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79" r:id="rId4"/>
  </p:sldMasterIdLst>
  <p:notesMasterIdLst>
    <p:notesMasterId r:id="rId27"/>
  </p:notesMasterIdLst>
  <p:sldIdLst>
    <p:sldId id="256" r:id="rId5"/>
    <p:sldId id="359" r:id="rId6"/>
    <p:sldId id="287" r:id="rId7"/>
    <p:sldId id="286" r:id="rId8"/>
    <p:sldId id="261" r:id="rId9"/>
    <p:sldId id="370" r:id="rId10"/>
    <p:sldId id="371" r:id="rId11"/>
    <p:sldId id="263" r:id="rId12"/>
    <p:sldId id="259" r:id="rId13"/>
    <p:sldId id="273" r:id="rId14"/>
    <p:sldId id="373" r:id="rId15"/>
    <p:sldId id="330" r:id="rId16"/>
    <p:sldId id="372" r:id="rId17"/>
    <p:sldId id="282" r:id="rId18"/>
    <p:sldId id="285" r:id="rId19"/>
    <p:sldId id="268" r:id="rId20"/>
    <p:sldId id="279" r:id="rId21"/>
    <p:sldId id="374" r:id="rId22"/>
    <p:sldId id="264" r:id="rId23"/>
    <p:sldId id="265"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D3060"/>
    <a:srgbClr val="008457"/>
    <a:srgbClr val="C3A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96283" autoAdjust="0"/>
  </p:normalViewPr>
  <p:slideViewPr>
    <p:cSldViewPr snapToGrid="0">
      <p:cViewPr varScale="1">
        <p:scale>
          <a:sx n="75" d="100"/>
          <a:sy n="75" d="100"/>
        </p:scale>
        <p:origin x="168" y="56"/>
      </p:cViewPr>
      <p:guideLst/>
    </p:cSldViewPr>
  </p:slideViewPr>
  <p:notesTextViewPr>
    <p:cViewPr>
      <p:scale>
        <a:sx n="1" d="1"/>
        <a:sy n="1" d="1"/>
      </p:scale>
      <p:origin x="0" y="0"/>
    </p:cViewPr>
  </p:notesTextViewPr>
  <p:sorterViewPr>
    <p:cViewPr>
      <p:scale>
        <a:sx n="150" d="100"/>
        <a:sy n="150" d="100"/>
      </p:scale>
      <p:origin x="0" y="-19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B7CD1-D628-4E53-A7DA-1A80B569944D}"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E1569-50BB-405B-A949-8770CE264340}" type="slidenum">
              <a:rPr lang="en-US" smtClean="0"/>
              <a:t>‹#›</a:t>
            </a:fld>
            <a:endParaRPr lang="en-US"/>
          </a:p>
        </p:txBody>
      </p:sp>
    </p:spTree>
    <p:extLst>
      <p:ext uri="{BB962C8B-B14F-4D97-AF65-F5344CB8AC3E}">
        <p14:creationId xmlns:p14="http://schemas.microsoft.com/office/powerpoint/2010/main" val="187104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E1569-50BB-405B-A949-8770CE264340}" type="slidenum">
              <a:rPr lang="en-US" smtClean="0"/>
              <a:t>1</a:t>
            </a:fld>
            <a:endParaRPr lang="en-US"/>
          </a:p>
        </p:txBody>
      </p:sp>
    </p:spTree>
    <p:extLst>
      <p:ext uri="{BB962C8B-B14F-4D97-AF65-F5344CB8AC3E}">
        <p14:creationId xmlns:p14="http://schemas.microsoft.com/office/powerpoint/2010/main" val="125793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The Washington State Military Transition and Readiness Council (</a:t>
            </a:r>
            <a:r>
              <a:rPr lang="en-US" sz="1200" b="1" i="0" dirty="0">
                <a:solidFill>
                  <a:schemeClr val="tx1"/>
                </a:solidFill>
                <a:effectLst/>
                <a:latin typeface="+mn-lt"/>
              </a:rPr>
              <a:t>WSMTRC</a:t>
            </a:r>
            <a:r>
              <a:rPr lang="en-US" sz="1200" b="0" i="0" dirty="0">
                <a:solidFill>
                  <a:schemeClr val="tx1"/>
                </a:solidFill>
                <a:effectLst/>
                <a:latin typeface="+mn-lt"/>
              </a:rPr>
              <a:t>) is a cross-jurisdictional and cross-sector partnership that supports military service members and families successfully transition into civilian careers.</a:t>
            </a:r>
            <a:endParaRPr lang="en-US" sz="1200" b="1" dirty="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The </a:t>
            </a:r>
            <a:r>
              <a:rPr lang="en-US" sz="1200" b="1" dirty="0">
                <a:solidFill>
                  <a:schemeClr val="tx1"/>
                </a:solidFill>
                <a:latin typeface="+mn-lt"/>
              </a:rPr>
              <a:t>Military Spouse Outreach Initiative </a:t>
            </a:r>
            <a:r>
              <a:rPr lang="en-US" sz="1200" dirty="0">
                <a:solidFill>
                  <a:schemeClr val="tx1"/>
                </a:solidFill>
                <a:latin typeface="+mn-lt"/>
              </a:rPr>
              <a:t>connects military spouses with resources to help them transition to a new duty station.  The military spouse coordinator works with spouses to provide information on things like how to transfer professional licenses so they can get a job more quickly and Washington’s rules for residency in colleges and universities.  The coordinator also convenes workgroups on issues of importance to military spouses such as childcare and housing, to name a few.  </a:t>
            </a:r>
          </a:p>
          <a:p>
            <a:endParaRPr lang="en-US" sz="1200" dirty="0">
              <a:solidFill>
                <a:schemeClr val="tx1"/>
              </a:solidFill>
              <a:latin typeface="+mn-lt"/>
            </a:endParaRPr>
          </a:p>
          <a:p>
            <a:pPr algn="l"/>
            <a:r>
              <a:rPr lang="en-US" sz="1200" b="1" i="0" dirty="0">
                <a:solidFill>
                  <a:schemeClr val="tx1"/>
                </a:solidFill>
                <a:effectLst/>
                <a:latin typeface="+mn-lt"/>
              </a:rPr>
              <a:t>Apprenticeship for Veterans </a:t>
            </a:r>
            <a:r>
              <a:rPr lang="en-US" sz="1200" b="0" i="0" dirty="0">
                <a:solidFill>
                  <a:schemeClr val="tx1"/>
                </a:solidFill>
                <a:effectLst/>
                <a:latin typeface="+mn-lt"/>
              </a:rPr>
              <a:t>-</a:t>
            </a:r>
            <a:r>
              <a:rPr lang="en-US" sz="1200" b="1" i="0" dirty="0">
                <a:solidFill>
                  <a:schemeClr val="tx1"/>
                </a:solidFill>
                <a:effectLst/>
                <a:latin typeface="+mn-lt"/>
              </a:rPr>
              <a:t> </a:t>
            </a:r>
            <a:r>
              <a:rPr lang="en-US" sz="1200" b="0" i="0" dirty="0">
                <a:solidFill>
                  <a:schemeClr val="tx1"/>
                </a:solidFill>
                <a:effectLst/>
                <a:latin typeface="+mn-lt"/>
              </a:rPr>
              <a:t>Apprenticeship is a combination of on-the-job training (OJT) and related classroom instruction under the supervision of a journey-level craft person or trade professional in which workers learn the practical and theoretical aspects of a highly skilled occupation.</a:t>
            </a:r>
          </a:p>
          <a:p>
            <a:endParaRPr lang="en-US" sz="1200" dirty="0">
              <a:solidFill>
                <a:schemeClr val="tx1"/>
              </a:solidFill>
              <a:latin typeface="+mn-lt"/>
            </a:endParaRPr>
          </a:p>
          <a:p>
            <a:pPr algn="l"/>
            <a:r>
              <a:rPr lang="en-US" sz="1200" dirty="0">
                <a:solidFill>
                  <a:schemeClr val="tx1"/>
                </a:solidFill>
                <a:latin typeface="+mn-lt"/>
              </a:rPr>
              <a:t>Businesses certified as </a:t>
            </a:r>
            <a:r>
              <a:rPr lang="en-US" sz="1200" b="1" dirty="0">
                <a:solidFill>
                  <a:schemeClr val="tx1"/>
                </a:solidFill>
                <a:latin typeface="+mn-lt"/>
              </a:rPr>
              <a:t>Veteran or Service Member Owned </a:t>
            </a:r>
            <a:r>
              <a:rPr lang="en-US" sz="1200" dirty="0">
                <a:solidFill>
                  <a:schemeClr val="tx1"/>
                </a:solidFill>
                <a:latin typeface="+mn-lt"/>
              </a:rPr>
              <a:t>are listed on a website so public agencies who are asked to do more purchasing from veteran owned businesses, can find them.  The Governor has asked state agencies to do 5% of their purchasing with VOBs so it’s very important that we get the word out about the program and get more businesses certified! Businesses must be owned by an honorably discharged veteran, although a 50/50 split is ok if a veteran and their spouse who own the business together, the business must also be incorporated or based in WA state.</a:t>
            </a:r>
          </a:p>
        </p:txBody>
      </p:sp>
      <p:sp>
        <p:nvSpPr>
          <p:cNvPr id="4" name="Slide Number Placeholder 3"/>
          <p:cNvSpPr>
            <a:spLocks noGrp="1"/>
          </p:cNvSpPr>
          <p:nvPr>
            <p:ph type="sldNum" sz="quarter" idx="5"/>
          </p:nvPr>
        </p:nvSpPr>
        <p:spPr/>
        <p:txBody>
          <a:bodyPr/>
          <a:lstStyle/>
          <a:p>
            <a:fld id="{3B1E1569-50BB-405B-A949-8770CE264340}" type="slidenum">
              <a:rPr lang="en-US" smtClean="0"/>
              <a:t>14</a:t>
            </a:fld>
            <a:endParaRPr lang="en-US"/>
          </a:p>
        </p:txBody>
      </p:sp>
    </p:spTree>
    <p:extLst>
      <p:ext uri="{BB962C8B-B14F-4D97-AF65-F5344CB8AC3E}">
        <p14:creationId xmlns:p14="http://schemas.microsoft.com/office/powerpoint/2010/main" val="232848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And finally, we have </a:t>
            </a:r>
            <a:r>
              <a:rPr lang="en-US" sz="1200" b="1" dirty="0">
                <a:latin typeface="+mn-lt"/>
              </a:rPr>
              <a:t>Call Centers and Service Hubs </a:t>
            </a:r>
            <a:r>
              <a:rPr lang="en-US" sz="1200" dirty="0">
                <a:latin typeface="+mn-lt"/>
              </a:rPr>
              <a:t>throughout the state.  You can always reach WDVA through our toll-free number at 1-800-562-2308.</a:t>
            </a:r>
          </a:p>
          <a:p>
            <a:endParaRPr lang="en-US" dirty="0"/>
          </a:p>
        </p:txBody>
      </p:sp>
      <p:sp>
        <p:nvSpPr>
          <p:cNvPr id="4" name="Slide Number Placeholder 3"/>
          <p:cNvSpPr>
            <a:spLocks noGrp="1"/>
          </p:cNvSpPr>
          <p:nvPr>
            <p:ph type="sldNum" sz="quarter" idx="5"/>
          </p:nvPr>
        </p:nvSpPr>
        <p:spPr/>
        <p:txBody>
          <a:bodyPr/>
          <a:lstStyle/>
          <a:p>
            <a:fld id="{3B1E1569-50BB-405B-A949-8770CE264340}" type="slidenum">
              <a:rPr lang="en-US" smtClean="0"/>
              <a:t>17</a:t>
            </a:fld>
            <a:endParaRPr lang="en-US"/>
          </a:p>
        </p:txBody>
      </p:sp>
    </p:spTree>
    <p:extLst>
      <p:ext uri="{BB962C8B-B14F-4D97-AF65-F5344CB8AC3E}">
        <p14:creationId xmlns:p14="http://schemas.microsoft.com/office/powerpoint/2010/main" val="38159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WDVA’s </a:t>
            </a:r>
            <a:r>
              <a:rPr lang="en-US" altLang="en-US" sz="1200" dirty="0">
                <a:latin typeface="+mn-lt"/>
              </a:rPr>
              <a:t>Contracted Licensed Mental Health Providers serve veterans and families by providing no cost counseling services in Washington State communities.  Currently we have </a:t>
            </a:r>
            <a:r>
              <a:rPr lang="en-US" altLang="en-US" sz="1200" b="1" dirty="0">
                <a:latin typeface="+mn-lt"/>
              </a:rPr>
              <a:t>41</a:t>
            </a:r>
            <a:r>
              <a:rPr lang="en-US" altLang="en-US" sz="1200" dirty="0">
                <a:latin typeface="+mn-lt"/>
              </a:rPr>
              <a:t> contracted community providers.  Veterans and families can self-refer to these counselors and can find a list on the WDVA website.</a:t>
            </a:r>
          </a:p>
          <a:p>
            <a:endParaRPr lang="en-US" sz="1200" b="0" dirty="0">
              <a:latin typeface="+mn-lt"/>
            </a:endParaRPr>
          </a:p>
          <a:p>
            <a:pPr defTabSz="931637">
              <a:defRPr/>
            </a:pPr>
            <a:r>
              <a:rPr lang="en-US" altLang="en-US" sz="1200" dirty="0">
                <a:latin typeface="+mn-lt"/>
              </a:rPr>
              <a:t>The </a:t>
            </a:r>
            <a:r>
              <a:rPr lang="en-US" altLang="en-US" sz="1200" b="1" dirty="0">
                <a:latin typeface="+mn-lt"/>
              </a:rPr>
              <a:t>Veterans Training Support Center </a:t>
            </a:r>
            <a:r>
              <a:rPr lang="en-US" altLang="en-US" sz="1200" dirty="0">
                <a:latin typeface="+mn-lt"/>
              </a:rPr>
              <a:t>(VTSC) offers no-cost training thanks to a grant from King County Veterans Services.  While the training is targeted toward King County, they are available virtually to veterans, families, and those serving veterans and families in Washington State.</a:t>
            </a:r>
          </a:p>
          <a:p>
            <a:endParaRPr lang="en-US" sz="1200" b="0" dirty="0">
              <a:latin typeface="+mn-lt"/>
            </a:endParaRPr>
          </a:p>
          <a:p>
            <a:pPr algn="l">
              <a:buFont typeface="Arial" panose="020B0604020202020204" pitchFamily="34" charset="0"/>
              <a:buNone/>
            </a:pPr>
            <a:r>
              <a:rPr lang="en-US" sz="1200" b="0" dirty="0">
                <a:latin typeface="+mn-lt"/>
              </a:rPr>
              <a:t>Our </a:t>
            </a:r>
            <a:r>
              <a:rPr lang="en-US" sz="1200" b="1" dirty="0">
                <a:latin typeface="+mn-lt"/>
              </a:rPr>
              <a:t>Brain Injury &amp; Recovery Program </a:t>
            </a:r>
            <a:r>
              <a:rPr lang="en-US" sz="1200" b="0" i="0" dirty="0">
                <a:solidFill>
                  <a:srgbClr val="607830"/>
                </a:solidFill>
                <a:effectLst/>
                <a:latin typeface="+mn-lt"/>
              </a:rPr>
              <a:t>provides </a:t>
            </a:r>
            <a:r>
              <a:rPr lang="en-US" sz="1200" b="0" i="0" dirty="0">
                <a:solidFill>
                  <a:srgbClr val="363636"/>
                </a:solidFill>
                <a:effectLst/>
                <a:latin typeface="+mn-lt"/>
              </a:rPr>
              <a:t>one on one support, resources and referrals.  In addition, the program supports the groups and agencies that are out there doing great things for our vets including providing training and advice to any agency, group, summit, or conference.</a:t>
            </a:r>
          </a:p>
        </p:txBody>
      </p:sp>
      <p:sp>
        <p:nvSpPr>
          <p:cNvPr id="4" name="Slide Number Placeholder 3"/>
          <p:cNvSpPr>
            <a:spLocks noGrp="1"/>
          </p:cNvSpPr>
          <p:nvPr>
            <p:ph type="sldNum" sz="quarter" idx="5"/>
          </p:nvPr>
        </p:nvSpPr>
        <p:spPr/>
        <p:txBody>
          <a:bodyPr/>
          <a:lstStyle/>
          <a:p>
            <a:fld id="{3B1E1569-50BB-405B-A949-8770CE264340}" type="slidenum">
              <a:rPr lang="en-US" smtClean="0"/>
              <a:t>19</a:t>
            </a:fld>
            <a:endParaRPr lang="en-US"/>
          </a:p>
        </p:txBody>
      </p:sp>
    </p:spTree>
    <p:extLst>
      <p:ext uri="{BB962C8B-B14F-4D97-AF65-F5344CB8AC3E}">
        <p14:creationId xmlns:p14="http://schemas.microsoft.com/office/powerpoint/2010/main" val="376529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1200" b="1" i="0" dirty="0">
                <a:solidFill>
                  <a:srgbClr val="363636"/>
                </a:solidFill>
                <a:effectLst/>
                <a:latin typeface="+mn-lt"/>
              </a:rPr>
              <a:t>The Vet Corps </a:t>
            </a:r>
            <a:r>
              <a:rPr lang="en-US" sz="1200" b="0" i="0" dirty="0">
                <a:solidFill>
                  <a:srgbClr val="363636"/>
                </a:solidFill>
                <a:effectLst/>
                <a:latin typeface="+mn-lt"/>
              </a:rPr>
              <a:t>program stations individuals, referred as Vet Corps Members (VCM’s), at colleges, universities, and community organizations throughout Washington state. The program is specifically designed to help veterans and their family members navigate their journey as they transition from military to civilian/collegiate/or community life.  The program also ensures veterans are aware of the many resources available to them and helps connect them to their earned benefits.</a:t>
            </a:r>
          </a:p>
          <a:p>
            <a:pPr algn="l">
              <a:buFont typeface="Arial" panose="020B0604020202020204" pitchFamily="34" charset="0"/>
              <a:buNone/>
            </a:pPr>
            <a:endParaRPr lang="en-US" sz="1200" b="0" dirty="0">
              <a:latin typeface="+mn-lt"/>
            </a:endParaRPr>
          </a:p>
          <a:p>
            <a:r>
              <a:rPr lang="en-US" altLang="en-US" sz="1200" b="1" dirty="0">
                <a:solidFill>
                  <a:srgbClr val="002060"/>
                </a:solidFill>
                <a:latin typeface="+mn-lt"/>
                <a:ea typeface="Cambria" panose="02040503050406030204" pitchFamily="18" charset="0"/>
              </a:rPr>
              <a:t>The Veterans Peer Corps (VPC) </a:t>
            </a:r>
            <a:r>
              <a:rPr lang="en-US" altLang="en-US" sz="1200" dirty="0">
                <a:latin typeface="+mn-lt"/>
                <a:ea typeface="Cambria" panose="02040503050406030204" pitchFamily="18" charset="0"/>
              </a:rPr>
              <a:t>Provides training to community members interested in serving as Peer Mentors. </a:t>
            </a:r>
            <a:r>
              <a:rPr lang="en-US" sz="1200" b="0" i="0" dirty="0">
                <a:solidFill>
                  <a:srgbClr val="363636"/>
                </a:solidFill>
                <a:effectLst/>
                <a:latin typeface="+mn-lt"/>
              </a:rPr>
              <a:t>Many veterans have a need for support services, including peer-to-peer interaction and connections. The Veterans Peer Corps gives veterans places to gather, share experiences and stories, heal together, and ultimately create a sense of a Veteran Community within their own community.</a:t>
            </a:r>
          </a:p>
          <a:p>
            <a:endParaRPr lang="en-US" sz="1200" b="0" i="0" dirty="0">
              <a:solidFill>
                <a:srgbClr val="363636"/>
              </a:solidFill>
              <a:effectLst/>
              <a:latin typeface="+mn-lt"/>
            </a:endParaRPr>
          </a:p>
          <a:p>
            <a:r>
              <a:rPr lang="en-US" altLang="en-US" sz="1200" b="1" dirty="0">
                <a:solidFill>
                  <a:srgbClr val="002060"/>
                </a:solidFill>
                <a:latin typeface="+mn-lt"/>
                <a:ea typeface="Cambria" panose="02040503050406030204" pitchFamily="18" charset="0"/>
              </a:rPr>
              <a:t>The Veterans Conservation Corps (VCC) </a:t>
            </a:r>
            <a:r>
              <a:rPr lang="en-US" altLang="en-US" sz="1200" dirty="0">
                <a:latin typeface="+mn-lt"/>
                <a:ea typeface="Cambria" panose="02040503050406030204" pitchFamily="18" charset="0"/>
              </a:rPr>
              <a:t>Provides opportunities for veterans to connect with nature in their own way while restoring and cultivating Washington’s natural resources.  It also offers Internships for Veterans through partnerships with community organizations across the state.  </a:t>
            </a:r>
          </a:p>
          <a:p>
            <a:endParaRPr lang="en-US" altLang="en-US" sz="1200" dirty="0">
              <a:latin typeface="+mn-lt"/>
              <a:ea typeface="Cambria" panose="02040503050406030204" pitchFamily="18" charset="0"/>
            </a:endParaRPr>
          </a:p>
          <a:p>
            <a:pPr algn="l"/>
            <a:r>
              <a:rPr lang="en-US" altLang="en-US" sz="1200" b="1" dirty="0">
                <a:latin typeface="+mn-lt"/>
                <a:ea typeface="Cambria" panose="02040503050406030204" pitchFamily="18" charset="0"/>
              </a:rPr>
              <a:t>The Veterans Farm at Orting </a:t>
            </a:r>
            <a:r>
              <a:rPr lang="en-US" sz="1200" b="0" i="0" dirty="0">
                <a:solidFill>
                  <a:srgbClr val="363636"/>
                </a:solidFill>
                <a:effectLst/>
                <a:latin typeface="+mn-lt"/>
              </a:rPr>
              <a:t>is situated on the Soldiers Home campus as the base of Mount Rainer in the Orting Valley. Offering a place where veterans can lease fertile farmland, attend classes, volunteer and or generally support a growing community.  Veterans interested in leasing land at the Veterans farm pay an annual fee of only $50 which entitles Veterans to use the land as they see fit, which includes irrigation, greenhouse, and cold storage. </a:t>
            </a:r>
          </a:p>
          <a:p>
            <a:endParaRPr lang="en-US" altLang="en-US" sz="1200" dirty="0">
              <a:latin typeface="+mn-lt"/>
              <a:ea typeface="Cambria" panose="02040503050406030204" pitchFamily="18" charset="0"/>
            </a:endParaRPr>
          </a:p>
          <a:p>
            <a:pPr defTabSz="914266">
              <a:defRPr/>
            </a:pPr>
            <a:r>
              <a:rPr lang="en-US" sz="1200" b="1" i="0" dirty="0">
                <a:solidFill>
                  <a:srgbClr val="363636"/>
                </a:solidFill>
                <a:effectLst/>
                <a:latin typeface="+mn-lt"/>
              </a:rPr>
              <a:t>The </a:t>
            </a:r>
            <a:r>
              <a:rPr lang="en-US" sz="1200" b="1" i="0" dirty="0">
                <a:solidFill>
                  <a:srgbClr val="575757"/>
                </a:solidFill>
                <a:effectLst/>
                <a:latin typeface="+mn-lt"/>
              </a:rPr>
              <a:t>Veterans Commercial Tobacco Cessation Program. </a:t>
            </a:r>
            <a:r>
              <a:rPr lang="en-US" sz="1200" b="0" i="0" dirty="0">
                <a:solidFill>
                  <a:srgbClr val="575757"/>
                </a:solidFill>
                <a:effectLst/>
                <a:latin typeface="+mn-lt"/>
              </a:rPr>
              <a:t>I</a:t>
            </a:r>
            <a:r>
              <a:rPr lang="en-US" sz="1200" b="0" i="0" dirty="0">
                <a:solidFill>
                  <a:srgbClr val="363636"/>
                </a:solidFill>
                <a:effectLst/>
                <a:latin typeface="+mn-lt"/>
              </a:rPr>
              <a:t>n partnership with Washington State Department of Health and funded by a grant from The Centers for Disease Control (CDC), the Veterans Commercial Tobacco Cessation Program (DVA) exists to connect Washington’s veterans and military families to resources that help decrease tobacco dependence, increase cessation efforts, and provide support for staying stopped.</a:t>
            </a:r>
          </a:p>
        </p:txBody>
      </p:sp>
      <p:sp>
        <p:nvSpPr>
          <p:cNvPr id="4" name="Slide Number Placeholder 3"/>
          <p:cNvSpPr>
            <a:spLocks noGrp="1"/>
          </p:cNvSpPr>
          <p:nvPr>
            <p:ph type="sldNum" sz="quarter" idx="5"/>
          </p:nvPr>
        </p:nvSpPr>
        <p:spPr/>
        <p:txBody>
          <a:bodyPr/>
          <a:lstStyle/>
          <a:p>
            <a:fld id="{3B1E1569-50BB-405B-A949-8770CE264340}" type="slidenum">
              <a:rPr lang="en-US" smtClean="0"/>
              <a:t>20</a:t>
            </a:fld>
            <a:endParaRPr lang="en-US"/>
          </a:p>
        </p:txBody>
      </p:sp>
    </p:spTree>
    <p:extLst>
      <p:ext uri="{BB962C8B-B14F-4D97-AF65-F5344CB8AC3E}">
        <p14:creationId xmlns:p14="http://schemas.microsoft.com/office/powerpoint/2010/main" val="251267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63636"/>
                </a:solidFill>
                <a:effectLst/>
                <a:latin typeface="+mn-lt"/>
              </a:rPr>
              <a:t>The </a:t>
            </a:r>
            <a:r>
              <a:rPr lang="en-US" sz="1200" b="1" i="0" dirty="0">
                <a:solidFill>
                  <a:srgbClr val="363636"/>
                </a:solidFill>
                <a:effectLst/>
                <a:latin typeface="+mn-lt"/>
              </a:rPr>
              <a:t>Suicide Prevention and Support Program </a:t>
            </a:r>
            <a:r>
              <a:rPr lang="en-US" sz="1200" b="0" i="0" dirty="0">
                <a:solidFill>
                  <a:srgbClr val="363636"/>
                </a:solidFill>
                <a:effectLst/>
                <a:latin typeface="+mn-lt"/>
              </a:rPr>
              <a:t>is a combination of a national initiative known as the Governor’s Challenge to End Veteran Suicide, the Staff Sergeant Fox VA Grant and legislation passed by the Washington State legislature.  With the assistance of an advisory committee made up of federal, state and local partners, this program aims to help veterans &amp; families </a:t>
            </a:r>
            <a:r>
              <a:rPr lang="en-US" sz="1200" b="0" i="0" u="sng" dirty="0">
                <a:solidFill>
                  <a:srgbClr val="363636"/>
                </a:solidFill>
                <a:effectLst/>
                <a:latin typeface="+mn-lt"/>
              </a:rPr>
              <a:t>before </a:t>
            </a:r>
            <a:r>
              <a:rPr lang="en-US" sz="1200" b="0" i="0" dirty="0">
                <a:solidFill>
                  <a:srgbClr val="363636"/>
                </a:solidFill>
                <a:effectLst/>
                <a:latin typeface="+mn-lt"/>
              </a:rPr>
              <a:t>they experience a crisis. </a:t>
            </a:r>
            <a:endParaRPr lang="en-US" sz="1200" b="0" dirty="0">
              <a:latin typeface="+mn-lt"/>
            </a:endParaRPr>
          </a:p>
        </p:txBody>
      </p:sp>
      <p:sp>
        <p:nvSpPr>
          <p:cNvPr id="4" name="Slide Number Placeholder 3"/>
          <p:cNvSpPr>
            <a:spLocks noGrp="1"/>
          </p:cNvSpPr>
          <p:nvPr>
            <p:ph type="sldNum" sz="quarter" idx="5"/>
          </p:nvPr>
        </p:nvSpPr>
        <p:spPr/>
        <p:txBody>
          <a:bodyPr/>
          <a:lstStyle/>
          <a:p>
            <a:fld id="{3B1E1569-50BB-405B-A949-8770CE264340}" type="slidenum">
              <a:rPr lang="en-US" smtClean="0"/>
              <a:t>21</a:t>
            </a:fld>
            <a:endParaRPr lang="en-US"/>
          </a:p>
        </p:txBody>
      </p:sp>
    </p:spTree>
    <p:extLst>
      <p:ext uri="{BB962C8B-B14F-4D97-AF65-F5344CB8AC3E}">
        <p14:creationId xmlns:p14="http://schemas.microsoft.com/office/powerpoint/2010/main" val="24811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WDVA continues to seek opportunities across the entire resource spectrum to uniquely position itself to provide necessary program and services.</a:t>
            </a:r>
          </a:p>
        </p:txBody>
      </p:sp>
      <p:sp>
        <p:nvSpPr>
          <p:cNvPr id="4" name="Slide Number Placeholder 3"/>
          <p:cNvSpPr>
            <a:spLocks noGrp="1"/>
          </p:cNvSpPr>
          <p:nvPr>
            <p:ph type="sldNum" sz="quarter" idx="5"/>
          </p:nvPr>
        </p:nvSpPr>
        <p:spPr/>
        <p:txBody>
          <a:bodyPr/>
          <a:lstStyle/>
          <a:p>
            <a:fld id="{3B1E1569-50BB-405B-A949-8770CE264340}" type="slidenum">
              <a:rPr lang="en-US" smtClean="0"/>
              <a:t>22</a:t>
            </a:fld>
            <a:endParaRPr lang="en-US"/>
          </a:p>
        </p:txBody>
      </p:sp>
    </p:spTree>
    <p:extLst>
      <p:ext uri="{BB962C8B-B14F-4D97-AF65-F5344CB8AC3E}">
        <p14:creationId xmlns:p14="http://schemas.microsoft.com/office/powerpoint/2010/main" val="206080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9A1C4-4576-4D2C-B82B-33C1D2EF6297}" type="slidenum">
              <a:rPr lang="en-US" smtClean="0"/>
              <a:t>2</a:t>
            </a:fld>
            <a:endParaRPr lang="en-US"/>
          </a:p>
        </p:txBody>
      </p:sp>
    </p:spTree>
    <p:extLst>
      <p:ext uri="{BB962C8B-B14F-4D97-AF65-F5344CB8AC3E}">
        <p14:creationId xmlns:p14="http://schemas.microsoft.com/office/powerpoint/2010/main" val="395158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State Veterans Homes provide Nursing Home Level care to veterans, spouses of residents, or widows of an eligible veteran.  Gold Star parents are also eligible.</a:t>
            </a:r>
          </a:p>
          <a:p>
            <a:endParaRPr lang="en-US" dirty="0"/>
          </a:p>
          <a:p>
            <a:r>
              <a:rPr lang="en-US" dirty="0"/>
              <a:t>Veterans Homes are located in Orting, Port Orchard, Spokane and Walla Walla.  Our Homes in Port Orchard and Walla Walla also offer secure Memory Care units.</a:t>
            </a:r>
          </a:p>
          <a:p>
            <a:endParaRPr lang="en-US" dirty="0"/>
          </a:p>
          <a:p>
            <a:r>
              <a:rPr lang="en-US" sz="1800" dirty="0">
                <a:effectLst/>
                <a:latin typeface="Aptos" panose="020B0004020202020204" pitchFamily="34" charset="0"/>
                <a:ea typeface="Aptos" panose="020B0004020202020204" pitchFamily="34" charset="0"/>
                <a:cs typeface="Aptos" panose="020B0004020202020204" pitchFamily="34" charset="0"/>
              </a:rPr>
              <a:t>(daily rate changes as of July 1):</a:t>
            </a:r>
          </a:p>
          <a:p>
            <a:pPr marL="342900" marR="0" lvl="0" indent="-342900">
              <a:spcBef>
                <a:spcPts val="0"/>
              </a:spcBef>
              <a:spcAft>
                <a:spcPts val="0"/>
              </a:spcAft>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Veterans Homes accept payment from a variety of sources including Medicare, Medicaid, Private Insurance, and of course Private Pay.  </a:t>
            </a:r>
            <a:r>
              <a:rPr lang="en-US" sz="1800" i="1" dirty="0">
                <a:effectLst/>
                <a:latin typeface="Aptos" panose="020B0004020202020204" pitchFamily="34" charset="0"/>
                <a:ea typeface="Times New Roman" panose="02020603050405020304" pitchFamily="18" charset="0"/>
                <a:cs typeface="Aptos" panose="020B0004020202020204" pitchFamily="34" charset="0"/>
              </a:rPr>
              <a:t>(If asked, the daily rate for care is $355 for a double room, $365 for a private room as of 7/1/2024.  Rates are adjusted July 1 of each year.)</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i="1" dirty="0"/>
          </a:p>
          <a:p>
            <a:endParaRPr lang="en-US" i="1" dirty="0"/>
          </a:p>
          <a:p>
            <a:r>
              <a:rPr lang="en-US" i="0" dirty="0"/>
              <a:t>For Veterans rated 70% to 100% service connected disabled, or whose service connected disability is the reason they need nursing home care, their cost of care may be covered by the Federal VA.  This means the veteran is able to keep all their other income including VA disability, retirement or social security.</a:t>
            </a:r>
          </a:p>
          <a:p>
            <a:endParaRPr lang="en-US" i="0" dirty="0"/>
          </a:p>
          <a:p>
            <a:r>
              <a:rPr lang="en-US" i="0" dirty="0"/>
              <a:t>We have staff members at each State Veterans Home who can answer questions about the admissions process and can also help veterans file for increases to their disability claims once they become residents.</a:t>
            </a:r>
          </a:p>
          <a:p>
            <a:endParaRPr lang="en-US" i="0" dirty="0"/>
          </a:p>
          <a:p>
            <a:r>
              <a:rPr lang="en-US" i="0" dirty="0"/>
              <a:t>Our Veterans Homes are committed to providing quality nursing home care and treating veterans and their family members with the dignity and respect they deserve.</a:t>
            </a:r>
          </a:p>
        </p:txBody>
      </p:sp>
      <p:sp>
        <p:nvSpPr>
          <p:cNvPr id="4" name="Slide Number Placeholder 3"/>
          <p:cNvSpPr>
            <a:spLocks noGrp="1"/>
          </p:cNvSpPr>
          <p:nvPr>
            <p:ph type="sldNum" sz="quarter" idx="5"/>
          </p:nvPr>
        </p:nvSpPr>
        <p:spPr/>
        <p:txBody>
          <a:bodyPr/>
          <a:lstStyle/>
          <a:p>
            <a:fld id="{3B1E1569-50BB-405B-A949-8770CE264340}" type="slidenum">
              <a:rPr lang="en-US" smtClean="0"/>
              <a:t>3</a:t>
            </a:fld>
            <a:endParaRPr lang="en-US" dirty="0"/>
          </a:p>
        </p:txBody>
      </p:sp>
    </p:spTree>
    <p:extLst>
      <p:ext uri="{BB962C8B-B14F-4D97-AF65-F5344CB8AC3E}">
        <p14:creationId xmlns:p14="http://schemas.microsoft.com/office/powerpoint/2010/main" val="286938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panose="02040503050406030204" pitchFamily="18" charset="0"/>
                <a:ea typeface="Cambria" panose="02040503050406030204" pitchFamily="18" charset="0"/>
              </a:rPr>
              <a:t>Located in Medical Lake, WA the cemetery has a committal service shelter, and provides for casketed burial, columbarium niches, and burial plots to support cremations, as well as a scatter garden.</a:t>
            </a:r>
          </a:p>
          <a:p>
            <a:endParaRPr lang="en-US" dirty="0"/>
          </a:p>
          <a:p>
            <a:r>
              <a:rPr lang="en-US" b="0" i="0" dirty="0">
                <a:solidFill>
                  <a:srgbClr val="363636"/>
                </a:solidFill>
                <a:effectLst/>
                <a:latin typeface="Helvetica Neue"/>
              </a:rPr>
              <a:t>Burial in the Washington State Veterans Cemetery – Medical Lake is open to all members of the armed forces who have met a minimum active-duty service requirement and were discharged under conditions other than dishonorable. A Veteran's spouse, widow or widower, minor dependent children, and under certain conditions, unmarried adult children with disabilities may also be eligible for burial. Eligible spouses and children may be buried even if they predecease the Veteran. Members of the reserve components of the armed forces who die while on active duty or who die while on training duty, or were eligible for retired pay, may also be eligible for burial.</a:t>
            </a:r>
          </a:p>
          <a:p>
            <a:endParaRPr lang="en-US" b="0" i="0" dirty="0">
              <a:solidFill>
                <a:srgbClr val="363636"/>
              </a:solidFill>
              <a:effectLst/>
              <a:latin typeface="Helvetica Neue"/>
            </a:endParaRPr>
          </a:p>
          <a:p>
            <a:r>
              <a:rPr lang="en-US" b="0" i="0" dirty="0">
                <a:solidFill>
                  <a:srgbClr val="363636"/>
                </a:solidFill>
                <a:effectLst/>
                <a:latin typeface="Helvetica Neue"/>
              </a:rPr>
              <a:t>You can help support the State Veterans Cemetery by purchasing an Armed Forces License plate for your vehicle. </a:t>
            </a:r>
            <a:r>
              <a:rPr lang="en-US" sz="1200" b="1" dirty="0">
                <a:solidFill>
                  <a:srgbClr val="C00000"/>
                </a:solidFill>
              </a:rPr>
              <a:t>$28 </a:t>
            </a:r>
            <a:r>
              <a:rPr lang="en-US" sz="1200" dirty="0"/>
              <a:t>from the sale or renewal of each Armed Forces License Plate is directed to operating and maintaining the state veteran’s cemetery, and to providing programs, and services for veterans without homes, and other activities that benefit veterans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0CF41-480E-4328-9AEF-A8CDBE96C3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28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latin typeface="Cambria"/>
                <a:ea typeface="Cambria"/>
              </a:rPr>
              <a:t>We have several ways in which we assist our veterans with claims, </a:t>
            </a:r>
            <a:r>
              <a:rPr lang="en-US" dirty="0">
                <a:latin typeface="Cambria"/>
                <a:ea typeface="Cambria"/>
              </a:rPr>
              <a:t>we have 23 counties with CVSOs accredited through WDVA, 7 additional counties share VSO services from other counties and </a:t>
            </a:r>
            <a:r>
              <a:rPr lang="en-US" b="0" dirty="0">
                <a:latin typeface="Cambria"/>
                <a:ea typeface="Cambria"/>
              </a:rPr>
              <a:t>we contract with 5 </a:t>
            </a:r>
            <a:r>
              <a:rPr lang="en-US" dirty="0">
                <a:latin typeface="Cambria"/>
                <a:ea typeface="Cambria"/>
              </a:rPr>
              <a:t>nonprofit veteran service organizations, we have 7 Indian tribes with TVSO’s accredited through WDVA. There are 6 counties that contract directly with WDVA for VSO services and</a:t>
            </a:r>
            <a:r>
              <a:rPr lang="en-US" dirty="0">
                <a:solidFill>
                  <a:srgbClr val="000000"/>
                </a:solidFill>
                <a:latin typeface="Cambria"/>
                <a:ea typeface="Cambria"/>
              </a:rPr>
              <a:t> there are additional counties considering entering into CVSO partnerships with WDVA.</a:t>
            </a:r>
            <a:r>
              <a:rPr lang="en-US" dirty="0">
                <a:solidFill>
                  <a:srgbClr val="FF0000"/>
                </a:solidFill>
                <a:latin typeface="Cambria"/>
                <a:ea typeface="Cambria"/>
              </a:rPr>
              <a:t> </a:t>
            </a:r>
            <a:endParaRPr lang="en-US" b="0" dirty="0">
              <a:solidFill>
                <a:srgbClr val="FF0000"/>
              </a:solidFill>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3B1E1569-50BB-405B-A949-8770CE264340}" type="slidenum">
              <a:rPr lang="en-US" smtClean="0"/>
              <a:t>5</a:t>
            </a:fld>
            <a:endParaRPr lang="en-US"/>
          </a:p>
        </p:txBody>
      </p:sp>
    </p:spTree>
    <p:extLst>
      <p:ext uri="{BB962C8B-B14F-4D97-AF65-F5344CB8AC3E}">
        <p14:creationId xmlns:p14="http://schemas.microsoft.com/office/powerpoint/2010/main" val="174053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Veteran Service Officer Program (RCW 43.60A.237 $600K, Proviso/SB 5358 $600K): Asotin, Clallam, Island, Skamania, Stevens, Walla Walla counties</a:t>
            </a:r>
          </a:p>
          <a:p>
            <a:pPr marL="171450" indent="-171450">
              <a:buFont typeface="Arial" panose="020B0604020202020204" pitchFamily="34" charset="0"/>
              <a:buChar char="•"/>
            </a:pPr>
            <a:r>
              <a:rPr lang="en-US" dirty="0"/>
              <a:t>PACT Act funded state VSOs (4 FTEs): King-2, Kittitas, Skagit counties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0CF41-480E-4328-9AEF-A8CDBE96C3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12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latin typeface="+mn-lt"/>
              </a:rPr>
              <a:t>VEMP - </a:t>
            </a:r>
            <a:r>
              <a:rPr lang="en-US" sz="1200" b="0" i="0" dirty="0">
                <a:solidFill>
                  <a:srgbClr val="607830"/>
                </a:solidFill>
                <a:effectLst/>
                <a:latin typeface="+mn-lt"/>
              </a:rPr>
              <a:t>Protective payee services for veterans and family members. </a:t>
            </a:r>
            <a:r>
              <a:rPr lang="en-US" sz="1200" b="0" i="0" dirty="0">
                <a:solidFill>
                  <a:srgbClr val="363636"/>
                </a:solidFill>
                <a:effectLst/>
                <a:latin typeface="+mn-lt"/>
              </a:rPr>
              <a:t>The Washington State Department of Veterans Affairs Veterans Estate Management Program (VEMP) offers protective payee services for veterans and family members who are incapable of managing their own financial affairs. By assuming custody of the individual’s finances, the department ensures basic needs – such as housing, food, clothing and medical care – are provided.</a:t>
            </a:r>
          </a:p>
          <a:p>
            <a:pPr algn="l"/>
            <a:endParaRPr lang="en-US" sz="1200" b="1" dirty="0">
              <a:latin typeface="+mn-lt"/>
            </a:endParaRPr>
          </a:p>
          <a:p>
            <a:r>
              <a:rPr lang="en-US" sz="1200" b="1" dirty="0">
                <a:latin typeface="+mn-lt"/>
              </a:rPr>
              <a:t>Transitioning Warrior Program</a:t>
            </a:r>
          </a:p>
          <a:p>
            <a:endParaRPr lang="en-US" sz="1200" dirty="0">
              <a:latin typeface="+mn-lt"/>
            </a:endParaRPr>
          </a:p>
          <a:p>
            <a:r>
              <a:rPr lang="en-US" sz="1200" dirty="0">
                <a:latin typeface="+mn-lt"/>
              </a:rPr>
              <a:t>In addition to all of the programs described, there are additional programs and partnerships at WDVA including partnerships that help connect veterans who are referred to us from other agencies, like DSHS, to their earned benefits.</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Our new </a:t>
            </a:r>
            <a:r>
              <a:rPr lang="en-US" sz="1200" b="1" dirty="0">
                <a:latin typeface="+mn-lt"/>
              </a:rPr>
              <a:t>LGBTQ+ Veterans Outreach Coordinator </a:t>
            </a:r>
            <a:r>
              <a:rPr lang="en-US" sz="1200" b="0" i="0" dirty="0">
                <a:solidFill>
                  <a:srgbClr val="363636"/>
                </a:solidFill>
                <a:effectLst/>
                <a:latin typeface="+mn-lt"/>
              </a:rPr>
              <a:t>helps connect lesbian, gay, bisexual, transgender, and queer+ veterans to their earned benefits, services, programs, resources, and information.  The program also assists with the upgrade of discharge status, including for veterans who were given an other-than-honorable discharge under the Don't Ask, Don't Tell policy.  </a:t>
            </a:r>
          </a:p>
          <a:p>
            <a:endParaRPr lang="en-US" sz="1200" dirty="0">
              <a:latin typeface="+mn-lt"/>
            </a:endParaRPr>
          </a:p>
          <a:p>
            <a:r>
              <a:rPr lang="en-US" sz="1200" dirty="0">
                <a:latin typeface="+mn-lt"/>
              </a:rPr>
              <a:t>You can always reach WDVA through our toll-free number at 1-800-562-2308.</a:t>
            </a:r>
          </a:p>
          <a:p>
            <a:endParaRPr lang="en-US" sz="1200" dirty="0">
              <a:latin typeface="+mn-lt"/>
            </a:endParaRPr>
          </a:p>
        </p:txBody>
      </p:sp>
      <p:sp>
        <p:nvSpPr>
          <p:cNvPr id="4" name="Slide Number Placeholder 3"/>
          <p:cNvSpPr>
            <a:spLocks noGrp="1"/>
          </p:cNvSpPr>
          <p:nvPr>
            <p:ph type="sldNum" sz="quarter" idx="5"/>
          </p:nvPr>
        </p:nvSpPr>
        <p:spPr/>
        <p:txBody>
          <a:bodyPr/>
          <a:lstStyle/>
          <a:p>
            <a:fld id="{3B1E1569-50BB-405B-A949-8770CE264340}" type="slidenum">
              <a:rPr lang="en-US" smtClean="0"/>
              <a:t>8</a:t>
            </a:fld>
            <a:endParaRPr lang="en-US" dirty="0"/>
          </a:p>
        </p:txBody>
      </p:sp>
    </p:spTree>
    <p:extLst>
      <p:ext uri="{BB962C8B-B14F-4D97-AF65-F5344CB8AC3E}">
        <p14:creationId xmlns:p14="http://schemas.microsoft.com/office/powerpoint/2010/main" val="46975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363636"/>
                </a:solidFill>
                <a:latin typeface="Helvetica Neue"/>
              </a:rPr>
              <a:t>Transitional housing facilities in </a:t>
            </a:r>
            <a:r>
              <a:rPr lang="en-US" dirty="0">
                <a:solidFill>
                  <a:srgbClr val="C00000"/>
                </a:solidFill>
                <a:latin typeface="Helvetica Neue"/>
              </a:rPr>
              <a:t>Port Orchard </a:t>
            </a:r>
            <a:r>
              <a:rPr lang="en-US" dirty="0">
                <a:solidFill>
                  <a:srgbClr val="363636"/>
                </a:solidFill>
                <a:latin typeface="Helvetica Neue"/>
              </a:rPr>
              <a:t>and </a:t>
            </a:r>
            <a:r>
              <a:rPr lang="en-US" dirty="0">
                <a:solidFill>
                  <a:srgbClr val="C00000"/>
                </a:solidFill>
                <a:latin typeface="Helvetica Neue"/>
              </a:rPr>
              <a:t>Orting</a:t>
            </a:r>
            <a:r>
              <a:rPr lang="en-US" dirty="0">
                <a:solidFill>
                  <a:srgbClr val="363636"/>
                </a:solidFill>
                <a:latin typeface="Helvetica Neue"/>
              </a:rPr>
              <a:t> help those in need with stable housing, vocational rehabilitation, and employment. </a:t>
            </a:r>
          </a:p>
          <a:p>
            <a:pPr defTabSz="931774">
              <a:defRPr/>
            </a:pPr>
            <a:endParaRPr lang="en-US" dirty="0">
              <a:solidFill>
                <a:srgbClr val="363636"/>
              </a:solidFill>
              <a:latin typeface="Helvetica Neue"/>
            </a:endParaRPr>
          </a:p>
          <a:p>
            <a:pPr defTabSz="931774">
              <a:defRPr/>
            </a:pPr>
            <a:r>
              <a:rPr lang="en-US" dirty="0">
                <a:solidFill>
                  <a:srgbClr val="363636"/>
                </a:solidFill>
                <a:latin typeface="Helvetica Neue"/>
              </a:rPr>
              <a:t>Veterans are surrounded with staff and wrap-around services that lead to successful program completion and their return to the community.</a:t>
            </a:r>
            <a:endParaRPr lang="en-US" dirty="0"/>
          </a:p>
          <a:p>
            <a:endParaRPr lang="en-US" dirty="0">
              <a:highlight>
                <a:srgbClr val="FFFF00"/>
              </a:highlight>
            </a:endParaRPr>
          </a:p>
          <a:p>
            <a:r>
              <a:rPr lang="en-US" b="1" dirty="0">
                <a:solidFill>
                  <a:srgbClr val="FF0000"/>
                </a:solidFill>
                <a:cs typeface="Calibri"/>
              </a:rPr>
              <a:t>Port Orchard: 48 Per Diem beds, 5 Medical Recuperative Care beds</a:t>
            </a:r>
          </a:p>
          <a:p>
            <a:r>
              <a:rPr lang="en-US" b="1" dirty="0">
                <a:solidFill>
                  <a:srgbClr val="FF0000"/>
                </a:solidFill>
                <a:cs typeface="Calibri"/>
              </a:rPr>
              <a:t>Orting: 62 Per Diem beds (including 10 in Betsy Ross) &amp; 20 Contract Residential Services beds</a:t>
            </a: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Explain background and what they are for the 5 </a:t>
            </a:r>
            <a:r>
              <a:rPr lang="en-US" altLang="en-US" sz="1200" dirty="0">
                <a:latin typeface="Calibri" panose="020F0502020204030204" pitchFamily="34" charset="0"/>
                <a:ea typeface="Cambria"/>
                <a:cs typeface="Calibri" panose="020F0502020204030204" pitchFamily="34" charset="0"/>
              </a:rPr>
              <a:t>Medical Recuperative Care beds.</a:t>
            </a:r>
            <a:endParaRPr lang="en-US" dirty="0">
              <a:solidFill>
                <a:srgbClr val="FF0000"/>
              </a:solidFill>
            </a:endParaRPr>
          </a:p>
          <a:p>
            <a:endParaRPr lang="en-US" dirty="0">
              <a:solidFill>
                <a:srgbClr val="FF0000"/>
              </a:solidFill>
            </a:endParaRPr>
          </a:p>
          <a:p>
            <a:pPr algn="l"/>
            <a:r>
              <a:rPr lang="en-US" dirty="0">
                <a:solidFill>
                  <a:srgbClr val="FF0000"/>
                </a:solidFill>
              </a:rPr>
              <a:t>To be eligible, </a:t>
            </a:r>
            <a:r>
              <a:rPr lang="en-US" b="0" i="0" dirty="0">
                <a:solidFill>
                  <a:srgbClr val="363636"/>
                </a:solidFill>
                <a:effectLst/>
                <a:latin typeface="Helvetica Neue"/>
              </a:rPr>
              <a:t>veterans must: Have served in any branch of the US Armed Forces and received an honorable or general under honorable conditions discharge.</a:t>
            </a:r>
          </a:p>
          <a:p>
            <a:pPr algn="l">
              <a:buFont typeface="Arial" panose="020B0604020202020204" pitchFamily="34" charset="0"/>
              <a:buChar char="•"/>
            </a:pPr>
            <a:r>
              <a:rPr lang="en-US" b="0" i="0" dirty="0">
                <a:solidFill>
                  <a:srgbClr val="363636"/>
                </a:solidFill>
                <a:effectLst/>
                <a:latin typeface="Helvetica Neue"/>
              </a:rPr>
              <a:t> Be homeless for one or more nights, Have a desire to lead a clean and sober lifestyle, Have a desire to make meaningful life changes leading to independent living, and Be willing to undergo criminal background check.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Hypothetically speaking, if a veteran has an Other than Honorable discharge and is receiving VA disability compensation or pension, they may qualify due to the disability benefit qualifying them (added note by Heidi/Steve).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algn="l">
              <a:buFont typeface="Arial" panose="020B0604020202020204" pitchFamily="34" charset="0"/>
              <a:buChar char="•"/>
            </a:pPr>
            <a:endParaRPr lang="en-US" b="0" i="0" dirty="0">
              <a:solidFill>
                <a:srgbClr val="363636"/>
              </a:solidFill>
              <a:effectLst/>
              <a:latin typeface="Helvetica Neue"/>
            </a:endParaRPr>
          </a:p>
          <a:p>
            <a:pPr algn="l">
              <a:buFont typeface="Arial" panose="020B0604020202020204" pitchFamily="34" charset="0"/>
              <a:buNone/>
            </a:pPr>
            <a:r>
              <a:rPr lang="en-US" b="0" i="0" dirty="0">
                <a:solidFill>
                  <a:srgbClr val="363636"/>
                </a:solidFill>
                <a:effectLst/>
                <a:latin typeface="Helvetica Neue"/>
              </a:rPr>
              <a:t>The WDVA Transitional Housing Program has a proven track record of helping veterans rediscover their self-worth, often helping them reconnect with family and friends, and helping them move on with productive and happy lives. </a:t>
            </a:r>
          </a:p>
          <a:p>
            <a:endParaRPr lang="en-US" dirty="0">
              <a:solidFill>
                <a:srgbClr val="FF0000"/>
              </a:solidFill>
            </a:endParaRPr>
          </a:p>
          <a:p>
            <a:r>
              <a:rPr lang="en-US" dirty="0">
                <a:solidFill>
                  <a:srgbClr val="C00000"/>
                </a:solidFill>
                <a:latin typeface="Cambria" panose="02040503050406030204" pitchFamily="18" charset="0"/>
              </a:rPr>
              <a:t>At our Orting Location, we also have a partnership with Quixote Communities who operates the Orting Veterans Village on our campus.  The </a:t>
            </a:r>
            <a:r>
              <a:rPr lang="en-US" dirty="0">
                <a:latin typeface="Cambria" panose="02040503050406030204" pitchFamily="18" charset="0"/>
              </a:rPr>
              <a:t>Orting Veterans Village is a permanent supportive tiny house village for </a:t>
            </a:r>
            <a:r>
              <a:rPr lang="en-US" sz="1100" dirty="0">
                <a:solidFill>
                  <a:srgbClr val="C00000"/>
                </a:solidFill>
              </a:rPr>
              <a:t>35</a:t>
            </a:r>
            <a:r>
              <a:rPr lang="en-US" sz="1100" dirty="0"/>
              <a:t> </a:t>
            </a:r>
            <a:r>
              <a:rPr lang="en-US" dirty="0">
                <a:latin typeface="Cambria" panose="02040503050406030204" pitchFamily="18" charset="0"/>
              </a:rPr>
              <a:t>homeless veterans. </a:t>
            </a:r>
          </a:p>
        </p:txBody>
      </p:sp>
      <p:sp>
        <p:nvSpPr>
          <p:cNvPr id="4" name="Slide Number Placeholder 3"/>
          <p:cNvSpPr>
            <a:spLocks noGrp="1"/>
          </p:cNvSpPr>
          <p:nvPr>
            <p:ph type="sldNum" sz="quarter" idx="5"/>
          </p:nvPr>
        </p:nvSpPr>
        <p:spPr/>
        <p:txBody>
          <a:bodyPr/>
          <a:lstStyle/>
          <a:p>
            <a:fld id="{3B1E1569-50BB-405B-A949-8770CE264340}" type="slidenum">
              <a:rPr lang="en-US" smtClean="0"/>
              <a:t>9</a:t>
            </a:fld>
            <a:endParaRPr lang="en-US" dirty="0"/>
          </a:p>
        </p:txBody>
      </p:sp>
    </p:spTree>
    <p:extLst>
      <p:ext uri="{BB962C8B-B14F-4D97-AF65-F5344CB8AC3E}">
        <p14:creationId xmlns:p14="http://schemas.microsoft.com/office/powerpoint/2010/main" val="180742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0" dirty="0">
                <a:latin typeface="+mn-lt"/>
              </a:rPr>
              <a:t>WDVA’s </a:t>
            </a:r>
            <a:r>
              <a:rPr lang="en-US" altLang="en-US" dirty="0"/>
              <a:t>Contracted Licensed Mental Health Providers serve veterans and families by providing no cost counseling services in Washington State communities.  Currently we have </a:t>
            </a:r>
            <a:r>
              <a:rPr lang="en-US" altLang="en-US" b="1" dirty="0"/>
              <a:t>41</a:t>
            </a:r>
            <a:r>
              <a:rPr lang="en-US" altLang="en-US" dirty="0"/>
              <a:t> contracted community providers.  Veterans and families can self-refer to these counselors and can find a list on the WDVA website.</a:t>
            </a:r>
          </a:p>
          <a:p>
            <a:endParaRPr lang="en-US" b="0" dirty="0">
              <a:latin typeface="+mn-lt"/>
            </a:endParaRPr>
          </a:p>
          <a:p>
            <a:pPr defTabSz="931774">
              <a:defRPr/>
            </a:pPr>
            <a:r>
              <a:rPr lang="en-US" altLang="en-US" dirty="0">
                <a:latin typeface="Cambria" panose="02040503050406030204" pitchFamily="18" charset="0"/>
              </a:rPr>
              <a:t>The </a:t>
            </a:r>
            <a:r>
              <a:rPr lang="en-US" altLang="en-US" b="1" dirty="0">
                <a:latin typeface="Cambria" panose="02040503050406030204" pitchFamily="18" charset="0"/>
              </a:rPr>
              <a:t>Veterans Training Support Center </a:t>
            </a:r>
            <a:r>
              <a:rPr lang="en-US" altLang="en-US" dirty="0">
                <a:latin typeface="Cambria" panose="02040503050406030204" pitchFamily="18" charset="0"/>
              </a:rPr>
              <a:t>(VTSC) offers no-cost training thanks to a grant from King County Veterans Services.  While the training is targeted toward King County, they are available virtually to veterans, families, and those serving veterans and families in Washington State.</a:t>
            </a:r>
          </a:p>
          <a:p>
            <a:endParaRPr lang="en-US" b="0" dirty="0">
              <a:latin typeface="+mn-lt"/>
            </a:endParaRPr>
          </a:p>
          <a:p>
            <a:pPr algn="l">
              <a:buFont typeface="Arial" panose="020B0604020202020204" pitchFamily="34" charset="0"/>
              <a:buNone/>
            </a:pPr>
            <a:r>
              <a:rPr lang="en-US" b="0" dirty="0">
                <a:latin typeface="+mn-lt"/>
              </a:rPr>
              <a:t>Our </a:t>
            </a:r>
            <a:r>
              <a:rPr lang="en-US" b="1" dirty="0">
                <a:latin typeface="+mn-lt"/>
              </a:rPr>
              <a:t>Traumatic Brain Injury Program </a:t>
            </a:r>
            <a:r>
              <a:rPr lang="en-US" b="0" i="0" dirty="0">
                <a:solidFill>
                  <a:srgbClr val="607830"/>
                </a:solidFill>
                <a:effectLst/>
                <a:latin typeface="Helvetica Neue"/>
              </a:rPr>
              <a:t>provides </a:t>
            </a:r>
            <a:r>
              <a:rPr lang="en-US" b="0" i="0" dirty="0">
                <a:solidFill>
                  <a:srgbClr val="363636"/>
                </a:solidFill>
                <a:effectLst/>
                <a:latin typeface="Helvetica Neue"/>
              </a:rPr>
              <a:t>one on one support, resources and referrals.  In addition, the program supports the groups and agencies that are out there doing great things for our vets including providing training and advice to any agency, group, summit, or conference.</a:t>
            </a:r>
          </a:p>
          <a:p>
            <a:pPr algn="l">
              <a:buFont typeface="Arial" panose="020B0604020202020204" pitchFamily="34" charset="0"/>
              <a:buNone/>
            </a:pPr>
            <a:endParaRPr lang="en-US" b="0" i="0" dirty="0">
              <a:solidFill>
                <a:srgbClr val="363636"/>
              </a:solidFill>
              <a:effectLst/>
              <a:latin typeface="Helvetica Neue"/>
            </a:endParaRPr>
          </a:p>
          <a:p>
            <a:pPr algn="l">
              <a:buFont typeface="Arial" panose="020B0604020202020204" pitchFamily="34" charset="0"/>
              <a:buNone/>
            </a:pPr>
            <a:r>
              <a:rPr lang="en-US" b="0" i="0" dirty="0">
                <a:solidFill>
                  <a:srgbClr val="363636"/>
                </a:solidFill>
                <a:effectLst/>
                <a:latin typeface="Helvetica Neue"/>
              </a:rPr>
              <a:t>The </a:t>
            </a:r>
            <a:r>
              <a:rPr lang="en-US" b="1" i="0" dirty="0">
                <a:solidFill>
                  <a:srgbClr val="363636"/>
                </a:solidFill>
                <a:effectLst/>
                <a:latin typeface="Helvetica Neue"/>
              </a:rPr>
              <a:t>Suicide Prevention and Support Program </a:t>
            </a:r>
            <a:r>
              <a:rPr lang="en-US" b="0" i="0" dirty="0">
                <a:solidFill>
                  <a:srgbClr val="363636"/>
                </a:solidFill>
                <a:effectLst/>
                <a:latin typeface="Helvetica Neue"/>
              </a:rPr>
              <a:t>is a combination of a national initiative known as the Governor’s Challenge to End Veteran Suicide and legislation passed by the Washington State legislature.  With the assistance of an advisory committee made up of federal, state and local partners, this program aims to help veterans and families before they experience a crisis.  If your organization would like to join this effort, please let us know!</a:t>
            </a:r>
          </a:p>
          <a:p>
            <a:pPr algn="l">
              <a:buFont typeface="Arial" panose="020B0604020202020204" pitchFamily="34" charset="0"/>
              <a:buNone/>
            </a:pPr>
            <a:endParaRPr lang="en-US"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0CF41-480E-4328-9AEF-A8CDBE96C3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8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677B-B0B2-7421-49B8-88CCC07EA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116FE1-4CB1-1707-709B-459233E66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0E8D0-5DAD-8DC4-B4E0-D2295D425734}"/>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5" name="Footer Placeholder 4">
            <a:extLst>
              <a:ext uri="{FF2B5EF4-FFF2-40B4-BE49-F238E27FC236}">
                <a16:creationId xmlns:a16="http://schemas.microsoft.com/office/drawing/2014/main" id="{B9F76E1C-7BD9-DAE5-52A8-66E77BE66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85F16-594F-7C4B-8365-B29B4B29A937}"/>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6836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D9DF-9D8D-6D5E-D57E-C36FA7146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4F193-018C-7A8D-4422-CB2204DA4D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425E3-1E05-4DA9-EB3C-44EE0A4B0929}"/>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5" name="Footer Placeholder 4">
            <a:extLst>
              <a:ext uri="{FF2B5EF4-FFF2-40B4-BE49-F238E27FC236}">
                <a16:creationId xmlns:a16="http://schemas.microsoft.com/office/drawing/2014/main" id="{EDB248F3-E10C-49AF-BCC5-4EDC939D1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D001B-7C0C-CF7D-A554-7D35E00C2D5C}"/>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67930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5043C-96AD-9961-F893-41BE1256A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B0877D-EB08-3463-E93B-DC6CCAF0EB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B5BCF-20B3-25F6-CB00-F1944A192D1A}"/>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5" name="Footer Placeholder 4">
            <a:extLst>
              <a:ext uri="{FF2B5EF4-FFF2-40B4-BE49-F238E27FC236}">
                <a16:creationId xmlns:a16="http://schemas.microsoft.com/office/drawing/2014/main" id="{E6360AFC-D28E-FE2E-AD49-02798F4F3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8CC52-A43B-1F2D-BA0D-A3D08EC374D4}"/>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33532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DDFB509-19BD-4DCC-9D2C-8468F3AF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
        <p:nvSpPr>
          <p:cNvPr id="12" name="Content Placeholder 11">
            <a:extLst>
              <a:ext uri="{FF2B5EF4-FFF2-40B4-BE49-F238E27FC236}">
                <a16:creationId xmlns:a16="http://schemas.microsoft.com/office/drawing/2014/main" id="{CFA4C13F-E987-46DD-8B80-13AC3E248A48}"/>
              </a:ext>
            </a:extLst>
          </p:cNvPr>
          <p:cNvSpPr>
            <a:spLocks noGrp="1"/>
          </p:cNvSpPr>
          <p:nvPr>
            <p:ph sz="quarter" idx="13"/>
          </p:nvPr>
        </p:nvSpPr>
        <p:spPr>
          <a:xfrm>
            <a:off x="1626705" y="1666460"/>
            <a:ext cx="6526696" cy="500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F157FAE-35D1-4DB5-A356-08A0BB8158FD}"/>
              </a:ext>
            </a:extLst>
          </p:cNvPr>
          <p:cNvSpPr>
            <a:spLocks noGrp="1"/>
          </p:cNvSpPr>
          <p:nvPr>
            <p:ph sz="quarter" idx="14"/>
          </p:nvPr>
        </p:nvSpPr>
        <p:spPr>
          <a:xfrm>
            <a:off x="8534400" y="2100364"/>
            <a:ext cx="3337544" cy="4573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557ECD8-5176-43AA-BB0E-51B77CC60A9E}"/>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a:t>CLICK TO ADD TITLE</a:t>
            </a:r>
          </a:p>
        </p:txBody>
      </p:sp>
    </p:spTree>
    <p:extLst>
      <p:ext uri="{BB962C8B-B14F-4D97-AF65-F5344CB8AC3E}">
        <p14:creationId xmlns:p14="http://schemas.microsoft.com/office/powerpoint/2010/main" val="416364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193E13-0588-425B-82FA-FBDE8E5781F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6" name="Slide Number Placeholder 5"/>
          <p:cNvSpPr>
            <a:spLocks noGrp="1"/>
          </p:cNvSpPr>
          <p:nvPr>
            <p:ph type="sldNum" sz="quarter" idx="12"/>
          </p:nvPr>
        </p:nvSpPr>
        <p:spPr/>
        <p:txBody>
          <a:bodyPr/>
          <a:lstStyle/>
          <a:p>
            <a:fld id="{8A16691C-56B8-4870-B6BA-F4D149D05A2B}" type="slidenum">
              <a:rPr lang="en-US" smtClean="0"/>
              <a:t>‹#›</a:t>
            </a:fld>
            <a:endParaRPr lang="en-US"/>
          </a:p>
        </p:txBody>
      </p:sp>
      <p:sp>
        <p:nvSpPr>
          <p:cNvPr id="18" name="Text Placeholder 17">
            <a:extLst>
              <a:ext uri="{FF2B5EF4-FFF2-40B4-BE49-F238E27FC236}">
                <a16:creationId xmlns:a16="http://schemas.microsoft.com/office/drawing/2014/main" id="{7E8B96CD-DCCC-4E9F-A501-3C52355050A8}"/>
              </a:ext>
            </a:extLst>
          </p:cNvPr>
          <p:cNvSpPr>
            <a:spLocks noGrp="1"/>
          </p:cNvSpPr>
          <p:nvPr>
            <p:ph type="body" sz="quarter" idx="13" hasCustomPrompt="1"/>
          </p:nvPr>
        </p:nvSpPr>
        <p:spPr>
          <a:xfrm>
            <a:off x="1360251" y="1828800"/>
            <a:ext cx="7239000" cy="685800"/>
          </a:xfrm>
        </p:spPr>
        <p:txBody>
          <a:bodyPr>
            <a:normAutofit/>
          </a:bodyPr>
          <a:lstStyle>
            <a:lvl1pPr>
              <a:defRPr sz="400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dirty="0"/>
              <a:t>CLICK TO ADD TITLE</a:t>
            </a:r>
          </a:p>
        </p:txBody>
      </p:sp>
      <p:sp>
        <p:nvSpPr>
          <p:cNvPr id="19" name="Text Placeholder 17">
            <a:extLst>
              <a:ext uri="{FF2B5EF4-FFF2-40B4-BE49-F238E27FC236}">
                <a16:creationId xmlns:a16="http://schemas.microsoft.com/office/drawing/2014/main" id="{D5C7B711-515A-415E-8220-E632DA348854}"/>
              </a:ext>
            </a:extLst>
          </p:cNvPr>
          <p:cNvSpPr>
            <a:spLocks noGrp="1"/>
          </p:cNvSpPr>
          <p:nvPr>
            <p:ph type="body" sz="quarter" idx="14" hasCustomPrompt="1"/>
          </p:nvPr>
        </p:nvSpPr>
        <p:spPr>
          <a:xfrm>
            <a:off x="1360251" y="2895600"/>
            <a:ext cx="7239000" cy="609600"/>
          </a:xfrm>
        </p:spPr>
        <p:txBody>
          <a:bodyPr>
            <a:normAutofit/>
          </a:bodyPr>
          <a:lstStyle>
            <a:lvl1pPr algn="ctr">
              <a:defRPr sz="2400" b="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dirty="0"/>
              <a:t>CLICK TO ADD SUBTITLE</a:t>
            </a:r>
          </a:p>
        </p:txBody>
      </p:sp>
      <p:sp>
        <p:nvSpPr>
          <p:cNvPr id="5" name="Picture Placeholder 4">
            <a:extLst>
              <a:ext uri="{FF2B5EF4-FFF2-40B4-BE49-F238E27FC236}">
                <a16:creationId xmlns:a16="http://schemas.microsoft.com/office/drawing/2014/main" id="{19D149D7-00D3-4BBC-87B2-011EE740C51E}"/>
              </a:ext>
            </a:extLst>
          </p:cNvPr>
          <p:cNvSpPr>
            <a:spLocks noGrp="1"/>
          </p:cNvSpPr>
          <p:nvPr>
            <p:ph type="pic" sz="quarter" idx="15" hasCustomPrompt="1"/>
          </p:nvPr>
        </p:nvSpPr>
        <p:spPr>
          <a:xfrm>
            <a:off x="9233154" y="337226"/>
            <a:ext cx="2438400" cy="2438400"/>
          </a:xfrm>
        </p:spPr>
        <p:txBody>
          <a:bodyPr>
            <a:normAutofit/>
          </a:bodyPr>
          <a:lstStyle>
            <a:lvl1pPr>
              <a:defRPr sz="1200"/>
            </a:lvl1pPr>
          </a:lstStyle>
          <a:p>
            <a:r>
              <a:rPr lang="en-US" dirty="0"/>
              <a:t>Add home/program logo; available for download on V-NET: vnet.dva.wa.gov/logos</a:t>
            </a:r>
          </a:p>
        </p:txBody>
      </p:sp>
      <p:sp>
        <p:nvSpPr>
          <p:cNvPr id="10" name="Picture Placeholder 4">
            <a:extLst>
              <a:ext uri="{FF2B5EF4-FFF2-40B4-BE49-F238E27FC236}">
                <a16:creationId xmlns:a16="http://schemas.microsoft.com/office/drawing/2014/main" id="{0805823B-5040-4B93-AC27-58922BB37EF8}"/>
              </a:ext>
            </a:extLst>
          </p:cNvPr>
          <p:cNvSpPr>
            <a:spLocks noGrp="1"/>
          </p:cNvSpPr>
          <p:nvPr>
            <p:ph type="pic" sz="quarter" idx="16" hasCustomPrompt="1"/>
          </p:nvPr>
        </p:nvSpPr>
        <p:spPr>
          <a:xfrm>
            <a:off x="9233154" y="2936943"/>
            <a:ext cx="2438400" cy="2438400"/>
          </a:xfrm>
        </p:spPr>
        <p:txBody>
          <a:bodyPr>
            <a:normAutofit/>
          </a:bodyPr>
          <a:lstStyle>
            <a:lvl1pPr>
              <a:defRPr sz="1200"/>
            </a:lvl1pPr>
          </a:lstStyle>
          <a:p>
            <a:r>
              <a:rPr lang="en-US" dirty="0"/>
              <a:t>Add home/program logo; available for download on V-NET: vnet.dva.wa.gov/logos</a:t>
            </a:r>
          </a:p>
        </p:txBody>
      </p:sp>
    </p:spTree>
    <p:extLst>
      <p:ext uri="{BB962C8B-B14F-4D97-AF65-F5344CB8AC3E}">
        <p14:creationId xmlns:p14="http://schemas.microsoft.com/office/powerpoint/2010/main" val="6238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6D60B16-E291-4289-A517-F2C99956D22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371600" y="365760"/>
            <a:ext cx="10134600" cy="548640"/>
          </a:xfrm>
        </p:spPr>
        <p:txBody>
          <a:bodyPr/>
          <a:lstStyle/>
          <a:p>
            <a:r>
              <a:rPr lang="en-US"/>
              <a:t>Click to edit Master title style</a:t>
            </a:r>
            <a:endParaRPr lang="en-US" dirty="0"/>
          </a:p>
        </p:txBody>
      </p:sp>
      <p:sp>
        <p:nvSpPr>
          <p:cNvPr id="3" name="Content Placeholder 2"/>
          <p:cNvSpPr>
            <a:spLocks noGrp="1"/>
          </p:cNvSpPr>
          <p:nvPr>
            <p:ph idx="1"/>
          </p:nvPr>
        </p:nvSpPr>
        <p:spPr>
          <a:xfrm>
            <a:off x="1371600" y="1100629"/>
            <a:ext cx="9525000" cy="3579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A16691C-56B8-4870-B6BA-F4D149D05A2B}" type="slidenum">
              <a:rPr lang="en-US" smtClean="0"/>
              <a:t>‹#›</a:t>
            </a:fld>
            <a:endParaRPr lang="en-US"/>
          </a:p>
        </p:txBody>
      </p:sp>
    </p:spTree>
    <p:extLst>
      <p:ext uri="{BB962C8B-B14F-4D97-AF65-F5344CB8AC3E}">
        <p14:creationId xmlns:p14="http://schemas.microsoft.com/office/powerpoint/2010/main" val="335740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DDFB509-19BD-4DCC-9D2C-8468F3AF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6" name="Slide Number Placeholder 5"/>
          <p:cNvSpPr>
            <a:spLocks noGrp="1"/>
          </p:cNvSpPr>
          <p:nvPr>
            <p:ph type="sldNum" sz="quarter" idx="12"/>
          </p:nvPr>
        </p:nvSpPr>
        <p:spPr/>
        <p:txBody>
          <a:bodyPr/>
          <a:lstStyle/>
          <a:p>
            <a:fld id="{8A16691C-56B8-4870-B6BA-F4D149D05A2B}" type="slidenum">
              <a:rPr lang="en-US" smtClean="0"/>
              <a:t>‹#›</a:t>
            </a:fld>
            <a:endParaRPr lang="en-US"/>
          </a:p>
        </p:txBody>
      </p:sp>
      <p:sp>
        <p:nvSpPr>
          <p:cNvPr id="12" name="Content Placeholder 11">
            <a:extLst>
              <a:ext uri="{FF2B5EF4-FFF2-40B4-BE49-F238E27FC236}">
                <a16:creationId xmlns:a16="http://schemas.microsoft.com/office/drawing/2014/main" id="{CFA4C13F-E987-46DD-8B80-13AC3E248A48}"/>
              </a:ext>
            </a:extLst>
          </p:cNvPr>
          <p:cNvSpPr>
            <a:spLocks noGrp="1"/>
          </p:cNvSpPr>
          <p:nvPr>
            <p:ph sz="quarter" idx="13"/>
          </p:nvPr>
        </p:nvSpPr>
        <p:spPr>
          <a:xfrm>
            <a:off x="1626705" y="1666460"/>
            <a:ext cx="6526696" cy="500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7F157FAE-35D1-4DB5-A356-08A0BB8158FD}"/>
              </a:ext>
            </a:extLst>
          </p:cNvPr>
          <p:cNvSpPr>
            <a:spLocks noGrp="1"/>
          </p:cNvSpPr>
          <p:nvPr>
            <p:ph sz="quarter" idx="14"/>
          </p:nvPr>
        </p:nvSpPr>
        <p:spPr>
          <a:xfrm>
            <a:off x="8534400" y="2100364"/>
            <a:ext cx="3337544" cy="4573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557ECD8-5176-43AA-BB0E-51B77CC60A9E}"/>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Tree>
    <p:extLst>
      <p:ext uri="{BB962C8B-B14F-4D97-AF65-F5344CB8AC3E}">
        <p14:creationId xmlns:p14="http://schemas.microsoft.com/office/powerpoint/2010/main" val="131833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5E267D37-2697-465A-B9A9-F53F9F5BC3B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447800" y="365760"/>
            <a:ext cx="10027920" cy="5486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41585"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736505"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0993"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910993"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A16691C-56B8-4870-B6BA-F4D149D05A2B}" type="slidenum">
              <a:rPr lang="en-US" smtClean="0"/>
              <a:t>‹#›</a:t>
            </a:fld>
            <a:endParaRPr lang="en-US"/>
          </a:p>
        </p:txBody>
      </p:sp>
    </p:spTree>
    <p:extLst>
      <p:ext uri="{BB962C8B-B14F-4D97-AF65-F5344CB8AC3E}">
        <p14:creationId xmlns:p14="http://schemas.microsoft.com/office/powerpoint/2010/main" val="339577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A16691C-56B8-4870-B6BA-F4D149D05A2B}" type="slidenum">
              <a:rPr lang="en-US" smtClean="0"/>
              <a:t>‹#›</a:t>
            </a:fld>
            <a:endParaRPr lang="en-US"/>
          </a:p>
        </p:txBody>
      </p:sp>
      <p:pic>
        <p:nvPicPr>
          <p:cNvPr id="7" name="Picture 6" descr="Shape&#10;&#10;Description automatically generated with low confidence">
            <a:extLst>
              <a:ext uri="{FF2B5EF4-FFF2-40B4-BE49-F238E27FC236}">
                <a16:creationId xmlns:a16="http://schemas.microsoft.com/office/drawing/2014/main" id="{B3667C80-4D86-4CAA-9AC8-D21A5F3979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6301730D-513D-4DEE-B6B0-74E10C46FB4C}"/>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9" name="Content Placeholder 3">
            <a:extLst>
              <a:ext uri="{FF2B5EF4-FFF2-40B4-BE49-F238E27FC236}">
                <a16:creationId xmlns:a16="http://schemas.microsoft.com/office/drawing/2014/main" id="{4C566ECA-1EE5-4F4A-BE37-2CEE1F6C3370}"/>
              </a:ext>
            </a:extLst>
          </p:cNvPr>
          <p:cNvSpPr>
            <a:spLocks noGrp="1"/>
          </p:cNvSpPr>
          <p:nvPr>
            <p:ph sz="half" idx="2"/>
          </p:nvPr>
        </p:nvSpPr>
        <p:spPr>
          <a:xfrm>
            <a:off x="1627188" y="1676400"/>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7E013865-43D0-426B-8645-EAD278CDB70A}"/>
              </a:ext>
            </a:extLst>
          </p:cNvPr>
          <p:cNvSpPr>
            <a:spLocks noGrp="1"/>
          </p:cNvSpPr>
          <p:nvPr>
            <p:ph sz="half" idx="16"/>
          </p:nvPr>
        </p:nvSpPr>
        <p:spPr>
          <a:xfrm>
            <a:off x="6315449" y="16764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2014EB1D-63C1-4565-A044-2FD7FA764CE7}"/>
              </a:ext>
            </a:extLst>
          </p:cNvPr>
          <p:cNvSpPr>
            <a:spLocks noGrp="1"/>
          </p:cNvSpPr>
          <p:nvPr>
            <p:ph sz="half" idx="17"/>
          </p:nvPr>
        </p:nvSpPr>
        <p:spPr>
          <a:xfrm>
            <a:off x="8763000" y="4066162"/>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DC36EF3-9EF3-4D98-878C-67BF5BAF44E1}"/>
              </a:ext>
            </a:extLst>
          </p:cNvPr>
          <p:cNvSpPr>
            <a:spLocks noGrp="1"/>
          </p:cNvSpPr>
          <p:nvPr>
            <p:ph sz="half" idx="18"/>
          </p:nvPr>
        </p:nvSpPr>
        <p:spPr>
          <a:xfrm>
            <a:off x="8763000" y="1669543"/>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946FED40-CD7E-462F-B5F1-345DADF377F8}"/>
              </a:ext>
            </a:extLst>
          </p:cNvPr>
          <p:cNvSpPr>
            <a:spLocks noGrp="1"/>
          </p:cNvSpPr>
          <p:nvPr>
            <p:ph sz="half" idx="19"/>
          </p:nvPr>
        </p:nvSpPr>
        <p:spPr>
          <a:xfrm>
            <a:off x="6324616" y="40767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750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16691C-56B8-4870-B6BA-F4D149D05A2B}" type="slidenum">
              <a:rPr lang="en-US" smtClean="0"/>
              <a:t>‹#›</a:t>
            </a:fld>
            <a:endParaRPr lang="en-US"/>
          </a:p>
        </p:txBody>
      </p:sp>
      <p:pic>
        <p:nvPicPr>
          <p:cNvPr id="6" name="Picture 5">
            <a:extLst>
              <a:ext uri="{FF2B5EF4-FFF2-40B4-BE49-F238E27FC236}">
                <a16:creationId xmlns:a16="http://schemas.microsoft.com/office/drawing/2014/main" id="{EF153600-AFCF-4E28-8CF4-A51773C7E6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ext Placeholder 14">
            <a:extLst>
              <a:ext uri="{FF2B5EF4-FFF2-40B4-BE49-F238E27FC236}">
                <a16:creationId xmlns:a16="http://schemas.microsoft.com/office/drawing/2014/main" id="{938CBE49-8170-468B-BC73-AEE1CC0B17C6}"/>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8" name="Content Placeholder 3">
            <a:extLst>
              <a:ext uri="{FF2B5EF4-FFF2-40B4-BE49-F238E27FC236}">
                <a16:creationId xmlns:a16="http://schemas.microsoft.com/office/drawing/2014/main" id="{39D2FFBC-06DB-49D6-9F92-A572656A9055}"/>
              </a:ext>
            </a:extLst>
          </p:cNvPr>
          <p:cNvSpPr>
            <a:spLocks noGrp="1"/>
          </p:cNvSpPr>
          <p:nvPr>
            <p:ph sz="half" idx="2"/>
          </p:nvPr>
        </p:nvSpPr>
        <p:spPr>
          <a:xfrm>
            <a:off x="1627188" y="1676400"/>
            <a:ext cx="10031412"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B73051FA-7035-436A-BCF4-7EF193BACF43}"/>
              </a:ext>
            </a:extLst>
          </p:cNvPr>
          <p:cNvSpPr>
            <a:spLocks noGrp="1"/>
          </p:cNvSpPr>
          <p:nvPr>
            <p:ph type="pic" sz="quarter" idx="16"/>
          </p:nvPr>
        </p:nvSpPr>
        <p:spPr>
          <a:xfrm>
            <a:off x="2590800" y="5105400"/>
            <a:ext cx="1600200" cy="1600200"/>
          </a:xfrm>
        </p:spPr>
        <p:txBody>
          <a:bodyPr/>
          <a:lstStyle/>
          <a:p>
            <a:r>
              <a:rPr lang="en-US"/>
              <a:t>Click icon to add picture</a:t>
            </a:r>
          </a:p>
        </p:txBody>
      </p:sp>
      <p:sp>
        <p:nvSpPr>
          <p:cNvPr id="11" name="Picture Placeholder 9">
            <a:extLst>
              <a:ext uri="{FF2B5EF4-FFF2-40B4-BE49-F238E27FC236}">
                <a16:creationId xmlns:a16="http://schemas.microsoft.com/office/drawing/2014/main" id="{A4DB8DFA-B7A3-48F2-A9C8-CD0A8EE62595}"/>
              </a:ext>
            </a:extLst>
          </p:cNvPr>
          <p:cNvSpPr>
            <a:spLocks noGrp="1"/>
          </p:cNvSpPr>
          <p:nvPr>
            <p:ph type="pic" sz="quarter" idx="17"/>
          </p:nvPr>
        </p:nvSpPr>
        <p:spPr>
          <a:xfrm>
            <a:off x="4648200" y="5105400"/>
            <a:ext cx="1600200" cy="1600200"/>
          </a:xfrm>
        </p:spPr>
        <p:txBody>
          <a:bodyPr/>
          <a:lstStyle/>
          <a:p>
            <a:r>
              <a:rPr lang="en-US"/>
              <a:t>Click icon to add picture</a:t>
            </a:r>
          </a:p>
        </p:txBody>
      </p:sp>
      <p:sp>
        <p:nvSpPr>
          <p:cNvPr id="12" name="Picture Placeholder 9">
            <a:extLst>
              <a:ext uri="{FF2B5EF4-FFF2-40B4-BE49-F238E27FC236}">
                <a16:creationId xmlns:a16="http://schemas.microsoft.com/office/drawing/2014/main" id="{020AB207-282D-416A-920C-B5EE377D9B61}"/>
              </a:ext>
            </a:extLst>
          </p:cNvPr>
          <p:cNvSpPr>
            <a:spLocks noGrp="1"/>
          </p:cNvSpPr>
          <p:nvPr>
            <p:ph type="pic" sz="quarter" idx="18"/>
          </p:nvPr>
        </p:nvSpPr>
        <p:spPr>
          <a:xfrm>
            <a:off x="6779333" y="5105400"/>
            <a:ext cx="1600200" cy="1600200"/>
          </a:xfrm>
        </p:spPr>
        <p:txBody>
          <a:bodyPr/>
          <a:lstStyle/>
          <a:p>
            <a:r>
              <a:rPr lang="en-US"/>
              <a:t>Click icon to add picture</a:t>
            </a:r>
          </a:p>
        </p:txBody>
      </p:sp>
      <p:sp>
        <p:nvSpPr>
          <p:cNvPr id="13" name="Picture Placeholder 9">
            <a:extLst>
              <a:ext uri="{FF2B5EF4-FFF2-40B4-BE49-F238E27FC236}">
                <a16:creationId xmlns:a16="http://schemas.microsoft.com/office/drawing/2014/main" id="{8BDF3769-D073-4F72-886D-5E0B2CBA183E}"/>
              </a:ext>
            </a:extLst>
          </p:cNvPr>
          <p:cNvSpPr>
            <a:spLocks noGrp="1"/>
          </p:cNvSpPr>
          <p:nvPr>
            <p:ph type="pic" sz="quarter" idx="19"/>
          </p:nvPr>
        </p:nvSpPr>
        <p:spPr>
          <a:xfrm>
            <a:off x="8910466" y="5100658"/>
            <a:ext cx="1600200" cy="1600200"/>
          </a:xfrm>
        </p:spPr>
        <p:txBody>
          <a:bodyPr/>
          <a:lstStyle/>
          <a:p>
            <a:r>
              <a:rPr lang="en-US"/>
              <a:t>Click icon to add picture</a:t>
            </a:r>
            <a:endParaRPr lang="en-US" dirty="0"/>
          </a:p>
        </p:txBody>
      </p:sp>
    </p:spTree>
    <p:extLst>
      <p:ext uri="{BB962C8B-B14F-4D97-AF65-F5344CB8AC3E}">
        <p14:creationId xmlns:p14="http://schemas.microsoft.com/office/powerpoint/2010/main" val="3020012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DA848A-94CD-4209-A0F0-C7FB25E52F92}"/>
              </a:ext>
            </a:extLst>
          </p:cNvPr>
          <p:cNvSpPr>
            <a:spLocks noGrp="1"/>
          </p:cNvSpPr>
          <p:nvPr>
            <p:ph type="sldNum" sz="quarter" idx="12"/>
          </p:nvPr>
        </p:nvSpPr>
        <p:spPr/>
        <p:txBody>
          <a:bodyPr/>
          <a:lstStyle/>
          <a:p>
            <a:fld id="{8A16691C-56B8-4870-B6BA-F4D149D05A2B}" type="slidenum">
              <a:rPr lang="en-US" smtClean="0"/>
              <a:t>‹#›</a:t>
            </a:fld>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04F83793-5A27-456B-86F1-0FD370ECEE7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4BEF0E44-75BB-46D2-BB32-32ABBF62CF7B}"/>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9" name="Content Placeholder 3">
            <a:extLst>
              <a:ext uri="{FF2B5EF4-FFF2-40B4-BE49-F238E27FC236}">
                <a16:creationId xmlns:a16="http://schemas.microsoft.com/office/drawing/2014/main" id="{2EA6F350-C7F7-4EC8-AED7-A2E225CA5460}"/>
              </a:ext>
            </a:extLst>
          </p:cNvPr>
          <p:cNvSpPr>
            <a:spLocks noGrp="1"/>
          </p:cNvSpPr>
          <p:nvPr>
            <p:ph sz="half" idx="2"/>
          </p:nvPr>
        </p:nvSpPr>
        <p:spPr>
          <a:xfrm>
            <a:off x="1627188" y="1676400"/>
            <a:ext cx="10031412"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682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0350-3F8B-9466-A450-26AB12154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6D2F3-B8F4-581C-824A-8B811A84E7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01224-E52A-E9DA-1FAC-4358A66E8342}"/>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5" name="Footer Placeholder 4">
            <a:extLst>
              <a:ext uri="{FF2B5EF4-FFF2-40B4-BE49-F238E27FC236}">
                <a16:creationId xmlns:a16="http://schemas.microsoft.com/office/drawing/2014/main" id="{6C87BC04-0385-D6FA-8619-DC4DC196D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BA8A3-624E-5F58-A563-7E4E1E4BCAF4}"/>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828398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DC07BEA9-088B-48C9-BF6C-1713BCBC79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3" name="Content Placeholder 2"/>
          <p:cNvSpPr>
            <a:spLocks noGrp="1"/>
          </p:cNvSpPr>
          <p:nvPr>
            <p:ph sz="half" idx="1"/>
          </p:nvPr>
        </p:nvSpPr>
        <p:spPr>
          <a:xfrm>
            <a:off x="1548384"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17792"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445CE-B90C-4707-B88F-B6268772299F}"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6691C-56B8-4870-B6BA-F4D149D05A2B}" type="slidenum">
              <a:rPr lang="en-US" smtClean="0"/>
              <a:t>‹#›</a:t>
            </a:fld>
            <a:endParaRPr lang="en-US"/>
          </a:p>
        </p:txBody>
      </p:sp>
      <p:sp>
        <p:nvSpPr>
          <p:cNvPr id="8" name="Title 7"/>
          <p:cNvSpPr>
            <a:spLocks noGrp="1"/>
          </p:cNvSpPr>
          <p:nvPr>
            <p:ph type="title"/>
          </p:nvPr>
        </p:nvSpPr>
        <p:spPr>
          <a:xfrm>
            <a:off x="1548384" y="365760"/>
            <a:ext cx="9881616" cy="548640"/>
          </a:xfrm>
        </p:spPr>
        <p:txBody>
          <a:bodyPr/>
          <a:lstStyle/>
          <a:p>
            <a:r>
              <a:rPr lang="en-US"/>
              <a:t>Click to edit Master title style</a:t>
            </a:r>
          </a:p>
        </p:txBody>
      </p:sp>
    </p:spTree>
    <p:extLst>
      <p:ext uri="{BB962C8B-B14F-4D97-AF65-F5344CB8AC3E}">
        <p14:creationId xmlns:p14="http://schemas.microsoft.com/office/powerpoint/2010/main" val="3180919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193E13-0588-425B-82FA-FBDE8E5781F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
        <p:nvSpPr>
          <p:cNvPr id="18" name="Text Placeholder 17">
            <a:extLst>
              <a:ext uri="{FF2B5EF4-FFF2-40B4-BE49-F238E27FC236}">
                <a16:creationId xmlns:a16="http://schemas.microsoft.com/office/drawing/2014/main" id="{7E8B96CD-DCCC-4E9F-A501-3C52355050A8}"/>
              </a:ext>
            </a:extLst>
          </p:cNvPr>
          <p:cNvSpPr>
            <a:spLocks noGrp="1"/>
          </p:cNvSpPr>
          <p:nvPr>
            <p:ph type="body" sz="quarter" idx="13" hasCustomPrompt="1"/>
          </p:nvPr>
        </p:nvSpPr>
        <p:spPr>
          <a:xfrm>
            <a:off x="1360251" y="1828800"/>
            <a:ext cx="7239000" cy="685800"/>
          </a:xfrm>
        </p:spPr>
        <p:txBody>
          <a:bodyPr>
            <a:normAutofit/>
          </a:bodyPr>
          <a:lstStyle>
            <a:lvl1pPr>
              <a:defRPr sz="400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dirty="0"/>
              <a:t>CLICK TO ADD TITLE</a:t>
            </a:r>
          </a:p>
        </p:txBody>
      </p:sp>
      <p:sp>
        <p:nvSpPr>
          <p:cNvPr id="19" name="Text Placeholder 17">
            <a:extLst>
              <a:ext uri="{FF2B5EF4-FFF2-40B4-BE49-F238E27FC236}">
                <a16:creationId xmlns:a16="http://schemas.microsoft.com/office/drawing/2014/main" id="{D5C7B711-515A-415E-8220-E632DA348854}"/>
              </a:ext>
            </a:extLst>
          </p:cNvPr>
          <p:cNvSpPr>
            <a:spLocks noGrp="1"/>
          </p:cNvSpPr>
          <p:nvPr>
            <p:ph type="body" sz="quarter" idx="14" hasCustomPrompt="1"/>
          </p:nvPr>
        </p:nvSpPr>
        <p:spPr>
          <a:xfrm>
            <a:off x="1360251" y="2895600"/>
            <a:ext cx="7239000" cy="609600"/>
          </a:xfrm>
        </p:spPr>
        <p:txBody>
          <a:bodyPr>
            <a:normAutofit/>
          </a:bodyPr>
          <a:lstStyle>
            <a:lvl1pPr algn="ctr">
              <a:defRPr sz="2400" b="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dirty="0"/>
              <a:t>CLICK TO ADD SUBTITLE</a:t>
            </a:r>
          </a:p>
        </p:txBody>
      </p:sp>
      <p:sp>
        <p:nvSpPr>
          <p:cNvPr id="5" name="Picture Placeholder 4">
            <a:extLst>
              <a:ext uri="{FF2B5EF4-FFF2-40B4-BE49-F238E27FC236}">
                <a16:creationId xmlns:a16="http://schemas.microsoft.com/office/drawing/2014/main" id="{19D149D7-00D3-4BBC-87B2-011EE740C51E}"/>
              </a:ext>
            </a:extLst>
          </p:cNvPr>
          <p:cNvSpPr>
            <a:spLocks noGrp="1"/>
          </p:cNvSpPr>
          <p:nvPr>
            <p:ph type="pic" sz="quarter" idx="15" hasCustomPrompt="1"/>
          </p:nvPr>
        </p:nvSpPr>
        <p:spPr>
          <a:xfrm>
            <a:off x="9233154" y="337226"/>
            <a:ext cx="2438400" cy="2438400"/>
          </a:xfrm>
        </p:spPr>
        <p:txBody>
          <a:bodyPr>
            <a:normAutofit/>
          </a:bodyPr>
          <a:lstStyle>
            <a:lvl1pPr>
              <a:defRPr sz="1200"/>
            </a:lvl1pPr>
          </a:lstStyle>
          <a:p>
            <a:r>
              <a:rPr lang="en-US" dirty="0"/>
              <a:t>Add home/program logo; available for download on V-NET: vnet.dva.wa.gov/logos</a:t>
            </a:r>
          </a:p>
        </p:txBody>
      </p:sp>
      <p:sp>
        <p:nvSpPr>
          <p:cNvPr id="10" name="Picture Placeholder 4">
            <a:extLst>
              <a:ext uri="{FF2B5EF4-FFF2-40B4-BE49-F238E27FC236}">
                <a16:creationId xmlns:a16="http://schemas.microsoft.com/office/drawing/2014/main" id="{0805823B-5040-4B93-AC27-58922BB37EF8}"/>
              </a:ext>
            </a:extLst>
          </p:cNvPr>
          <p:cNvSpPr>
            <a:spLocks noGrp="1"/>
          </p:cNvSpPr>
          <p:nvPr>
            <p:ph type="pic" sz="quarter" idx="16" hasCustomPrompt="1"/>
          </p:nvPr>
        </p:nvSpPr>
        <p:spPr>
          <a:xfrm>
            <a:off x="9233154" y="2936943"/>
            <a:ext cx="2438400" cy="2438400"/>
          </a:xfrm>
        </p:spPr>
        <p:txBody>
          <a:bodyPr>
            <a:normAutofit/>
          </a:bodyPr>
          <a:lstStyle>
            <a:lvl1pPr>
              <a:defRPr sz="1200"/>
            </a:lvl1pPr>
          </a:lstStyle>
          <a:p>
            <a:r>
              <a:rPr lang="en-US" dirty="0"/>
              <a:t>Add home/program logo; available for download on V-NET: vnet.dva.wa.gov/logos</a:t>
            </a:r>
          </a:p>
        </p:txBody>
      </p:sp>
    </p:spTree>
    <p:extLst>
      <p:ext uri="{BB962C8B-B14F-4D97-AF65-F5344CB8AC3E}">
        <p14:creationId xmlns:p14="http://schemas.microsoft.com/office/powerpoint/2010/main" val="62853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6D60B16-E291-4289-A517-F2C99956D22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371600" y="365760"/>
            <a:ext cx="10134600" cy="548640"/>
          </a:xfrm>
        </p:spPr>
        <p:txBody>
          <a:bodyPr/>
          <a:lstStyle/>
          <a:p>
            <a:r>
              <a:rPr lang="en-US" dirty="0"/>
              <a:t>Click to edit Master title style</a:t>
            </a:r>
          </a:p>
        </p:txBody>
      </p:sp>
      <p:sp>
        <p:nvSpPr>
          <p:cNvPr id="3" name="Content Placeholder 2"/>
          <p:cNvSpPr>
            <a:spLocks noGrp="1"/>
          </p:cNvSpPr>
          <p:nvPr>
            <p:ph idx="1"/>
          </p:nvPr>
        </p:nvSpPr>
        <p:spPr>
          <a:xfrm>
            <a:off x="1371600" y="1100629"/>
            <a:ext cx="9525000" cy="3579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Tree>
    <p:extLst>
      <p:ext uri="{BB962C8B-B14F-4D97-AF65-F5344CB8AC3E}">
        <p14:creationId xmlns:p14="http://schemas.microsoft.com/office/powerpoint/2010/main" val="347762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DDFB509-19BD-4DCC-9D2C-8468F3AF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6" name="Slide Number Placeholder 5"/>
          <p:cNvSpPr>
            <a:spLocks noGrp="1"/>
          </p:cNvSpPr>
          <p:nvPr>
            <p:ph type="sldNum" sz="quarter" idx="12"/>
          </p:nvPr>
        </p:nvSpPr>
        <p:spPr/>
        <p:txBody>
          <a:bodyPr/>
          <a:lstStyle/>
          <a:p>
            <a:fld id="{86E66FF7-D9DD-4BE0-AE34-35C636A50327}" type="slidenum">
              <a:rPr lang="en-US" smtClean="0"/>
              <a:t>‹#›</a:t>
            </a:fld>
            <a:endParaRPr lang="en-US"/>
          </a:p>
        </p:txBody>
      </p:sp>
      <p:sp>
        <p:nvSpPr>
          <p:cNvPr id="12" name="Content Placeholder 11">
            <a:extLst>
              <a:ext uri="{FF2B5EF4-FFF2-40B4-BE49-F238E27FC236}">
                <a16:creationId xmlns:a16="http://schemas.microsoft.com/office/drawing/2014/main" id="{CFA4C13F-E987-46DD-8B80-13AC3E248A48}"/>
              </a:ext>
            </a:extLst>
          </p:cNvPr>
          <p:cNvSpPr>
            <a:spLocks noGrp="1"/>
          </p:cNvSpPr>
          <p:nvPr>
            <p:ph sz="quarter" idx="13"/>
          </p:nvPr>
        </p:nvSpPr>
        <p:spPr>
          <a:xfrm>
            <a:off x="1626705" y="1666460"/>
            <a:ext cx="6526696" cy="5007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7F157FAE-35D1-4DB5-A356-08A0BB8158FD}"/>
              </a:ext>
            </a:extLst>
          </p:cNvPr>
          <p:cNvSpPr>
            <a:spLocks noGrp="1"/>
          </p:cNvSpPr>
          <p:nvPr>
            <p:ph sz="quarter" idx="14"/>
          </p:nvPr>
        </p:nvSpPr>
        <p:spPr>
          <a:xfrm>
            <a:off x="8534400" y="2100364"/>
            <a:ext cx="3337544" cy="4573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557ECD8-5176-43AA-BB0E-51B77CC60A9E}"/>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Tree>
    <p:extLst>
      <p:ext uri="{BB962C8B-B14F-4D97-AF65-F5344CB8AC3E}">
        <p14:creationId xmlns:p14="http://schemas.microsoft.com/office/powerpoint/2010/main" val="39370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5E267D37-2697-465A-B9A9-F53F9F5BC3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447800" y="365760"/>
            <a:ext cx="10027920" cy="5486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41585"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736505"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0993"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910993"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6E66FF7-D9DD-4BE0-AE34-35C636A50327}" type="slidenum">
              <a:rPr lang="en-US" smtClean="0"/>
              <a:t>‹#›</a:t>
            </a:fld>
            <a:endParaRPr lang="en-US"/>
          </a:p>
        </p:txBody>
      </p:sp>
    </p:spTree>
    <p:extLst>
      <p:ext uri="{BB962C8B-B14F-4D97-AF65-F5344CB8AC3E}">
        <p14:creationId xmlns:p14="http://schemas.microsoft.com/office/powerpoint/2010/main" val="272323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E66FF7-D9DD-4BE0-AE34-35C636A50327}" type="slidenum">
              <a:rPr lang="en-US" smtClean="0"/>
              <a:t>‹#›</a:t>
            </a:fld>
            <a:endParaRPr lang="en-US"/>
          </a:p>
        </p:txBody>
      </p:sp>
      <p:pic>
        <p:nvPicPr>
          <p:cNvPr id="7" name="Picture 6" descr="Shape&#10;&#10;Description automatically generated with low confidence">
            <a:extLst>
              <a:ext uri="{FF2B5EF4-FFF2-40B4-BE49-F238E27FC236}">
                <a16:creationId xmlns:a16="http://schemas.microsoft.com/office/drawing/2014/main" id="{B3667C80-4D86-4CAA-9AC8-D21A5F39794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6301730D-513D-4DEE-B6B0-74E10C46FB4C}"/>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9" name="Content Placeholder 3">
            <a:extLst>
              <a:ext uri="{FF2B5EF4-FFF2-40B4-BE49-F238E27FC236}">
                <a16:creationId xmlns:a16="http://schemas.microsoft.com/office/drawing/2014/main" id="{4C566ECA-1EE5-4F4A-BE37-2CEE1F6C3370}"/>
              </a:ext>
            </a:extLst>
          </p:cNvPr>
          <p:cNvSpPr>
            <a:spLocks noGrp="1"/>
          </p:cNvSpPr>
          <p:nvPr>
            <p:ph sz="half" idx="2"/>
          </p:nvPr>
        </p:nvSpPr>
        <p:spPr>
          <a:xfrm>
            <a:off x="1627188" y="1676400"/>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7E013865-43D0-426B-8645-EAD278CDB70A}"/>
              </a:ext>
            </a:extLst>
          </p:cNvPr>
          <p:cNvSpPr>
            <a:spLocks noGrp="1"/>
          </p:cNvSpPr>
          <p:nvPr>
            <p:ph sz="half" idx="16"/>
          </p:nvPr>
        </p:nvSpPr>
        <p:spPr>
          <a:xfrm>
            <a:off x="6315449" y="16764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2014EB1D-63C1-4565-A044-2FD7FA764CE7}"/>
              </a:ext>
            </a:extLst>
          </p:cNvPr>
          <p:cNvSpPr>
            <a:spLocks noGrp="1"/>
          </p:cNvSpPr>
          <p:nvPr>
            <p:ph sz="half" idx="17"/>
          </p:nvPr>
        </p:nvSpPr>
        <p:spPr>
          <a:xfrm>
            <a:off x="8763000" y="4066162"/>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DC36EF3-9EF3-4D98-878C-67BF5BAF44E1}"/>
              </a:ext>
            </a:extLst>
          </p:cNvPr>
          <p:cNvSpPr>
            <a:spLocks noGrp="1"/>
          </p:cNvSpPr>
          <p:nvPr>
            <p:ph sz="half" idx="18"/>
          </p:nvPr>
        </p:nvSpPr>
        <p:spPr>
          <a:xfrm>
            <a:off x="8763000" y="1669543"/>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946FED40-CD7E-462F-B5F1-345DADF377F8}"/>
              </a:ext>
            </a:extLst>
          </p:cNvPr>
          <p:cNvSpPr>
            <a:spLocks noGrp="1"/>
          </p:cNvSpPr>
          <p:nvPr>
            <p:ph sz="half" idx="19"/>
          </p:nvPr>
        </p:nvSpPr>
        <p:spPr>
          <a:xfrm>
            <a:off x="6324616" y="40767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8988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E66FF7-D9DD-4BE0-AE34-35C636A50327}" type="slidenum">
              <a:rPr lang="en-US" smtClean="0"/>
              <a:t>‹#›</a:t>
            </a:fld>
            <a:endParaRPr lang="en-US"/>
          </a:p>
        </p:txBody>
      </p:sp>
      <p:pic>
        <p:nvPicPr>
          <p:cNvPr id="6" name="Picture 5">
            <a:extLst>
              <a:ext uri="{FF2B5EF4-FFF2-40B4-BE49-F238E27FC236}">
                <a16:creationId xmlns:a16="http://schemas.microsoft.com/office/drawing/2014/main" id="{EF153600-AFCF-4E28-8CF4-A51773C7E6D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ext Placeholder 14">
            <a:extLst>
              <a:ext uri="{FF2B5EF4-FFF2-40B4-BE49-F238E27FC236}">
                <a16:creationId xmlns:a16="http://schemas.microsoft.com/office/drawing/2014/main" id="{938CBE49-8170-468B-BC73-AEE1CC0B17C6}"/>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8" name="Content Placeholder 3">
            <a:extLst>
              <a:ext uri="{FF2B5EF4-FFF2-40B4-BE49-F238E27FC236}">
                <a16:creationId xmlns:a16="http://schemas.microsoft.com/office/drawing/2014/main" id="{39D2FFBC-06DB-49D6-9F92-A572656A9055}"/>
              </a:ext>
            </a:extLst>
          </p:cNvPr>
          <p:cNvSpPr>
            <a:spLocks noGrp="1"/>
          </p:cNvSpPr>
          <p:nvPr>
            <p:ph sz="half" idx="2"/>
          </p:nvPr>
        </p:nvSpPr>
        <p:spPr>
          <a:xfrm>
            <a:off x="1627188" y="1676400"/>
            <a:ext cx="10031412"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B73051FA-7035-436A-BCF4-7EF193BACF43}"/>
              </a:ext>
            </a:extLst>
          </p:cNvPr>
          <p:cNvSpPr>
            <a:spLocks noGrp="1"/>
          </p:cNvSpPr>
          <p:nvPr>
            <p:ph type="pic" sz="quarter" idx="16"/>
          </p:nvPr>
        </p:nvSpPr>
        <p:spPr>
          <a:xfrm>
            <a:off x="2590800" y="5105400"/>
            <a:ext cx="1600200" cy="1600200"/>
          </a:xfrm>
        </p:spPr>
        <p:txBody>
          <a:bodyPr/>
          <a:lstStyle/>
          <a:p>
            <a:endParaRPr lang="en-US"/>
          </a:p>
        </p:txBody>
      </p:sp>
      <p:sp>
        <p:nvSpPr>
          <p:cNvPr id="11" name="Picture Placeholder 9">
            <a:extLst>
              <a:ext uri="{FF2B5EF4-FFF2-40B4-BE49-F238E27FC236}">
                <a16:creationId xmlns:a16="http://schemas.microsoft.com/office/drawing/2014/main" id="{A4DB8DFA-B7A3-48F2-A9C8-CD0A8EE62595}"/>
              </a:ext>
            </a:extLst>
          </p:cNvPr>
          <p:cNvSpPr>
            <a:spLocks noGrp="1"/>
          </p:cNvSpPr>
          <p:nvPr>
            <p:ph type="pic" sz="quarter" idx="17"/>
          </p:nvPr>
        </p:nvSpPr>
        <p:spPr>
          <a:xfrm>
            <a:off x="4648200" y="5105400"/>
            <a:ext cx="1600200" cy="1600200"/>
          </a:xfrm>
        </p:spPr>
        <p:txBody>
          <a:bodyPr/>
          <a:lstStyle/>
          <a:p>
            <a:endParaRPr lang="en-US"/>
          </a:p>
        </p:txBody>
      </p:sp>
      <p:sp>
        <p:nvSpPr>
          <p:cNvPr id="12" name="Picture Placeholder 9">
            <a:extLst>
              <a:ext uri="{FF2B5EF4-FFF2-40B4-BE49-F238E27FC236}">
                <a16:creationId xmlns:a16="http://schemas.microsoft.com/office/drawing/2014/main" id="{020AB207-282D-416A-920C-B5EE377D9B61}"/>
              </a:ext>
            </a:extLst>
          </p:cNvPr>
          <p:cNvSpPr>
            <a:spLocks noGrp="1"/>
          </p:cNvSpPr>
          <p:nvPr>
            <p:ph type="pic" sz="quarter" idx="18"/>
          </p:nvPr>
        </p:nvSpPr>
        <p:spPr>
          <a:xfrm>
            <a:off x="6779333" y="5105400"/>
            <a:ext cx="1600200" cy="1600200"/>
          </a:xfrm>
        </p:spPr>
        <p:txBody>
          <a:bodyPr/>
          <a:lstStyle/>
          <a:p>
            <a:endParaRPr lang="en-US"/>
          </a:p>
        </p:txBody>
      </p:sp>
      <p:sp>
        <p:nvSpPr>
          <p:cNvPr id="13" name="Picture Placeholder 9">
            <a:extLst>
              <a:ext uri="{FF2B5EF4-FFF2-40B4-BE49-F238E27FC236}">
                <a16:creationId xmlns:a16="http://schemas.microsoft.com/office/drawing/2014/main" id="{8BDF3769-D073-4F72-886D-5E0B2CBA183E}"/>
              </a:ext>
            </a:extLst>
          </p:cNvPr>
          <p:cNvSpPr>
            <a:spLocks noGrp="1"/>
          </p:cNvSpPr>
          <p:nvPr>
            <p:ph type="pic" sz="quarter" idx="19"/>
          </p:nvPr>
        </p:nvSpPr>
        <p:spPr>
          <a:xfrm>
            <a:off x="8910466" y="5100658"/>
            <a:ext cx="1600200" cy="1600200"/>
          </a:xfrm>
        </p:spPr>
        <p:txBody>
          <a:bodyPr/>
          <a:lstStyle/>
          <a:p>
            <a:endParaRPr lang="en-US" dirty="0"/>
          </a:p>
        </p:txBody>
      </p:sp>
    </p:spTree>
    <p:extLst>
      <p:ext uri="{BB962C8B-B14F-4D97-AF65-F5344CB8AC3E}">
        <p14:creationId xmlns:p14="http://schemas.microsoft.com/office/powerpoint/2010/main" val="124101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DA848A-94CD-4209-A0F0-C7FB25E52F92}"/>
              </a:ext>
            </a:extLst>
          </p:cNvPr>
          <p:cNvSpPr>
            <a:spLocks noGrp="1"/>
          </p:cNvSpPr>
          <p:nvPr>
            <p:ph type="sldNum" sz="quarter" idx="12"/>
          </p:nvPr>
        </p:nvSpPr>
        <p:spPr/>
        <p:txBody>
          <a:bodyPr/>
          <a:lstStyle/>
          <a:p>
            <a:fld id="{86E66FF7-D9DD-4BE0-AE34-35C636A50327}" type="slidenum">
              <a:rPr lang="en-US" smtClean="0"/>
              <a:t>‹#›</a:t>
            </a:fld>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04F83793-5A27-456B-86F1-0FD370ECEE7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4BEF0E44-75BB-46D2-BB32-32ABBF62CF7B}"/>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dirty="0"/>
              <a:t>CLICK TO ADD TITLE</a:t>
            </a:r>
          </a:p>
        </p:txBody>
      </p:sp>
      <p:sp>
        <p:nvSpPr>
          <p:cNvPr id="9" name="Content Placeholder 3">
            <a:extLst>
              <a:ext uri="{FF2B5EF4-FFF2-40B4-BE49-F238E27FC236}">
                <a16:creationId xmlns:a16="http://schemas.microsoft.com/office/drawing/2014/main" id="{2EA6F350-C7F7-4EC8-AED7-A2E225CA5460}"/>
              </a:ext>
            </a:extLst>
          </p:cNvPr>
          <p:cNvSpPr>
            <a:spLocks noGrp="1"/>
          </p:cNvSpPr>
          <p:nvPr>
            <p:ph sz="half" idx="2"/>
          </p:nvPr>
        </p:nvSpPr>
        <p:spPr>
          <a:xfrm>
            <a:off x="1627188" y="1676400"/>
            <a:ext cx="10031412"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831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DC07BEA9-088B-48C9-BF6C-1713BCBC791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3" name="Content Placeholder 2"/>
          <p:cNvSpPr>
            <a:spLocks noGrp="1"/>
          </p:cNvSpPr>
          <p:nvPr>
            <p:ph sz="half" idx="1"/>
          </p:nvPr>
        </p:nvSpPr>
        <p:spPr>
          <a:xfrm>
            <a:off x="1548384"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17792"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359A3-DFFB-49E5-BEC6-6B97B1A745A9}"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66FF7-D9DD-4BE0-AE34-35C636A50327}" type="slidenum">
              <a:rPr lang="en-US" smtClean="0"/>
              <a:t>‹#›</a:t>
            </a:fld>
            <a:endParaRPr lang="en-US"/>
          </a:p>
        </p:txBody>
      </p:sp>
      <p:sp>
        <p:nvSpPr>
          <p:cNvPr id="8" name="Title 7"/>
          <p:cNvSpPr>
            <a:spLocks noGrp="1"/>
          </p:cNvSpPr>
          <p:nvPr>
            <p:ph type="title"/>
          </p:nvPr>
        </p:nvSpPr>
        <p:spPr>
          <a:xfrm>
            <a:off x="1548384" y="365760"/>
            <a:ext cx="9881616" cy="548640"/>
          </a:xfrm>
        </p:spPr>
        <p:txBody>
          <a:bodyPr/>
          <a:lstStyle/>
          <a:p>
            <a:r>
              <a:rPr lang="en-US"/>
              <a:t>Click to edit Master title style</a:t>
            </a:r>
          </a:p>
        </p:txBody>
      </p:sp>
    </p:spTree>
    <p:extLst>
      <p:ext uri="{BB962C8B-B14F-4D97-AF65-F5344CB8AC3E}">
        <p14:creationId xmlns:p14="http://schemas.microsoft.com/office/powerpoint/2010/main" val="3827586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17FFE-8D02-4407-97E7-2EEFA04E68B3}" type="datetimeFigureOut">
              <a:rPr lang="en-US" smtClean="0"/>
              <a:t>10/26/2024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732979-5458-4C12-95B3-7BA16F3D2560}" type="slidenum">
              <a:rPr lang="en-US" smtClean="0"/>
              <a:t>‹#›</a:t>
            </a:fld>
            <a:endParaRPr lang="en-US"/>
          </a:p>
        </p:txBody>
      </p:sp>
    </p:spTree>
    <p:extLst>
      <p:ext uri="{BB962C8B-B14F-4D97-AF65-F5344CB8AC3E}">
        <p14:creationId xmlns:p14="http://schemas.microsoft.com/office/powerpoint/2010/main" val="245910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90BE-D96C-700E-C023-3BE8ADC66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A9E86-DB84-47F7-055A-71D187319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A7F0E1-8F7F-F62C-C162-F11E581ADD5C}"/>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5" name="Footer Placeholder 4">
            <a:extLst>
              <a:ext uri="{FF2B5EF4-FFF2-40B4-BE49-F238E27FC236}">
                <a16:creationId xmlns:a16="http://schemas.microsoft.com/office/drawing/2014/main" id="{3526804F-B83A-177A-E212-0C8BE5CB4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3B6A5-BC52-9C90-1BF8-7FDEDF5AB5CB}"/>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179099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193E13-0588-425B-82FA-FBDE8E5781F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6" name="Slide Number Placeholder 5"/>
          <p:cNvSpPr>
            <a:spLocks noGrp="1"/>
          </p:cNvSpPr>
          <p:nvPr>
            <p:ph type="sldNum" sz="quarter" idx="12"/>
          </p:nvPr>
        </p:nvSpPr>
        <p:spPr/>
        <p:txBody>
          <a:bodyPr/>
          <a:lstStyle/>
          <a:p>
            <a:fld id="{8A16691C-56B8-4870-B6BA-F4D149D05A2B}" type="slidenum">
              <a:rPr lang="en-US" smtClean="0"/>
              <a:t>‹#›</a:t>
            </a:fld>
            <a:endParaRPr lang="en-US" dirty="0"/>
          </a:p>
        </p:txBody>
      </p:sp>
      <p:sp>
        <p:nvSpPr>
          <p:cNvPr id="18" name="Text Placeholder 17">
            <a:extLst>
              <a:ext uri="{FF2B5EF4-FFF2-40B4-BE49-F238E27FC236}">
                <a16:creationId xmlns:a16="http://schemas.microsoft.com/office/drawing/2014/main" id="{7E8B96CD-DCCC-4E9F-A501-3C52355050A8}"/>
              </a:ext>
            </a:extLst>
          </p:cNvPr>
          <p:cNvSpPr>
            <a:spLocks noGrp="1"/>
          </p:cNvSpPr>
          <p:nvPr>
            <p:ph type="body" sz="quarter" idx="13" hasCustomPrompt="1"/>
          </p:nvPr>
        </p:nvSpPr>
        <p:spPr>
          <a:xfrm>
            <a:off x="1360251" y="1828800"/>
            <a:ext cx="7239000" cy="685800"/>
          </a:xfrm>
        </p:spPr>
        <p:txBody>
          <a:bodyPr>
            <a:normAutofit/>
          </a:bodyPr>
          <a:lstStyle>
            <a:lvl1pPr>
              <a:defRPr sz="400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a:t>CLICK TO ADD TITLE</a:t>
            </a:r>
          </a:p>
        </p:txBody>
      </p:sp>
      <p:sp>
        <p:nvSpPr>
          <p:cNvPr id="19" name="Text Placeholder 17">
            <a:extLst>
              <a:ext uri="{FF2B5EF4-FFF2-40B4-BE49-F238E27FC236}">
                <a16:creationId xmlns:a16="http://schemas.microsoft.com/office/drawing/2014/main" id="{D5C7B711-515A-415E-8220-E632DA348854}"/>
              </a:ext>
            </a:extLst>
          </p:cNvPr>
          <p:cNvSpPr>
            <a:spLocks noGrp="1"/>
          </p:cNvSpPr>
          <p:nvPr>
            <p:ph type="body" sz="quarter" idx="14" hasCustomPrompt="1"/>
          </p:nvPr>
        </p:nvSpPr>
        <p:spPr>
          <a:xfrm>
            <a:off x="1360251" y="2895600"/>
            <a:ext cx="7239000" cy="609600"/>
          </a:xfrm>
        </p:spPr>
        <p:txBody>
          <a:bodyPr>
            <a:normAutofit/>
          </a:bodyPr>
          <a:lstStyle>
            <a:lvl1pPr algn="ctr">
              <a:defRPr sz="2400" b="0">
                <a:latin typeface="Montserrat" panose="00000500000000000000" pitchFamily="50" charset="0"/>
              </a:defRPr>
            </a:lvl1pPr>
            <a:lvl2pPr marL="0" indent="0">
              <a:buNone/>
              <a:defRPr/>
            </a:lvl2pPr>
            <a:lvl3pPr marL="237744" indent="0">
              <a:buNone/>
              <a:defRPr/>
            </a:lvl3pPr>
            <a:lvl4pPr marL="466344" indent="0">
              <a:buNone/>
              <a:defRPr/>
            </a:lvl4pPr>
            <a:lvl5pPr marL="685800" indent="0">
              <a:buNone/>
              <a:defRPr/>
            </a:lvl5pPr>
          </a:lstStyle>
          <a:p>
            <a:pPr lvl="0"/>
            <a:r>
              <a:rPr lang="en-US"/>
              <a:t>CLICK TO ADD SUBTITLE</a:t>
            </a:r>
          </a:p>
        </p:txBody>
      </p:sp>
      <p:sp>
        <p:nvSpPr>
          <p:cNvPr id="5" name="Picture Placeholder 4">
            <a:extLst>
              <a:ext uri="{FF2B5EF4-FFF2-40B4-BE49-F238E27FC236}">
                <a16:creationId xmlns:a16="http://schemas.microsoft.com/office/drawing/2014/main" id="{19D149D7-00D3-4BBC-87B2-011EE740C51E}"/>
              </a:ext>
            </a:extLst>
          </p:cNvPr>
          <p:cNvSpPr>
            <a:spLocks noGrp="1"/>
          </p:cNvSpPr>
          <p:nvPr>
            <p:ph type="pic" sz="quarter" idx="15" hasCustomPrompt="1"/>
          </p:nvPr>
        </p:nvSpPr>
        <p:spPr>
          <a:xfrm>
            <a:off x="9233154" y="337226"/>
            <a:ext cx="2438400" cy="2438400"/>
          </a:xfrm>
        </p:spPr>
        <p:txBody>
          <a:bodyPr>
            <a:normAutofit/>
          </a:bodyPr>
          <a:lstStyle>
            <a:lvl1pPr>
              <a:defRPr sz="1200"/>
            </a:lvl1pPr>
          </a:lstStyle>
          <a:p>
            <a:r>
              <a:rPr lang="en-US" dirty="0"/>
              <a:t>Add home/program logo; available for download on V-NET: vnet.dva.wa.gov/logos</a:t>
            </a:r>
          </a:p>
        </p:txBody>
      </p:sp>
      <p:sp>
        <p:nvSpPr>
          <p:cNvPr id="10" name="Picture Placeholder 4">
            <a:extLst>
              <a:ext uri="{FF2B5EF4-FFF2-40B4-BE49-F238E27FC236}">
                <a16:creationId xmlns:a16="http://schemas.microsoft.com/office/drawing/2014/main" id="{0805823B-5040-4B93-AC27-58922BB37EF8}"/>
              </a:ext>
            </a:extLst>
          </p:cNvPr>
          <p:cNvSpPr>
            <a:spLocks noGrp="1"/>
          </p:cNvSpPr>
          <p:nvPr>
            <p:ph type="pic" sz="quarter" idx="16" hasCustomPrompt="1"/>
          </p:nvPr>
        </p:nvSpPr>
        <p:spPr>
          <a:xfrm>
            <a:off x="9233154" y="2936943"/>
            <a:ext cx="2438400" cy="2438400"/>
          </a:xfrm>
        </p:spPr>
        <p:txBody>
          <a:bodyPr>
            <a:normAutofit/>
          </a:bodyPr>
          <a:lstStyle>
            <a:lvl1pPr>
              <a:defRPr sz="1200"/>
            </a:lvl1pPr>
          </a:lstStyle>
          <a:p>
            <a:r>
              <a:rPr lang="en-US" dirty="0"/>
              <a:t>Add home/program logo; available for download on V-NET: vnet.dva.wa.gov/logos</a:t>
            </a:r>
          </a:p>
        </p:txBody>
      </p:sp>
    </p:spTree>
    <p:extLst>
      <p:ext uri="{BB962C8B-B14F-4D97-AF65-F5344CB8AC3E}">
        <p14:creationId xmlns:p14="http://schemas.microsoft.com/office/powerpoint/2010/main" val="358767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6D60B16-E291-4289-A517-F2C99956D22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371600" y="365760"/>
            <a:ext cx="10134600" cy="548640"/>
          </a:xfrm>
        </p:spPr>
        <p:txBody>
          <a:bodyPr/>
          <a:lstStyle/>
          <a:p>
            <a:r>
              <a:rPr lang="en-US"/>
              <a:t>Click to edit Master title style</a:t>
            </a:r>
          </a:p>
        </p:txBody>
      </p:sp>
      <p:sp>
        <p:nvSpPr>
          <p:cNvPr id="3" name="Content Placeholder 2"/>
          <p:cNvSpPr>
            <a:spLocks noGrp="1"/>
          </p:cNvSpPr>
          <p:nvPr>
            <p:ph idx="1"/>
          </p:nvPr>
        </p:nvSpPr>
        <p:spPr>
          <a:xfrm>
            <a:off x="1371600" y="1100629"/>
            <a:ext cx="9525000" cy="3579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A16691C-56B8-4870-B6BA-F4D149D05A2B}" type="slidenum">
              <a:rPr lang="en-US" smtClean="0"/>
              <a:t>‹#›</a:t>
            </a:fld>
            <a:endParaRPr lang="en-US" dirty="0"/>
          </a:p>
        </p:txBody>
      </p:sp>
    </p:spTree>
    <p:extLst>
      <p:ext uri="{BB962C8B-B14F-4D97-AF65-F5344CB8AC3E}">
        <p14:creationId xmlns:p14="http://schemas.microsoft.com/office/powerpoint/2010/main" val="3143636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CDDFB509-19BD-4DCC-9D2C-8468F3AF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6" name="Slide Number Placeholder 5"/>
          <p:cNvSpPr>
            <a:spLocks noGrp="1"/>
          </p:cNvSpPr>
          <p:nvPr>
            <p:ph type="sldNum" sz="quarter" idx="12"/>
          </p:nvPr>
        </p:nvSpPr>
        <p:spPr/>
        <p:txBody>
          <a:bodyPr/>
          <a:lstStyle/>
          <a:p>
            <a:fld id="{8A16691C-56B8-4870-B6BA-F4D149D05A2B}" type="slidenum">
              <a:rPr lang="en-US" smtClean="0"/>
              <a:t>‹#›</a:t>
            </a:fld>
            <a:endParaRPr lang="en-US" dirty="0"/>
          </a:p>
        </p:txBody>
      </p:sp>
      <p:sp>
        <p:nvSpPr>
          <p:cNvPr id="12" name="Content Placeholder 11">
            <a:extLst>
              <a:ext uri="{FF2B5EF4-FFF2-40B4-BE49-F238E27FC236}">
                <a16:creationId xmlns:a16="http://schemas.microsoft.com/office/drawing/2014/main" id="{CFA4C13F-E987-46DD-8B80-13AC3E248A48}"/>
              </a:ext>
            </a:extLst>
          </p:cNvPr>
          <p:cNvSpPr>
            <a:spLocks noGrp="1"/>
          </p:cNvSpPr>
          <p:nvPr>
            <p:ph sz="quarter" idx="13"/>
          </p:nvPr>
        </p:nvSpPr>
        <p:spPr>
          <a:xfrm>
            <a:off x="1626705" y="1666460"/>
            <a:ext cx="6526696" cy="500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F157FAE-35D1-4DB5-A356-08A0BB8158FD}"/>
              </a:ext>
            </a:extLst>
          </p:cNvPr>
          <p:cNvSpPr>
            <a:spLocks noGrp="1"/>
          </p:cNvSpPr>
          <p:nvPr>
            <p:ph sz="quarter" idx="14"/>
          </p:nvPr>
        </p:nvSpPr>
        <p:spPr>
          <a:xfrm>
            <a:off x="8534400" y="2100364"/>
            <a:ext cx="3337544" cy="4573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557ECD8-5176-43AA-BB0E-51B77CC60A9E}"/>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a:t>CLICK TO ADD TITLE</a:t>
            </a:r>
          </a:p>
        </p:txBody>
      </p:sp>
    </p:spTree>
    <p:extLst>
      <p:ext uri="{BB962C8B-B14F-4D97-AF65-F5344CB8AC3E}">
        <p14:creationId xmlns:p14="http://schemas.microsoft.com/office/powerpoint/2010/main" val="1779069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5E267D37-2697-465A-B9A9-F53F9F5BC3B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Title 1"/>
          <p:cNvSpPr>
            <a:spLocks noGrp="1"/>
          </p:cNvSpPr>
          <p:nvPr>
            <p:ph type="title"/>
          </p:nvPr>
        </p:nvSpPr>
        <p:spPr>
          <a:xfrm>
            <a:off x="1447800" y="365760"/>
            <a:ext cx="10027920" cy="5486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41585"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736505"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10993"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910993" y="1701848"/>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A16691C-56B8-4870-B6BA-F4D149D05A2B}" type="slidenum">
              <a:rPr lang="en-US" smtClean="0"/>
              <a:t>‹#›</a:t>
            </a:fld>
            <a:endParaRPr lang="en-US" dirty="0"/>
          </a:p>
        </p:txBody>
      </p:sp>
    </p:spTree>
    <p:extLst>
      <p:ext uri="{BB962C8B-B14F-4D97-AF65-F5344CB8AC3E}">
        <p14:creationId xmlns:p14="http://schemas.microsoft.com/office/powerpoint/2010/main" val="1548597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A16691C-56B8-4870-B6BA-F4D149D05A2B}" type="slidenum">
              <a:rPr lang="en-US" smtClean="0"/>
              <a:t>‹#›</a:t>
            </a:fld>
            <a:endParaRPr lang="en-US" dirty="0"/>
          </a:p>
        </p:txBody>
      </p:sp>
      <p:pic>
        <p:nvPicPr>
          <p:cNvPr id="7" name="Picture 6" descr="Shape&#10;&#10;Description automatically generated with low confidence">
            <a:extLst>
              <a:ext uri="{FF2B5EF4-FFF2-40B4-BE49-F238E27FC236}">
                <a16:creationId xmlns:a16="http://schemas.microsoft.com/office/drawing/2014/main" id="{B3667C80-4D86-4CAA-9AC8-D21A5F3979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6301730D-513D-4DEE-B6B0-74E10C46FB4C}"/>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a:t>CLICK TO ADD TITLE</a:t>
            </a:r>
          </a:p>
        </p:txBody>
      </p:sp>
      <p:sp>
        <p:nvSpPr>
          <p:cNvPr id="9" name="Content Placeholder 3">
            <a:extLst>
              <a:ext uri="{FF2B5EF4-FFF2-40B4-BE49-F238E27FC236}">
                <a16:creationId xmlns:a16="http://schemas.microsoft.com/office/drawing/2014/main" id="{4C566ECA-1EE5-4F4A-BE37-2CEE1F6C3370}"/>
              </a:ext>
            </a:extLst>
          </p:cNvPr>
          <p:cNvSpPr>
            <a:spLocks noGrp="1"/>
          </p:cNvSpPr>
          <p:nvPr>
            <p:ph sz="half" idx="2"/>
          </p:nvPr>
        </p:nvSpPr>
        <p:spPr>
          <a:xfrm>
            <a:off x="1627188" y="1676400"/>
            <a:ext cx="4267200" cy="4058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7E013865-43D0-426B-8645-EAD278CDB70A}"/>
              </a:ext>
            </a:extLst>
          </p:cNvPr>
          <p:cNvSpPr>
            <a:spLocks noGrp="1"/>
          </p:cNvSpPr>
          <p:nvPr>
            <p:ph sz="half" idx="16"/>
          </p:nvPr>
        </p:nvSpPr>
        <p:spPr>
          <a:xfrm>
            <a:off x="6315449" y="16764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014EB1D-63C1-4565-A044-2FD7FA764CE7}"/>
              </a:ext>
            </a:extLst>
          </p:cNvPr>
          <p:cNvSpPr>
            <a:spLocks noGrp="1"/>
          </p:cNvSpPr>
          <p:nvPr>
            <p:ph sz="half" idx="17"/>
          </p:nvPr>
        </p:nvSpPr>
        <p:spPr>
          <a:xfrm>
            <a:off x="8763000" y="4066162"/>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3DC36EF3-9EF3-4D98-878C-67BF5BAF44E1}"/>
              </a:ext>
            </a:extLst>
          </p:cNvPr>
          <p:cNvSpPr>
            <a:spLocks noGrp="1"/>
          </p:cNvSpPr>
          <p:nvPr>
            <p:ph sz="half" idx="18"/>
          </p:nvPr>
        </p:nvSpPr>
        <p:spPr>
          <a:xfrm>
            <a:off x="8763000" y="1669543"/>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946FED40-CD7E-462F-B5F1-345DADF377F8}"/>
              </a:ext>
            </a:extLst>
          </p:cNvPr>
          <p:cNvSpPr>
            <a:spLocks noGrp="1"/>
          </p:cNvSpPr>
          <p:nvPr>
            <p:ph sz="half" idx="19"/>
          </p:nvPr>
        </p:nvSpPr>
        <p:spPr>
          <a:xfrm>
            <a:off x="6324616" y="4076700"/>
            <a:ext cx="2295152" cy="2209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662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16691C-56B8-4870-B6BA-F4D149D05A2B}" type="slidenum">
              <a:rPr lang="en-US" smtClean="0"/>
              <a:t>‹#›</a:t>
            </a:fld>
            <a:endParaRPr lang="en-US" dirty="0"/>
          </a:p>
        </p:txBody>
      </p:sp>
      <p:pic>
        <p:nvPicPr>
          <p:cNvPr id="6" name="Picture 5">
            <a:extLst>
              <a:ext uri="{FF2B5EF4-FFF2-40B4-BE49-F238E27FC236}">
                <a16:creationId xmlns:a16="http://schemas.microsoft.com/office/drawing/2014/main" id="{EF153600-AFCF-4E28-8CF4-A51773C7E6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ext Placeholder 14">
            <a:extLst>
              <a:ext uri="{FF2B5EF4-FFF2-40B4-BE49-F238E27FC236}">
                <a16:creationId xmlns:a16="http://schemas.microsoft.com/office/drawing/2014/main" id="{938CBE49-8170-468B-BC73-AEE1CC0B17C6}"/>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a:t>CLICK TO ADD TITLE</a:t>
            </a:r>
          </a:p>
        </p:txBody>
      </p:sp>
      <p:sp>
        <p:nvSpPr>
          <p:cNvPr id="8" name="Content Placeholder 3">
            <a:extLst>
              <a:ext uri="{FF2B5EF4-FFF2-40B4-BE49-F238E27FC236}">
                <a16:creationId xmlns:a16="http://schemas.microsoft.com/office/drawing/2014/main" id="{39D2FFBC-06DB-49D6-9F92-A572656A9055}"/>
              </a:ext>
            </a:extLst>
          </p:cNvPr>
          <p:cNvSpPr>
            <a:spLocks noGrp="1"/>
          </p:cNvSpPr>
          <p:nvPr>
            <p:ph sz="half" idx="2"/>
          </p:nvPr>
        </p:nvSpPr>
        <p:spPr>
          <a:xfrm>
            <a:off x="1627188" y="1676400"/>
            <a:ext cx="10031412"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B73051FA-7035-436A-BCF4-7EF193BACF43}"/>
              </a:ext>
            </a:extLst>
          </p:cNvPr>
          <p:cNvSpPr>
            <a:spLocks noGrp="1"/>
          </p:cNvSpPr>
          <p:nvPr>
            <p:ph type="pic" sz="quarter" idx="16"/>
          </p:nvPr>
        </p:nvSpPr>
        <p:spPr>
          <a:xfrm>
            <a:off x="2590800" y="5105400"/>
            <a:ext cx="1600200" cy="1600200"/>
          </a:xfrm>
        </p:spPr>
        <p:txBody>
          <a:bodyPr/>
          <a:lstStyle/>
          <a:p>
            <a:r>
              <a:rPr lang="en-US" dirty="0"/>
              <a:t>Click icon to add picture</a:t>
            </a:r>
          </a:p>
        </p:txBody>
      </p:sp>
      <p:sp>
        <p:nvSpPr>
          <p:cNvPr id="11" name="Picture Placeholder 9">
            <a:extLst>
              <a:ext uri="{FF2B5EF4-FFF2-40B4-BE49-F238E27FC236}">
                <a16:creationId xmlns:a16="http://schemas.microsoft.com/office/drawing/2014/main" id="{A4DB8DFA-B7A3-48F2-A9C8-CD0A8EE62595}"/>
              </a:ext>
            </a:extLst>
          </p:cNvPr>
          <p:cNvSpPr>
            <a:spLocks noGrp="1"/>
          </p:cNvSpPr>
          <p:nvPr>
            <p:ph type="pic" sz="quarter" idx="17"/>
          </p:nvPr>
        </p:nvSpPr>
        <p:spPr>
          <a:xfrm>
            <a:off x="4648200" y="5105400"/>
            <a:ext cx="1600200" cy="1600200"/>
          </a:xfrm>
        </p:spPr>
        <p:txBody>
          <a:bodyPr/>
          <a:lstStyle/>
          <a:p>
            <a:r>
              <a:rPr lang="en-US" dirty="0"/>
              <a:t>Click icon to add picture</a:t>
            </a:r>
          </a:p>
        </p:txBody>
      </p:sp>
      <p:sp>
        <p:nvSpPr>
          <p:cNvPr id="12" name="Picture Placeholder 9">
            <a:extLst>
              <a:ext uri="{FF2B5EF4-FFF2-40B4-BE49-F238E27FC236}">
                <a16:creationId xmlns:a16="http://schemas.microsoft.com/office/drawing/2014/main" id="{020AB207-282D-416A-920C-B5EE377D9B61}"/>
              </a:ext>
            </a:extLst>
          </p:cNvPr>
          <p:cNvSpPr>
            <a:spLocks noGrp="1"/>
          </p:cNvSpPr>
          <p:nvPr>
            <p:ph type="pic" sz="quarter" idx="18"/>
          </p:nvPr>
        </p:nvSpPr>
        <p:spPr>
          <a:xfrm>
            <a:off x="6779333" y="5105400"/>
            <a:ext cx="1600200" cy="1600200"/>
          </a:xfrm>
        </p:spPr>
        <p:txBody>
          <a:bodyPr/>
          <a:lstStyle/>
          <a:p>
            <a:r>
              <a:rPr lang="en-US" dirty="0"/>
              <a:t>Click icon to add picture</a:t>
            </a:r>
          </a:p>
        </p:txBody>
      </p:sp>
      <p:sp>
        <p:nvSpPr>
          <p:cNvPr id="13" name="Picture Placeholder 9">
            <a:extLst>
              <a:ext uri="{FF2B5EF4-FFF2-40B4-BE49-F238E27FC236}">
                <a16:creationId xmlns:a16="http://schemas.microsoft.com/office/drawing/2014/main" id="{8BDF3769-D073-4F72-886D-5E0B2CBA183E}"/>
              </a:ext>
            </a:extLst>
          </p:cNvPr>
          <p:cNvSpPr>
            <a:spLocks noGrp="1"/>
          </p:cNvSpPr>
          <p:nvPr>
            <p:ph type="pic" sz="quarter" idx="19"/>
          </p:nvPr>
        </p:nvSpPr>
        <p:spPr>
          <a:xfrm>
            <a:off x="8910466" y="5100658"/>
            <a:ext cx="1600200" cy="1600200"/>
          </a:xfrm>
        </p:spPr>
        <p:txBody>
          <a:bodyPr/>
          <a:lstStyle/>
          <a:p>
            <a:r>
              <a:rPr lang="en-US" dirty="0"/>
              <a:t>Click icon to add picture</a:t>
            </a:r>
          </a:p>
        </p:txBody>
      </p:sp>
    </p:spTree>
    <p:extLst>
      <p:ext uri="{BB962C8B-B14F-4D97-AF65-F5344CB8AC3E}">
        <p14:creationId xmlns:p14="http://schemas.microsoft.com/office/powerpoint/2010/main" val="975005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DA848A-94CD-4209-A0F0-C7FB25E52F92}"/>
              </a:ext>
            </a:extLst>
          </p:cNvPr>
          <p:cNvSpPr>
            <a:spLocks noGrp="1"/>
          </p:cNvSpPr>
          <p:nvPr>
            <p:ph type="sldNum" sz="quarter" idx="12"/>
          </p:nvPr>
        </p:nvSpPr>
        <p:spPr/>
        <p:txBody>
          <a:bodyPr/>
          <a:lstStyle/>
          <a:p>
            <a:fld id="{8A16691C-56B8-4870-B6BA-F4D149D05A2B}" type="slidenum">
              <a:rPr lang="en-US" smtClean="0"/>
              <a:t>‹#›</a:t>
            </a:fld>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04F83793-5A27-456B-86F1-0FD370ECEE7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8" name="Text Placeholder 14">
            <a:extLst>
              <a:ext uri="{FF2B5EF4-FFF2-40B4-BE49-F238E27FC236}">
                <a16:creationId xmlns:a16="http://schemas.microsoft.com/office/drawing/2014/main" id="{4BEF0E44-75BB-46D2-BB32-32ABBF62CF7B}"/>
              </a:ext>
            </a:extLst>
          </p:cNvPr>
          <p:cNvSpPr>
            <a:spLocks noGrp="1"/>
          </p:cNvSpPr>
          <p:nvPr>
            <p:ph type="body" sz="quarter" idx="15" hasCustomPrompt="1"/>
          </p:nvPr>
        </p:nvSpPr>
        <p:spPr>
          <a:xfrm>
            <a:off x="1627188" y="609600"/>
            <a:ext cx="7135812" cy="873125"/>
          </a:xfrm>
        </p:spPr>
        <p:txBody>
          <a:bodyPr>
            <a:normAutofit/>
          </a:bodyPr>
          <a:lstStyle>
            <a:lvl1pPr>
              <a:defRPr sz="2800"/>
            </a:lvl1pPr>
            <a:lvl2pPr marL="0" indent="0">
              <a:buNone/>
              <a:defRPr/>
            </a:lvl2pPr>
            <a:lvl3pPr marL="237744" indent="0">
              <a:buNone/>
              <a:defRPr/>
            </a:lvl3pPr>
          </a:lstStyle>
          <a:p>
            <a:pPr lvl="0"/>
            <a:r>
              <a:rPr lang="en-US"/>
              <a:t>CLICK TO ADD TITLE</a:t>
            </a:r>
          </a:p>
        </p:txBody>
      </p:sp>
      <p:sp>
        <p:nvSpPr>
          <p:cNvPr id="9" name="Content Placeholder 3">
            <a:extLst>
              <a:ext uri="{FF2B5EF4-FFF2-40B4-BE49-F238E27FC236}">
                <a16:creationId xmlns:a16="http://schemas.microsoft.com/office/drawing/2014/main" id="{2EA6F350-C7F7-4EC8-AED7-A2E225CA5460}"/>
              </a:ext>
            </a:extLst>
          </p:cNvPr>
          <p:cNvSpPr>
            <a:spLocks noGrp="1"/>
          </p:cNvSpPr>
          <p:nvPr>
            <p:ph sz="half" idx="2"/>
          </p:nvPr>
        </p:nvSpPr>
        <p:spPr>
          <a:xfrm>
            <a:off x="1627188" y="1676400"/>
            <a:ext cx="10031412"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864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DC07BEA9-088B-48C9-BF6C-1713BCBC79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3" name="Content Placeholder 2"/>
          <p:cNvSpPr>
            <a:spLocks noGrp="1"/>
          </p:cNvSpPr>
          <p:nvPr>
            <p:ph sz="half" idx="1"/>
          </p:nvPr>
        </p:nvSpPr>
        <p:spPr>
          <a:xfrm>
            <a:off x="1548384"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7792"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6691C-56B8-4870-B6BA-F4D149D05A2B}" type="slidenum">
              <a:rPr lang="en-US" smtClean="0"/>
              <a:t>‹#›</a:t>
            </a:fld>
            <a:endParaRPr lang="en-US" dirty="0"/>
          </a:p>
        </p:txBody>
      </p:sp>
      <p:sp>
        <p:nvSpPr>
          <p:cNvPr id="8" name="Title 7"/>
          <p:cNvSpPr>
            <a:spLocks noGrp="1"/>
          </p:cNvSpPr>
          <p:nvPr>
            <p:ph type="title"/>
          </p:nvPr>
        </p:nvSpPr>
        <p:spPr>
          <a:xfrm>
            <a:off x="1548384" y="365760"/>
            <a:ext cx="9881616" cy="548640"/>
          </a:xfrm>
        </p:spPr>
        <p:txBody>
          <a:bodyPr/>
          <a:lstStyle/>
          <a:p>
            <a:r>
              <a:rPr lang="en-US"/>
              <a:t>Click to edit Master title style</a:t>
            </a:r>
          </a:p>
        </p:txBody>
      </p:sp>
    </p:spTree>
    <p:extLst>
      <p:ext uri="{BB962C8B-B14F-4D97-AF65-F5344CB8AC3E}">
        <p14:creationId xmlns:p14="http://schemas.microsoft.com/office/powerpoint/2010/main" val="8897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D567-4213-42AC-E258-00FA68762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CA4AE-4ABE-6BBE-C4CE-D7169829C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14557-BDCE-EE9E-0CC2-20ED8C91A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642EF-CE7C-84E2-F7F7-74571D17A86D}"/>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6" name="Footer Placeholder 5">
            <a:extLst>
              <a:ext uri="{FF2B5EF4-FFF2-40B4-BE49-F238E27FC236}">
                <a16:creationId xmlns:a16="http://schemas.microsoft.com/office/drawing/2014/main" id="{EB44B7C0-63E4-EA11-804A-1DA9E00D3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C5598-8C90-828E-48DA-1F564D88C95A}"/>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33622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F5AA-112A-D652-D9FF-4D725301F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61BC1D-03A0-E3F7-DC3C-A6B12D03D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BBE4A-5276-0C9C-4409-C47312D72E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0E4880-B046-F6C0-E18B-B285472E4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8B22B1-80D8-6782-9F42-C25AF84A8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37722-E63A-A219-1936-7F6606F8FB58}"/>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8" name="Footer Placeholder 7">
            <a:extLst>
              <a:ext uri="{FF2B5EF4-FFF2-40B4-BE49-F238E27FC236}">
                <a16:creationId xmlns:a16="http://schemas.microsoft.com/office/drawing/2014/main" id="{2B50D50D-19C4-006F-16F3-28856B5106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63747-5A81-A321-296B-6535B8183477}"/>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5046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756E-4F93-9290-188D-B28F5078C7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30D83-2A0B-44F4-C65A-CF97FCB66C20}"/>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4" name="Footer Placeholder 3">
            <a:extLst>
              <a:ext uri="{FF2B5EF4-FFF2-40B4-BE49-F238E27FC236}">
                <a16:creationId xmlns:a16="http://schemas.microsoft.com/office/drawing/2014/main" id="{43E3A0D1-0144-FDD5-836B-BD5DB9DDD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7EABA2-34D9-3A1E-7F6D-58A805615A0D}"/>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398972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2FAC1-E0FE-C1DE-9EAD-9453B3718303}"/>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3" name="Footer Placeholder 2">
            <a:extLst>
              <a:ext uri="{FF2B5EF4-FFF2-40B4-BE49-F238E27FC236}">
                <a16:creationId xmlns:a16="http://schemas.microsoft.com/office/drawing/2014/main" id="{151489F2-4CE0-82A7-48D2-FD8490792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125207-12B8-9F12-95BD-EBBA388FD71E}"/>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84801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A4FA-3C7F-753B-2D10-20A0FA448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1BEF94-1016-44E5-6FF2-5D1665EDA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927E47-F0BE-2281-8508-993D5EF7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EBAD6-81A4-B489-02E1-9A1418304F43}"/>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6" name="Footer Placeholder 5">
            <a:extLst>
              <a:ext uri="{FF2B5EF4-FFF2-40B4-BE49-F238E27FC236}">
                <a16:creationId xmlns:a16="http://schemas.microsoft.com/office/drawing/2014/main" id="{BA4F0306-BD90-DD14-4F41-AFC38C4E6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866B0-51F5-700D-9872-BBD7A63ACC21}"/>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25249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E0E9-CA1B-F315-C230-8DB54F563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127143-E19D-7E68-65E9-DB9735D26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5B9C9-4157-BFB4-31E5-79B223FB9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AC80C-1227-457F-52E0-AC0B1740C481}"/>
              </a:ext>
            </a:extLst>
          </p:cNvPr>
          <p:cNvSpPr>
            <a:spLocks noGrp="1"/>
          </p:cNvSpPr>
          <p:nvPr>
            <p:ph type="dt" sz="half" idx="10"/>
          </p:nvPr>
        </p:nvSpPr>
        <p:spPr/>
        <p:txBody>
          <a:bodyPr/>
          <a:lstStyle/>
          <a:p>
            <a:fld id="{D3CE8F28-1685-42DC-A937-5D8C7376D7E0}" type="datetimeFigureOut">
              <a:rPr lang="en-US" smtClean="0"/>
              <a:t>10/26/2024</a:t>
            </a:fld>
            <a:endParaRPr lang="en-US"/>
          </a:p>
        </p:txBody>
      </p:sp>
      <p:sp>
        <p:nvSpPr>
          <p:cNvPr id="6" name="Footer Placeholder 5">
            <a:extLst>
              <a:ext uri="{FF2B5EF4-FFF2-40B4-BE49-F238E27FC236}">
                <a16:creationId xmlns:a16="http://schemas.microsoft.com/office/drawing/2014/main" id="{C0E4A19A-C3A0-1B2A-E0F4-2CCC00512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E8AA1-0604-063E-BBFD-8FC2213FAEFC}"/>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39423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4.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EBA33-28AE-3BEF-4FFB-31F4BCA5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4392A4-F666-2599-F442-86A27C853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91349-B158-BE59-5F4D-D9DF3E2B1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E8F28-1685-42DC-A937-5D8C7376D7E0}" type="datetimeFigureOut">
              <a:rPr lang="en-US" smtClean="0"/>
              <a:t>10/26/2024</a:t>
            </a:fld>
            <a:endParaRPr lang="en-US"/>
          </a:p>
        </p:txBody>
      </p:sp>
      <p:sp>
        <p:nvSpPr>
          <p:cNvPr id="5" name="Footer Placeholder 4">
            <a:extLst>
              <a:ext uri="{FF2B5EF4-FFF2-40B4-BE49-F238E27FC236}">
                <a16:creationId xmlns:a16="http://schemas.microsoft.com/office/drawing/2014/main" id="{EC4E29E8-B812-BDF8-B8E4-0D85FF0327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40BE78-54C5-7962-504B-CA893962D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E5F4B-C629-4257-95FE-1AB210CFB969}" type="slidenum">
              <a:rPr lang="en-US" smtClean="0"/>
              <a:t>‹#›</a:t>
            </a:fld>
            <a:endParaRPr lang="en-US"/>
          </a:p>
        </p:txBody>
      </p:sp>
    </p:spTree>
    <p:extLst>
      <p:ext uri="{BB962C8B-B14F-4D97-AF65-F5344CB8AC3E}">
        <p14:creationId xmlns:p14="http://schemas.microsoft.com/office/powerpoint/2010/main" val="234702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54A445CE-B90C-4707-B88F-B6268772299F}" type="datetimeFigureOut">
              <a:rPr lang="en-US" smtClean="0"/>
              <a:t>10/26/2024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A16691C-56B8-4870-B6BA-F4D149D05A2B}" type="slidenum">
              <a:rPr lang="en-US" smtClean="0"/>
              <a:t>‹#›</a:t>
            </a:fld>
            <a:endParaRPr lang="en-US"/>
          </a:p>
        </p:txBody>
      </p:sp>
      <p:pic>
        <p:nvPicPr>
          <p:cNvPr id="7" name="Picture 6">
            <a:extLst>
              <a:ext uri="{FF2B5EF4-FFF2-40B4-BE49-F238E27FC236}">
                <a16:creationId xmlns:a16="http://schemas.microsoft.com/office/drawing/2014/main" id="{2D8257BF-5F9C-4909-9556-62E2B7A20D9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400000">
            <a:off x="-2770139" y="2770139"/>
            <a:ext cx="6858000" cy="1317723"/>
          </a:xfrm>
          <a:prstGeom prst="rect">
            <a:avLst/>
          </a:prstGeom>
        </p:spPr>
      </p:pic>
    </p:spTree>
    <p:extLst>
      <p:ext uri="{BB962C8B-B14F-4D97-AF65-F5344CB8AC3E}">
        <p14:creationId xmlns:p14="http://schemas.microsoft.com/office/powerpoint/2010/main" val="3852855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spcBef>
          <a:spcPct val="0"/>
        </a:spcBef>
        <a:buNone/>
        <a:defRPr sz="4000" b="1" kern="1200" cap="all" baseline="0">
          <a:solidFill>
            <a:schemeClr val="tx1"/>
          </a:solidFill>
          <a:latin typeface="Montserrat" panose="00000500000000000000" pitchFamily="50" charset="0"/>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4D6359A3-DFFB-49E5-BEC6-6B97B1A745A9}" type="datetimeFigureOut">
              <a:rPr lang="en-US" smtClean="0"/>
              <a:t>10/26/2024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E66FF7-D9DD-4BE0-AE34-35C636A50327}" type="slidenum">
              <a:rPr lang="en-US" smtClean="0"/>
              <a:t>‹#›</a:t>
            </a:fld>
            <a:endParaRPr lang="en-US"/>
          </a:p>
        </p:txBody>
      </p:sp>
    </p:spTree>
    <p:extLst>
      <p:ext uri="{BB962C8B-B14F-4D97-AF65-F5344CB8AC3E}">
        <p14:creationId xmlns:p14="http://schemas.microsoft.com/office/powerpoint/2010/main" val="18166101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spcBef>
          <a:spcPct val="0"/>
        </a:spcBef>
        <a:buNone/>
        <a:defRPr sz="4000" b="1" kern="1200" cap="all" baseline="0">
          <a:solidFill>
            <a:schemeClr val="tx1"/>
          </a:solidFill>
          <a:latin typeface="Montserrat" panose="00000500000000000000" pitchFamily="50" charset="0"/>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A16691C-56B8-4870-B6BA-F4D149D05A2B}" type="slidenum">
              <a:rPr lang="en-US" smtClean="0"/>
              <a:t>‹#›</a:t>
            </a:fld>
            <a:endParaRPr lang="en-US" dirty="0"/>
          </a:p>
        </p:txBody>
      </p:sp>
      <p:pic>
        <p:nvPicPr>
          <p:cNvPr id="7" name="Picture 6">
            <a:extLst>
              <a:ext uri="{FF2B5EF4-FFF2-40B4-BE49-F238E27FC236}">
                <a16:creationId xmlns:a16="http://schemas.microsoft.com/office/drawing/2014/main" id="{2D8257BF-5F9C-4909-9556-62E2B7A20D9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400000">
            <a:off x="-2770139" y="2770139"/>
            <a:ext cx="6858000" cy="1317723"/>
          </a:xfrm>
          <a:prstGeom prst="rect">
            <a:avLst/>
          </a:prstGeom>
        </p:spPr>
      </p:pic>
    </p:spTree>
    <p:extLst>
      <p:ext uri="{BB962C8B-B14F-4D97-AF65-F5344CB8AC3E}">
        <p14:creationId xmlns:p14="http://schemas.microsoft.com/office/powerpoint/2010/main" val="5979699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4000" b="1" kern="1200" cap="all" baseline="0">
          <a:solidFill>
            <a:schemeClr val="tx1"/>
          </a:solidFill>
          <a:latin typeface="Montserrat" panose="00000500000000000000" pitchFamily="50" charset="0"/>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buoh.neufville@dva.wa.gov" TargetMode="Externa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hyperlink" Target="mailto:connect@dva.wa.gov" TargetMode="External"/><Relationship Id="rId1" Type="http://schemas.openxmlformats.org/officeDocument/2006/relationships/slideLayout" Target="../slideLayouts/slideLayout31.xml"/><Relationship Id="rId6" Type="http://schemas.openxmlformats.org/officeDocument/2006/relationships/hyperlink" Target="https://dol.wa.gov/vehicles-and-boats/license-plates/get-custom-plates/special-design-plates/988-prevent-veteran-suicide-emblem" TargetMode="External"/><Relationship Id="rId5" Type="http://schemas.openxmlformats.org/officeDocument/2006/relationships/hyperlink" Target="mailto:Donald.Seese@dva.wa.gov" TargetMode="External"/><Relationship Id="rId4" Type="http://schemas.openxmlformats.org/officeDocument/2006/relationships/hyperlink" Target="mailto:Shiloh.Kinney@dva.wa.go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www.dva.wa.gov/counseling"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hyperlink" Target="http://www.dva.wa.go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apps.leg.wa.gov/RCW/default.aspx?cite=41.04.005"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app.leg.wa.gov/RCW/default.aspx?cite=41.04.00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stagram.com/wsdva" TargetMode="External"/><Relationship Id="rId3" Type="http://schemas.openxmlformats.org/officeDocument/2006/relationships/image" Target="../media/image6.png"/><Relationship Id="rId7" Type="http://schemas.openxmlformats.org/officeDocument/2006/relationships/hyperlink" Target="http://www.linkedin.com/company/Washington-state-department-of-veterans-affairs-recruiti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witter.com/wdva" TargetMode="External"/><Relationship Id="rId5" Type="http://schemas.openxmlformats.org/officeDocument/2006/relationships/hyperlink" Target="http://www.facebook.com/wsdva" TargetMode="External"/><Relationship Id="rId4" Type="http://schemas.openxmlformats.org/officeDocument/2006/relationships/hyperlink" Target="mailto:thp@dva.wa.gov" TargetMode="External"/><Relationship Id="rId9" Type="http://schemas.openxmlformats.org/officeDocument/2006/relationships/hyperlink" Target="https://www.youtube.com/user/WAVeteransAffairs/video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abuoh.neufville@dva.wa.gov" TargetMode="Externa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www.dva.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hyperlink" Target="https://dva.wa.gov/news/2022/available-now-brand-new-suicide-prevention-license-plate-emblem" TargetMode="External"/><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hyperlink" Target="https://dva.wa.gov/SP" TargetMode="External"/><Relationship Id="rId4" Type="http://schemas.openxmlformats.org/officeDocument/2006/relationships/hyperlink" Target="mailto:Connect@DVA.w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https://www.dva.wa.gov/license-plates/armed-forces-license-plat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7" name="TextBox 6">
            <a:extLst>
              <a:ext uri="{FF2B5EF4-FFF2-40B4-BE49-F238E27FC236}">
                <a16:creationId xmlns:a16="http://schemas.microsoft.com/office/drawing/2014/main" id="{89550887-4FF7-DC2D-1452-662FA8BE7580}"/>
              </a:ext>
            </a:extLst>
          </p:cNvPr>
          <p:cNvSpPr txBox="1"/>
          <p:nvPr/>
        </p:nvSpPr>
        <p:spPr>
          <a:xfrm>
            <a:off x="2729664" y="290445"/>
            <a:ext cx="6732671" cy="1754326"/>
          </a:xfrm>
          <a:prstGeom prst="rect">
            <a:avLst/>
          </a:prstGeom>
          <a:noFill/>
        </p:spPr>
        <p:txBody>
          <a:bodyPr wrap="square">
            <a:spAutoFit/>
          </a:bodyPr>
          <a:lstStyle/>
          <a:p>
            <a:pPr algn="ctr" eaLnBrk="1" hangingPunct="1">
              <a:spcBef>
                <a:spcPct val="0"/>
              </a:spcBef>
              <a:buFontTx/>
              <a:buNone/>
            </a:pPr>
            <a:r>
              <a:rPr lang="en-US" altLang="en-US" sz="3600" b="1" cap="small" dirty="0">
                <a:solidFill>
                  <a:srgbClr val="800000"/>
                </a:solidFill>
              </a:rPr>
              <a:t>Washington State Department of Veterans Affairs</a:t>
            </a:r>
          </a:p>
          <a:p>
            <a:pPr algn="ctr" eaLnBrk="1" hangingPunct="1">
              <a:spcBef>
                <a:spcPct val="0"/>
              </a:spcBef>
              <a:buFontTx/>
              <a:buNone/>
            </a:pPr>
            <a:r>
              <a:rPr lang="en-US" altLang="en-US" sz="3600" b="1" cap="small" dirty="0">
                <a:solidFill>
                  <a:srgbClr val="800000"/>
                </a:solidFill>
              </a:rPr>
              <a:t>Programs and Services</a:t>
            </a:r>
            <a:endParaRPr lang="en-US" altLang="en-US" sz="3600" cap="small" dirty="0">
              <a:solidFill>
                <a:schemeClr val="tx2"/>
              </a:solidFill>
            </a:endParaRPr>
          </a:p>
        </p:txBody>
      </p:sp>
      <p:pic>
        <p:nvPicPr>
          <p:cNvPr id="8" name="Picture 7">
            <a:extLst>
              <a:ext uri="{FF2B5EF4-FFF2-40B4-BE49-F238E27FC236}">
                <a16:creationId xmlns:a16="http://schemas.microsoft.com/office/drawing/2014/main" id="{C77841D1-B37C-6AAA-3595-0CE6BB6DD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979" y="2143156"/>
            <a:ext cx="3540039" cy="1285844"/>
          </a:xfrm>
          <a:prstGeom prst="rect">
            <a:avLst/>
          </a:prstGeom>
        </p:spPr>
      </p:pic>
      <p:sp>
        <p:nvSpPr>
          <p:cNvPr id="10" name="TextBox 9">
            <a:extLst>
              <a:ext uri="{FF2B5EF4-FFF2-40B4-BE49-F238E27FC236}">
                <a16:creationId xmlns:a16="http://schemas.microsoft.com/office/drawing/2014/main" id="{6F280774-5A52-B0D9-83C9-94CCA3529054}"/>
              </a:ext>
            </a:extLst>
          </p:cNvPr>
          <p:cNvSpPr txBox="1"/>
          <p:nvPr/>
        </p:nvSpPr>
        <p:spPr>
          <a:xfrm>
            <a:off x="3035083" y="3843734"/>
            <a:ext cx="6121830" cy="1938992"/>
          </a:xfrm>
          <a:prstGeom prst="rect">
            <a:avLst/>
          </a:prstGeom>
          <a:noFill/>
        </p:spPr>
        <p:txBody>
          <a:bodyPr wrap="square">
            <a:spAutoFit/>
          </a:bodyPr>
          <a:lstStyle/>
          <a:p>
            <a:pPr algn="ctr"/>
            <a:endParaRPr lang="en-US" sz="2400" b="1" dirty="0"/>
          </a:p>
          <a:p>
            <a:pPr algn="ctr"/>
            <a:endParaRPr lang="en-US" sz="2400" b="1" dirty="0"/>
          </a:p>
          <a:p>
            <a:pPr algn="ctr"/>
            <a:endParaRPr lang="en-US" sz="2400" b="1" dirty="0"/>
          </a:p>
          <a:p>
            <a:pPr algn="ctr"/>
            <a:r>
              <a:rPr lang="en-US" sz="2400" b="1" dirty="0"/>
              <a:t>Abuoh Neufville, Assistant Director</a:t>
            </a:r>
          </a:p>
          <a:p>
            <a:pPr algn="ctr"/>
            <a:r>
              <a:rPr lang="en-US" sz="2400" b="1" dirty="0">
                <a:hlinkClick r:id="rId5"/>
              </a:rPr>
              <a:t>abuoh.neufville@dva.wa.gov</a:t>
            </a:r>
            <a:r>
              <a:rPr lang="en-US" sz="2400" b="1" dirty="0"/>
              <a:t> </a:t>
            </a:r>
          </a:p>
        </p:txBody>
      </p:sp>
    </p:spTree>
    <p:extLst>
      <p:ext uri="{BB962C8B-B14F-4D97-AF65-F5344CB8AC3E}">
        <p14:creationId xmlns:p14="http://schemas.microsoft.com/office/powerpoint/2010/main" val="146672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4B625-33FA-441B-8AE3-B9921FABA34A}"/>
              </a:ext>
            </a:extLst>
          </p:cNvPr>
          <p:cNvSpPr>
            <a:spLocks noGrp="1"/>
          </p:cNvSpPr>
          <p:nvPr>
            <p:ph idx="1"/>
          </p:nvPr>
        </p:nvSpPr>
        <p:spPr>
          <a:xfrm>
            <a:off x="1446011" y="1013688"/>
            <a:ext cx="4378053" cy="4015524"/>
          </a:xfrm>
        </p:spPr>
        <p:txBody>
          <a:bodyPr>
            <a:normAutofit fontScale="92500"/>
          </a:bodyPr>
          <a:lstStyle/>
          <a:p>
            <a:pPr marL="0" indent="0">
              <a:spcBef>
                <a:spcPts val="0"/>
              </a:spcBef>
              <a:buNone/>
            </a:pPr>
            <a:r>
              <a:rPr lang="en-US" sz="2400" b="1" dirty="0">
                <a:solidFill>
                  <a:schemeClr val="accent3"/>
                </a:solidFill>
                <a:latin typeface="Calibri" panose="020F0502020204030204" pitchFamily="34" charset="0"/>
                <a:ea typeface="Cambria" panose="02040503050406030204" pitchFamily="18" charset="0"/>
                <a:cs typeface="Calibri" panose="020F0502020204030204" pitchFamily="34" charset="0"/>
              </a:rPr>
              <a:t>Suicide Prevention Peer Team</a:t>
            </a:r>
          </a:p>
          <a:p>
            <a:pPr marL="0" indent="0">
              <a:spcBef>
                <a:spcPts val="0"/>
              </a:spcBef>
              <a:buNone/>
            </a:pPr>
            <a:r>
              <a:rPr lang="en-US" sz="1900" dirty="0">
                <a:latin typeface="Calibri" panose="020F0502020204030204" pitchFamily="34" charset="0"/>
                <a:ea typeface="Cambria" panose="02040503050406030204" pitchFamily="18" charset="0"/>
                <a:cs typeface="Calibri" panose="020F0502020204030204" pitchFamily="34" charset="0"/>
              </a:rPr>
              <a:t>Four (4) Regionally located Peer Specialists</a:t>
            </a:r>
          </a:p>
          <a:p>
            <a:pPr marL="0" indent="0">
              <a:spcBef>
                <a:spcPts val="0"/>
              </a:spcBef>
              <a:buNone/>
            </a:pPr>
            <a:r>
              <a:rPr lang="en-US" sz="1900" dirty="0">
                <a:latin typeface="Calibri" panose="020F0502020204030204" pitchFamily="34" charset="0"/>
                <a:ea typeface="Cambria" panose="02040503050406030204" pitchFamily="18" charset="0"/>
                <a:cs typeface="Calibri" panose="020F0502020204030204" pitchFamily="34" charset="0"/>
              </a:rPr>
              <a:t>Provide:</a:t>
            </a:r>
          </a:p>
          <a:p>
            <a:pPr marL="0" lvl="1" indent="0">
              <a:spcBef>
                <a:spcPts val="0"/>
              </a:spcBef>
              <a:buNone/>
            </a:pPr>
            <a:endParaRPr lang="en-US" sz="1000" b="1" dirty="0">
              <a:latin typeface="Calibri" panose="020F0502020204030204" pitchFamily="34" charset="0"/>
              <a:ea typeface="Cambria" panose="02040503050406030204" pitchFamily="18" charset="0"/>
              <a:cs typeface="Calibri" panose="020F0502020204030204" pitchFamily="34" charset="0"/>
            </a:endParaRPr>
          </a:p>
          <a:p>
            <a:pPr marL="0" lvl="1" indent="0">
              <a:spcBef>
                <a:spcPts val="0"/>
              </a:spcBef>
              <a:buNone/>
            </a:pPr>
            <a:r>
              <a:rPr lang="en-US" sz="1900" b="1" dirty="0">
                <a:latin typeface="Calibri" panose="020F0502020204030204" pitchFamily="34" charset="0"/>
                <a:ea typeface="Cambria" panose="02040503050406030204" pitchFamily="18" charset="0"/>
                <a:cs typeface="Calibri" panose="020F0502020204030204" pitchFamily="34" charset="0"/>
              </a:rPr>
              <a:t>Community workshops</a:t>
            </a:r>
          </a:p>
          <a:p>
            <a:pPr lvl="2">
              <a:spcBef>
                <a:spcPts val="0"/>
              </a:spcBef>
            </a:pPr>
            <a:r>
              <a:rPr lang="en-US" sz="1800" b="1" dirty="0">
                <a:latin typeface="Calibri" panose="020F0502020204030204" pitchFamily="34" charset="0"/>
                <a:ea typeface="Cambria" panose="02040503050406030204" pitchFamily="18" charset="0"/>
                <a:cs typeface="Calibri" panose="020F0502020204030204" pitchFamily="34" charset="0"/>
              </a:rPr>
              <a:t>Suicide prevention training</a:t>
            </a:r>
          </a:p>
          <a:p>
            <a:pPr lvl="2">
              <a:spcBef>
                <a:spcPts val="0"/>
              </a:spcBef>
            </a:pPr>
            <a:r>
              <a:rPr lang="en-US" sz="1800" b="1" dirty="0">
                <a:latin typeface="Calibri" panose="020F0502020204030204" pitchFamily="34" charset="0"/>
                <a:ea typeface="Cambria" panose="02040503050406030204" pitchFamily="18" charset="0"/>
                <a:cs typeface="Calibri" panose="020F0502020204030204" pitchFamily="34" charset="0"/>
              </a:rPr>
              <a:t>Combatting stigmas</a:t>
            </a:r>
          </a:p>
          <a:p>
            <a:pPr lvl="2">
              <a:spcBef>
                <a:spcPts val="0"/>
              </a:spcBef>
            </a:pPr>
            <a:endParaRPr lang="en-US" sz="1000" b="1" dirty="0">
              <a:latin typeface="Calibri" panose="020F0502020204030204" pitchFamily="34" charset="0"/>
              <a:ea typeface="Cambria" panose="02040503050406030204" pitchFamily="18" charset="0"/>
              <a:cs typeface="Calibri" panose="020F0502020204030204" pitchFamily="34" charset="0"/>
            </a:endParaRPr>
          </a:p>
          <a:p>
            <a:pPr marL="236538" lvl="2" indent="-236538">
              <a:spcBef>
                <a:spcPts val="0"/>
              </a:spcBef>
              <a:buNone/>
            </a:pPr>
            <a:r>
              <a:rPr lang="en-US" sz="1900" b="1" dirty="0">
                <a:latin typeface="Calibri" panose="020F0502020204030204" pitchFamily="34" charset="0"/>
                <a:ea typeface="Cambria" panose="02040503050406030204" pitchFamily="18" charset="0"/>
                <a:cs typeface="Calibri" panose="020F0502020204030204" pitchFamily="34" charset="0"/>
              </a:rPr>
              <a:t>Collaboration with regional agencies &amp; organizations serving veterans</a:t>
            </a:r>
          </a:p>
          <a:p>
            <a:pPr lvl="2">
              <a:spcBef>
                <a:spcPts val="0"/>
              </a:spcBef>
            </a:pPr>
            <a:r>
              <a:rPr lang="en-US" sz="1800" b="1" dirty="0">
                <a:latin typeface="Calibri" panose="020F0502020204030204" pitchFamily="34" charset="0"/>
                <a:ea typeface="Cambria" panose="02040503050406030204" pitchFamily="18" charset="0"/>
                <a:cs typeface="Calibri" panose="020F0502020204030204" pitchFamily="34" charset="0"/>
              </a:rPr>
              <a:t>Resource referral</a:t>
            </a:r>
          </a:p>
          <a:p>
            <a:pPr marL="457200" lvl="1" indent="0">
              <a:spcBef>
                <a:spcPts val="0"/>
              </a:spcBef>
              <a:buNone/>
            </a:pPr>
            <a:endParaRPr lang="en-US" sz="1000" b="1" dirty="0">
              <a:latin typeface="Calibri" panose="020F0502020204030204" pitchFamily="34" charset="0"/>
              <a:ea typeface="Cambria" panose="02040503050406030204" pitchFamily="18" charset="0"/>
              <a:cs typeface="Calibri" panose="020F0502020204030204" pitchFamily="34" charset="0"/>
            </a:endParaRPr>
          </a:p>
          <a:p>
            <a:pPr marL="457200" lvl="1" indent="0">
              <a:spcBef>
                <a:spcPts val="0"/>
              </a:spcBef>
              <a:buNone/>
            </a:pPr>
            <a:endParaRPr lang="en-US" sz="1000" b="1" dirty="0">
              <a:latin typeface="Calibri" panose="020F0502020204030204" pitchFamily="34" charset="0"/>
              <a:ea typeface="Cambria" panose="02040503050406030204" pitchFamily="18" charset="0"/>
              <a:cs typeface="Calibri" panose="020F0502020204030204" pitchFamily="34" charset="0"/>
            </a:endParaRPr>
          </a:p>
          <a:p>
            <a:pPr marL="114300" indent="-114300">
              <a:spcBef>
                <a:spcPts val="200"/>
              </a:spcBef>
              <a:buFont typeface="Arial" panose="020B0604020202020204" pitchFamily="34" charset="0"/>
              <a:buChar char="•"/>
            </a:pPr>
            <a:r>
              <a:rPr lang="en-US" sz="1900" dirty="0">
                <a:latin typeface="Calibri" panose="020F0502020204030204" pitchFamily="34" charset="0"/>
                <a:ea typeface="Cambria" panose="02040503050406030204" pitchFamily="18" charset="0"/>
                <a:cs typeface="Calibri" panose="020F0502020204030204" pitchFamily="34" charset="0"/>
              </a:rPr>
              <a:t>For immediate help, call 9-8-8</a:t>
            </a:r>
          </a:p>
          <a:p>
            <a:pPr marL="114300" indent="-114300">
              <a:spcBef>
                <a:spcPts val="200"/>
              </a:spcBef>
              <a:buFont typeface="Arial" panose="020B0604020202020204" pitchFamily="34" charset="0"/>
              <a:buChar char="•"/>
            </a:pPr>
            <a:r>
              <a:rPr lang="en-US" sz="1900" dirty="0">
                <a:latin typeface="Calibri" panose="020F0502020204030204" pitchFamily="34" charset="0"/>
                <a:ea typeface="Cambria" panose="02040503050406030204" pitchFamily="18" charset="0"/>
                <a:cs typeface="Calibri" panose="020F0502020204030204" pitchFamily="34" charset="0"/>
              </a:rPr>
              <a:t>For non-emergency questions &amp; requests for assistance, email </a:t>
            </a:r>
            <a:r>
              <a:rPr lang="en-US" sz="1900" dirty="0">
                <a:latin typeface="Calibri" panose="020F0502020204030204" pitchFamily="34" charset="0"/>
                <a:ea typeface="Cambria" panose="02040503050406030204" pitchFamily="18" charset="0"/>
                <a:cs typeface="Calibri" panose="020F0502020204030204" pitchFamily="34" charset="0"/>
                <a:hlinkClick r:id="rId2"/>
              </a:rPr>
              <a:t>connect@dva.wa.gov</a:t>
            </a:r>
            <a:endParaRPr lang="en-US" sz="1900" dirty="0">
              <a:latin typeface="Calibri" panose="020F0502020204030204" pitchFamily="34" charset="0"/>
              <a:ea typeface="Cambria" panose="02040503050406030204" pitchFamily="18" charset="0"/>
              <a:cs typeface="Calibri" panose="020F0502020204030204" pitchFamily="34" charset="0"/>
            </a:endParaRPr>
          </a:p>
          <a:p>
            <a:pPr marL="0" indent="0">
              <a:spcBef>
                <a:spcPts val="200"/>
              </a:spcBef>
            </a:pPr>
            <a:endParaRPr lang="en-US" sz="1900" dirty="0">
              <a:latin typeface="Calibri" panose="020F0502020204030204" pitchFamily="34" charset="0"/>
              <a:ea typeface="Cambria" panose="02040503050406030204" pitchFamily="18" charset="0"/>
              <a:cs typeface="Calibri" panose="020F0502020204030204" pitchFamily="34" charset="0"/>
            </a:endParaRPr>
          </a:p>
        </p:txBody>
      </p:sp>
      <p:sp>
        <p:nvSpPr>
          <p:cNvPr id="12" name="Rectangle 7">
            <a:extLst>
              <a:ext uri="{FF2B5EF4-FFF2-40B4-BE49-F238E27FC236}">
                <a16:creationId xmlns:a16="http://schemas.microsoft.com/office/drawing/2014/main" id="{7A85D878-0947-EA56-ACAC-0C30366911A3}"/>
              </a:ext>
            </a:extLst>
          </p:cNvPr>
          <p:cNvSpPr>
            <a:spLocks noChangeArrowheads="1"/>
          </p:cNvSpPr>
          <p:nvPr/>
        </p:nvSpPr>
        <p:spPr bwMode="auto">
          <a:xfrm>
            <a:off x="2392213" y="76112"/>
            <a:ext cx="8212858"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small" spc="0" normalizeH="0" baseline="0" noProof="0" dirty="0">
                <a:ln>
                  <a:noFill/>
                </a:ln>
                <a:solidFill>
                  <a:srgbClr val="92060B"/>
                </a:solidFill>
                <a:effectLst/>
                <a:uLnTx/>
                <a:uFillTx/>
                <a:latin typeface="Calibri" panose="020F0502020204030204" pitchFamily="34" charset="0"/>
                <a:ea typeface="+mn-ea"/>
                <a:cs typeface="Calibri" panose="020F0502020204030204" pitchFamily="34" charset="0"/>
              </a:rPr>
              <a:t>WDVA Suicide Prevention Program</a:t>
            </a:r>
            <a:endParaRPr kumimoji="0" lang="en-US" altLang="en-US" sz="4000" b="0" i="0" u="none" strike="noStrike" kern="1200" cap="small" spc="0" normalizeH="0" baseline="0" noProof="0" dirty="0">
              <a:ln>
                <a:noFill/>
              </a:ln>
              <a:solidFill>
                <a:srgbClr val="92060B"/>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A118E7E1-D21C-8511-F801-856216DB9332}"/>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pic>
        <p:nvPicPr>
          <p:cNvPr id="10" name="Picture 9" descr="Map&#10;&#10;Description automatically generated">
            <a:extLst>
              <a:ext uri="{FF2B5EF4-FFF2-40B4-BE49-F238E27FC236}">
                <a16:creationId xmlns:a16="http://schemas.microsoft.com/office/drawing/2014/main" id="{4DBC3C1E-D3AF-F17A-E285-316C03255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395" y="2086825"/>
            <a:ext cx="4237135" cy="2716243"/>
          </a:xfrm>
          <a:prstGeom prst="rect">
            <a:avLst/>
          </a:prstGeom>
        </p:spPr>
      </p:pic>
      <p:sp>
        <p:nvSpPr>
          <p:cNvPr id="6" name="TextBox 5">
            <a:extLst>
              <a:ext uri="{FF2B5EF4-FFF2-40B4-BE49-F238E27FC236}">
                <a16:creationId xmlns:a16="http://schemas.microsoft.com/office/drawing/2014/main" id="{6947D0EA-072F-E0DA-0D06-0A9A5898C7FE}"/>
              </a:ext>
            </a:extLst>
          </p:cNvPr>
          <p:cNvSpPr txBox="1"/>
          <p:nvPr/>
        </p:nvSpPr>
        <p:spPr>
          <a:xfrm>
            <a:off x="6234096" y="1301791"/>
            <a:ext cx="2701846" cy="646331"/>
          </a:xfrm>
          <a:prstGeom prst="rect">
            <a:avLst/>
          </a:prstGeom>
          <a:noFill/>
          <a:ln w="190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D62"/>
                </a:solidFill>
                <a:effectLst/>
                <a:uLnTx/>
                <a:uFillTx/>
                <a:latin typeface="Calibri" panose="020F0502020204030204" pitchFamily="34" charset="0"/>
                <a:ea typeface="+mn-ea"/>
                <a:cs typeface="Calibri" panose="020F0502020204030204" pitchFamily="34" charset="0"/>
              </a:rPr>
              <a:t>Northwest – Shiloh Kinney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Shiloh.Kinney@dva.wa.gov</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F6E71CBC-CB00-F349-0AC2-BF1A1B2CBB94}"/>
              </a:ext>
            </a:extLst>
          </p:cNvPr>
          <p:cNvSpPr txBox="1"/>
          <p:nvPr/>
        </p:nvSpPr>
        <p:spPr>
          <a:xfrm>
            <a:off x="6234096" y="5029212"/>
            <a:ext cx="2971800"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D62"/>
                </a:solidFill>
                <a:effectLst/>
                <a:uLnTx/>
                <a:uFillTx/>
                <a:latin typeface="Calibri" panose="020F0502020204030204" pitchFamily="34" charset="0"/>
                <a:ea typeface="+mn-ea"/>
                <a:cs typeface="Calibri" panose="020F0502020204030204" pitchFamily="34" charset="0"/>
              </a:rPr>
              <a:t>Southwest - Don Seese, MSW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Donald.Seese@dva.wa.gov</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23" name="Text Placeholder 1">
            <a:extLst>
              <a:ext uri="{FF2B5EF4-FFF2-40B4-BE49-F238E27FC236}">
                <a16:creationId xmlns:a16="http://schemas.microsoft.com/office/drawing/2014/main" id="{E93C57A4-EA2C-E999-41AB-C67AB515926F}"/>
              </a:ext>
            </a:extLst>
          </p:cNvPr>
          <p:cNvSpPr txBox="1">
            <a:spLocks/>
          </p:cNvSpPr>
          <p:nvPr/>
        </p:nvSpPr>
        <p:spPr>
          <a:xfrm>
            <a:off x="2139066" y="6373019"/>
            <a:ext cx="5035175" cy="646331"/>
          </a:xfrm>
          <a:prstGeom prst="rect">
            <a:avLst/>
          </a:prstGeom>
        </p:spPr>
        <p:txBody>
          <a:bodyPr>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ontserrat" panose="00000500000000000000" pitchFamily="50" charset="0"/>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ontserrat" panose="00000500000000000000" pitchFamily="50" charset="0"/>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i="1" kern="1200">
                <a:solidFill>
                  <a:schemeClr val="tx1"/>
                </a:solidFill>
                <a:latin typeface="Montserrat" panose="00000500000000000000" pitchFamily="50"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988 Emblem</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AABCDE91-26B5-EA6B-43D6-A69E11A2CBD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5689" y="5309374"/>
            <a:ext cx="2446042" cy="1129268"/>
          </a:xfrm>
          <a:prstGeom prst="rect">
            <a:avLst/>
          </a:prstGeom>
          <a:noFill/>
          <a:ln>
            <a:solidFill>
              <a:schemeClr val="tx1"/>
            </a:solidFill>
          </a:ln>
        </p:spPr>
      </p:pic>
      <p:pic>
        <p:nvPicPr>
          <p:cNvPr id="5" name="Picture 4">
            <a:extLst>
              <a:ext uri="{FF2B5EF4-FFF2-40B4-BE49-F238E27FC236}">
                <a16:creationId xmlns:a16="http://schemas.microsoft.com/office/drawing/2014/main" id="{25DD8CDD-BDDE-2B0C-6C0E-39DCF5F78990}"/>
              </a:ext>
            </a:extLst>
          </p:cNvPr>
          <p:cNvPicPr>
            <a:picLocks noChangeAspect="1"/>
          </p:cNvPicPr>
          <p:nvPr/>
        </p:nvPicPr>
        <p:blipFill>
          <a:blip r:embed="rId8"/>
          <a:stretch>
            <a:fillRect/>
          </a:stretch>
        </p:blipFill>
        <p:spPr>
          <a:xfrm>
            <a:off x="9966980" y="2086825"/>
            <a:ext cx="2027421" cy="2566270"/>
          </a:xfrm>
          <a:prstGeom prst="rect">
            <a:avLst/>
          </a:prstGeom>
        </p:spPr>
      </p:pic>
    </p:spTree>
    <p:extLst>
      <p:ext uri="{BB962C8B-B14F-4D97-AF65-F5344CB8AC3E}">
        <p14:creationId xmlns:p14="http://schemas.microsoft.com/office/powerpoint/2010/main" val="133418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F6BF-7173-5CAF-99BB-20A47DD2258E}"/>
              </a:ext>
            </a:extLst>
          </p:cNvPr>
          <p:cNvSpPr>
            <a:spLocks noGrp="1"/>
          </p:cNvSpPr>
          <p:nvPr>
            <p:ph type="title"/>
          </p:nvPr>
        </p:nvSpPr>
        <p:spPr/>
        <p:txBody>
          <a:bodyPr/>
          <a:lstStyle/>
          <a:p>
            <a:r>
              <a:rPr lang="en-US" dirty="0">
                <a:solidFill>
                  <a:srgbClr val="800000"/>
                </a:solidFill>
                <a:latin typeface="Calibri" panose="020F0502020204030204" pitchFamily="34" charset="0"/>
                <a:cs typeface="Calibri" panose="020F0502020204030204" pitchFamily="34" charset="0"/>
              </a:rPr>
              <a:t>suicide prevention program</a:t>
            </a:r>
          </a:p>
        </p:txBody>
      </p:sp>
      <p:pic>
        <p:nvPicPr>
          <p:cNvPr id="5" name="Picture 4">
            <a:extLst>
              <a:ext uri="{FF2B5EF4-FFF2-40B4-BE49-F238E27FC236}">
                <a16:creationId xmlns:a16="http://schemas.microsoft.com/office/drawing/2014/main" id="{2442AC78-D2A7-4790-F46B-A5FC514FA82E}"/>
              </a:ext>
            </a:extLst>
          </p:cNvPr>
          <p:cNvPicPr>
            <a:picLocks noChangeAspect="1"/>
          </p:cNvPicPr>
          <p:nvPr/>
        </p:nvPicPr>
        <p:blipFill>
          <a:blip r:embed="rId2"/>
          <a:stretch>
            <a:fillRect/>
          </a:stretch>
        </p:blipFill>
        <p:spPr>
          <a:xfrm>
            <a:off x="1847272" y="997527"/>
            <a:ext cx="7441532" cy="5860473"/>
          </a:xfrm>
          <a:prstGeom prst="rect">
            <a:avLst/>
          </a:prstGeom>
          <a:ln>
            <a:solidFill>
              <a:schemeClr val="tx1"/>
            </a:solidFill>
          </a:ln>
        </p:spPr>
      </p:pic>
      <p:sp>
        <p:nvSpPr>
          <p:cNvPr id="6" name="TextBox 5">
            <a:extLst>
              <a:ext uri="{FF2B5EF4-FFF2-40B4-BE49-F238E27FC236}">
                <a16:creationId xmlns:a16="http://schemas.microsoft.com/office/drawing/2014/main" id="{4E490A97-91C4-0060-4542-E60EA7171E3A}"/>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7448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0736" y="282607"/>
            <a:ext cx="9653640"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small" spc="0" normalizeH="0" baseline="0" noProof="0" dirty="0">
                <a:ln>
                  <a:noFill/>
                </a:ln>
                <a:solidFill>
                  <a:srgbClr val="92060B"/>
                </a:solidFill>
                <a:effectLst/>
                <a:uLnTx/>
                <a:uFillTx/>
                <a:latin typeface="Calibri" panose="020F0502020204030204" pitchFamily="34" charset="0"/>
                <a:ea typeface="+mn-ea"/>
                <a:cs typeface="Calibri" panose="020F0502020204030204" pitchFamily="34" charset="0"/>
              </a:rPr>
              <a:t>Other Counseling and Wellness Programs </a:t>
            </a:r>
            <a:endParaRPr kumimoji="0" lang="en-US" altLang="en-US" sz="4000" b="0" i="0" u="none" strike="noStrike" kern="1200" cap="small" spc="0" normalizeH="0" baseline="0" noProof="0" dirty="0">
              <a:ln>
                <a:noFill/>
              </a:ln>
              <a:solidFill>
                <a:srgbClr val="92060B"/>
              </a:solidFill>
              <a:effectLst/>
              <a:uLnTx/>
              <a:uFillTx/>
              <a:latin typeface="Calibri" panose="020F0502020204030204" pitchFamily="34" charset="0"/>
              <a:ea typeface="+mn-ea"/>
              <a:cs typeface="Calibri" panose="020F0502020204030204" pitchFamily="34" charset="0"/>
            </a:endParaRPr>
          </a:p>
        </p:txBody>
      </p:sp>
      <p:sp>
        <p:nvSpPr>
          <p:cNvPr id="5" name="Rectangle 8"/>
          <p:cNvSpPr>
            <a:spLocks noChangeArrowheads="1"/>
          </p:cNvSpPr>
          <p:nvPr/>
        </p:nvSpPr>
        <p:spPr bwMode="auto">
          <a:xfrm>
            <a:off x="1979526" y="1674490"/>
            <a:ext cx="8621980" cy="497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small"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WDVA </a:t>
            </a:r>
            <a:r>
              <a:rPr kumimoji="0" lang="en-US" altLang="en-US" sz="24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Counseling Program</a:t>
            </a:r>
            <a:r>
              <a:rPr kumimoji="0" lang="en-US" altLang="en-US" sz="24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Contracted Licensed Mental Health Providers serve veterans and families experiencing mental health challenges to include Post-Traumatic Stress, Military Sexual Trauma, or other military related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Veterans Training Support Center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No-cost training provided each month on a variety of topics.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Sign up at </a:t>
            </a: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hlinkClick r:id="rId4"/>
              </a:rPr>
              <a:t>www.dva.wa.gov</a:t>
            </a: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Brain Injury &amp; Recovery Program</a:t>
            </a:r>
          </a:p>
          <a:p>
            <a:pPr marL="339725" marR="0" lvl="0" indent="-339725"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Supports and represents every veteran in WA that has incurred a Brain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2" name="Rectangle 7">
            <a:extLst>
              <a:ext uri="{FF2B5EF4-FFF2-40B4-BE49-F238E27FC236}">
                <a16:creationId xmlns:a16="http://schemas.microsoft.com/office/drawing/2014/main" id="{E40D6119-A045-4347-876F-D29C54F9B84C}"/>
              </a:ext>
            </a:extLst>
          </p:cNvPr>
          <p:cNvSpPr>
            <a:spLocks noChangeArrowheads="1"/>
          </p:cNvSpPr>
          <p:nvPr/>
        </p:nvSpPr>
        <p:spPr bwMode="auto">
          <a:xfrm>
            <a:off x="5195765" y="664542"/>
            <a:ext cx="21082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700" b="0" i="0" u="none" strike="noStrike" kern="1200" cap="small" spc="0" normalizeH="0" baseline="0" noProof="0" dirty="0">
              <a:ln>
                <a:noFill/>
              </a:ln>
              <a:solidFill>
                <a:srgbClr val="002060"/>
              </a:solidFill>
              <a:effectLst/>
              <a:uLnTx/>
              <a:uFillTx/>
              <a:latin typeface="Cambria" panose="02040503050406030204" pitchFamily="18" charset="0"/>
              <a:ea typeface="+mn-ea"/>
              <a:cs typeface="+mn-cs"/>
            </a:endParaRPr>
          </a:p>
        </p:txBody>
      </p:sp>
      <p:sp>
        <p:nvSpPr>
          <p:cNvPr id="6" name="TextBox 5">
            <a:extLst>
              <a:ext uri="{FF2B5EF4-FFF2-40B4-BE49-F238E27FC236}">
                <a16:creationId xmlns:a16="http://schemas.microsoft.com/office/drawing/2014/main" id="{405DBB4A-6541-17C2-835F-54D382E12249}"/>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9326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328A-E8BF-7DD0-DE03-C1513A422C76}"/>
              </a:ext>
            </a:extLst>
          </p:cNvPr>
          <p:cNvSpPr>
            <a:spLocks noGrp="1"/>
          </p:cNvSpPr>
          <p:nvPr>
            <p:ph type="title"/>
          </p:nvPr>
        </p:nvSpPr>
        <p:spPr/>
        <p:txBody>
          <a:bodyPr/>
          <a:lstStyle/>
          <a:p>
            <a:r>
              <a:rPr lang="en-US" dirty="0">
                <a:solidFill>
                  <a:srgbClr val="800000"/>
                </a:solidFill>
                <a:latin typeface="Calibri" panose="020F0502020204030204" pitchFamily="34" charset="0"/>
                <a:cs typeface="Calibri" panose="020F0502020204030204" pitchFamily="34" charset="0"/>
              </a:rPr>
              <a:t>Counseling programs</a:t>
            </a:r>
          </a:p>
        </p:txBody>
      </p:sp>
      <p:pic>
        <p:nvPicPr>
          <p:cNvPr id="5" name="Picture 4">
            <a:extLst>
              <a:ext uri="{FF2B5EF4-FFF2-40B4-BE49-F238E27FC236}">
                <a16:creationId xmlns:a16="http://schemas.microsoft.com/office/drawing/2014/main" id="{D520E16D-E2A2-9F35-60AD-DCADE1E42D32}"/>
              </a:ext>
            </a:extLst>
          </p:cNvPr>
          <p:cNvPicPr>
            <a:picLocks noChangeAspect="1"/>
          </p:cNvPicPr>
          <p:nvPr/>
        </p:nvPicPr>
        <p:blipFill>
          <a:blip r:embed="rId2"/>
          <a:stretch>
            <a:fillRect/>
          </a:stretch>
        </p:blipFill>
        <p:spPr>
          <a:xfrm>
            <a:off x="1995055" y="906318"/>
            <a:ext cx="7844780" cy="5951682"/>
          </a:xfrm>
          <a:prstGeom prst="rect">
            <a:avLst/>
          </a:prstGeom>
          <a:ln>
            <a:solidFill>
              <a:schemeClr val="tx1"/>
            </a:solidFill>
          </a:ln>
        </p:spPr>
      </p:pic>
      <p:sp>
        <p:nvSpPr>
          <p:cNvPr id="6" name="TextBox 5">
            <a:extLst>
              <a:ext uri="{FF2B5EF4-FFF2-40B4-BE49-F238E27FC236}">
                <a16:creationId xmlns:a16="http://schemas.microsoft.com/office/drawing/2014/main" id="{81BF8B04-E317-CC9A-EF24-5EEC857780AC}"/>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6922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E91F79FD-6E93-687F-591A-E95C203B2D94}"/>
              </a:ext>
            </a:extLst>
          </p:cNvPr>
          <p:cNvSpPr>
            <a:spLocks noChangeArrowheads="1"/>
          </p:cNvSpPr>
          <p:nvPr/>
        </p:nvSpPr>
        <p:spPr bwMode="auto">
          <a:xfrm>
            <a:off x="1329624" y="0"/>
            <a:ext cx="10486781"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Transition, Readiness &amp; Family Services</a:t>
            </a:r>
            <a:endParaRPr lang="en-US" altLang="en-US" sz="4000" cap="small" dirty="0">
              <a:solidFill>
                <a:srgbClr val="800000"/>
              </a:solidFill>
              <a:latin typeface="+mn-lt"/>
            </a:endParaRPr>
          </a:p>
        </p:txBody>
      </p:sp>
      <p:sp>
        <p:nvSpPr>
          <p:cNvPr id="3" name="Rectangle 8">
            <a:extLst>
              <a:ext uri="{FF2B5EF4-FFF2-40B4-BE49-F238E27FC236}">
                <a16:creationId xmlns:a16="http://schemas.microsoft.com/office/drawing/2014/main" id="{CF6498AE-816A-43D4-80C5-03AE6A730C3B}"/>
              </a:ext>
            </a:extLst>
          </p:cNvPr>
          <p:cNvSpPr>
            <a:spLocks noChangeArrowheads="1"/>
          </p:cNvSpPr>
          <p:nvPr/>
        </p:nvSpPr>
        <p:spPr bwMode="auto">
          <a:xfrm>
            <a:off x="1329624" y="866034"/>
            <a:ext cx="9735838" cy="599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ts val="0"/>
              </a:spcBef>
              <a:buNone/>
            </a:pPr>
            <a:r>
              <a:rPr lang="en-US" b="1" dirty="0">
                <a:solidFill>
                  <a:srgbClr val="002060"/>
                </a:solidFill>
                <a:effectLst/>
                <a:latin typeface="+mn-lt"/>
                <a:ea typeface="Cambria" panose="02040503050406030204" pitchFamily="18" charset="0"/>
              </a:rPr>
              <a:t>WA State Military Transition and Readiness Council (WSMTRC)  </a:t>
            </a:r>
          </a:p>
          <a:p>
            <a:pPr marL="0" indent="0">
              <a:spcBef>
                <a:spcPts val="0"/>
              </a:spcBef>
              <a:buNone/>
            </a:pPr>
            <a:r>
              <a:rPr lang="en-US" sz="2000" b="1" dirty="0">
                <a:latin typeface="+mn-lt"/>
                <a:ea typeface="Cambria"/>
              </a:rPr>
              <a:t>Partnership that supports service members and families to successfully transition into civilian careers.</a:t>
            </a:r>
          </a:p>
          <a:p>
            <a:pPr marL="0" indent="0">
              <a:spcBef>
                <a:spcPts val="0"/>
              </a:spcBef>
              <a:buNone/>
            </a:pPr>
            <a:endParaRPr lang="en-US" sz="1400" dirty="0">
              <a:solidFill>
                <a:srgbClr val="363636"/>
              </a:solidFill>
              <a:latin typeface="+mn-lt"/>
              <a:ea typeface="Cambria"/>
            </a:endParaRPr>
          </a:p>
          <a:p>
            <a:pPr marL="0" indent="0">
              <a:spcBef>
                <a:spcPts val="0"/>
              </a:spcBef>
              <a:buNone/>
            </a:pPr>
            <a:r>
              <a:rPr lang="en-US" b="1" dirty="0">
                <a:solidFill>
                  <a:srgbClr val="002060"/>
                </a:solidFill>
                <a:latin typeface="+mn-lt"/>
                <a:ea typeface="Cambria" panose="02040503050406030204" pitchFamily="18" charset="0"/>
              </a:rPr>
              <a:t>Military Spouse Initiatives</a:t>
            </a:r>
            <a:endParaRPr lang="en-US" b="1" dirty="0">
              <a:solidFill>
                <a:srgbClr val="002060"/>
              </a:solidFill>
              <a:effectLst/>
              <a:latin typeface="+mn-lt"/>
              <a:ea typeface="Cambria" panose="02040503050406030204" pitchFamily="18" charset="0"/>
            </a:endParaRPr>
          </a:p>
          <a:p>
            <a:pPr marL="0" indent="0">
              <a:spcBef>
                <a:spcPts val="0"/>
              </a:spcBef>
              <a:buNone/>
            </a:pPr>
            <a:r>
              <a:rPr lang="en-US" sz="2000" b="1" dirty="0">
                <a:latin typeface="+mn-lt"/>
                <a:ea typeface="Cambria"/>
              </a:rPr>
              <a:t>Policy and program advocacy for military spouses (employment, credential portability, childcare, etc.). Convenes cross-sector workgroups. Shares resources and provides individual consultation.</a:t>
            </a:r>
          </a:p>
          <a:p>
            <a:pPr marL="0" indent="0">
              <a:spcBef>
                <a:spcPts val="0"/>
              </a:spcBef>
              <a:buNone/>
            </a:pPr>
            <a:endParaRPr lang="en-US" sz="1400" dirty="0">
              <a:solidFill>
                <a:srgbClr val="363636"/>
              </a:solidFill>
              <a:latin typeface="+mn-lt"/>
              <a:ea typeface="Cambria"/>
            </a:endParaRPr>
          </a:p>
          <a:p>
            <a:pPr marL="0" indent="0">
              <a:spcBef>
                <a:spcPts val="0"/>
              </a:spcBef>
              <a:buNone/>
            </a:pPr>
            <a:r>
              <a:rPr lang="en-US" b="1" dirty="0">
                <a:solidFill>
                  <a:srgbClr val="002060"/>
                </a:solidFill>
                <a:latin typeface="+mn-lt"/>
                <a:ea typeface="Cambria" panose="02040503050406030204" pitchFamily="18" charset="0"/>
              </a:rPr>
              <a:t>Apprenticeship </a:t>
            </a:r>
            <a:r>
              <a:rPr lang="en-US" b="1" dirty="0">
                <a:solidFill>
                  <a:srgbClr val="002060"/>
                </a:solidFill>
                <a:effectLst/>
                <a:latin typeface="+mn-lt"/>
                <a:ea typeface="Cambria" panose="02040503050406030204" pitchFamily="18" charset="0"/>
              </a:rPr>
              <a:t>Program </a:t>
            </a:r>
          </a:p>
          <a:p>
            <a:pPr marL="0" indent="0">
              <a:spcBef>
                <a:spcPts val="0"/>
              </a:spcBef>
              <a:buNone/>
            </a:pPr>
            <a:r>
              <a:rPr lang="en-US" altLang="en-US" sz="2000" b="1" dirty="0">
                <a:latin typeface="+mn-lt"/>
                <a:ea typeface="Cambria" panose="02040503050406030204" pitchFamily="18" charset="0"/>
                <a:cs typeface="Calibri" panose="020F0502020204030204" pitchFamily="34" charset="0"/>
              </a:rPr>
              <a:t>Assists veterans in connecting with registered apprenticeships </a:t>
            </a:r>
            <a:r>
              <a:rPr lang="en-US" sz="2000" b="1" dirty="0">
                <a:latin typeface="+mn-lt"/>
                <a:ea typeface="Cambria"/>
                <a:cs typeface="Calibri" panose="020F0502020204030204" pitchFamily="34" charset="0"/>
              </a:rPr>
              <a:t>and other career-connected learning. Convenes cross-sector apprenticeship workgroup.  </a:t>
            </a:r>
            <a:r>
              <a:rPr lang="en-US" altLang="en-US" sz="2000" b="1" dirty="0">
                <a:latin typeface="+mn-lt"/>
                <a:ea typeface="Cambria" panose="02040503050406030204" pitchFamily="18" charset="0"/>
                <a:cs typeface="Calibri" panose="020F0502020204030204" pitchFamily="34" charset="0"/>
              </a:rPr>
              <a:t>Veterans gain marketable skills, make a livable wage, and can use Veterans Education Benefits as part of their apprenticeship.</a:t>
            </a:r>
          </a:p>
          <a:p>
            <a:pPr marL="0" indent="0">
              <a:spcBef>
                <a:spcPts val="0"/>
              </a:spcBef>
              <a:buNone/>
            </a:pPr>
            <a:endParaRPr lang="en-US" sz="1400" dirty="0">
              <a:solidFill>
                <a:srgbClr val="363636"/>
              </a:solidFill>
              <a:latin typeface="+mn-lt"/>
              <a:ea typeface="Cambria"/>
            </a:endParaRPr>
          </a:p>
          <a:p>
            <a:pPr marL="0" indent="0">
              <a:spcBef>
                <a:spcPts val="0"/>
              </a:spcBef>
              <a:buNone/>
            </a:pPr>
            <a:r>
              <a:rPr lang="en-US" b="1" dirty="0">
                <a:solidFill>
                  <a:srgbClr val="002060"/>
                </a:solidFill>
                <a:latin typeface="+mn-lt"/>
                <a:ea typeface="Cambria" panose="02040503050406030204" pitchFamily="18" charset="0"/>
              </a:rPr>
              <a:t>Veteran-Owned Business (VOB) </a:t>
            </a:r>
            <a:r>
              <a:rPr lang="en-US" b="1" dirty="0">
                <a:solidFill>
                  <a:srgbClr val="002060"/>
                </a:solidFill>
                <a:effectLst/>
                <a:latin typeface="+mn-lt"/>
                <a:ea typeface="Cambria" panose="02040503050406030204" pitchFamily="18" charset="0"/>
              </a:rPr>
              <a:t>Program </a:t>
            </a:r>
          </a:p>
          <a:p>
            <a:pPr marL="0" indent="0">
              <a:spcBef>
                <a:spcPts val="0"/>
              </a:spcBef>
              <a:buNone/>
            </a:pPr>
            <a:r>
              <a:rPr lang="en-US" sz="2000" b="1" dirty="0">
                <a:latin typeface="+mn-lt"/>
                <a:ea typeface="Cambria"/>
              </a:rPr>
              <a:t>Recruits and enrolls Veteran and service members in VOB Certification and Linked </a:t>
            </a:r>
          </a:p>
          <a:p>
            <a:pPr marL="0" indent="0">
              <a:spcBef>
                <a:spcPts val="0"/>
              </a:spcBef>
              <a:buNone/>
            </a:pPr>
            <a:r>
              <a:rPr lang="en-US" sz="2000" b="1" dirty="0">
                <a:latin typeface="+mn-lt"/>
                <a:ea typeface="Cambria"/>
              </a:rPr>
              <a:t>Deposit programs. Convenes cross-sector entrepreneur business development </a:t>
            </a:r>
          </a:p>
          <a:p>
            <a:pPr marL="0" indent="0">
              <a:spcBef>
                <a:spcPts val="0"/>
              </a:spcBef>
              <a:buNone/>
            </a:pPr>
            <a:r>
              <a:rPr lang="en-US" sz="2000" b="1" dirty="0">
                <a:latin typeface="+mn-lt"/>
                <a:ea typeface="Cambria"/>
              </a:rPr>
              <a:t>workgroup.</a:t>
            </a:r>
          </a:p>
        </p:txBody>
      </p:sp>
      <p:sp>
        <p:nvSpPr>
          <p:cNvPr id="4" name="TextBox 3">
            <a:extLst>
              <a:ext uri="{FF2B5EF4-FFF2-40B4-BE49-F238E27FC236}">
                <a16:creationId xmlns:a16="http://schemas.microsoft.com/office/drawing/2014/main" id="{52BB45C2-161A-B276-A19C-845760C80464}"/>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4791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1736BC88-7A23-089F-7F89-8853701F64A7}"/>
              </a:ext>
            </a:extLst>
          </p:cNvPr>
          <p:cNvSpPr>
            <a:spLocks noChangeArrowheads="1"/>
          </p:cNvSpPr>
          <p:nvPr/>
        </p:nvSpPr>
        <p:spPr bwMode="auto">
          <a:xfrm>
            <a:off x="2391698" y="464821"/>
            <a:ext cx="7779869" cy="82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Definition of a Veteran</a:t>
            </a:r>
            <a:br>
              <a:rPr lang="en-US" altLang="en-US" sz="4000" b="1" cap="small" dirty="0">
                <a:solidFill>
                  <a:srgbClr val="800000"/>
                </a:solidFill>
                <a:latin typeface="+mn-lt"/>
              </a:rPr>
            </a:br>
            <a:r>
              <a:rPr lang="en-US" dirty="0">
                <a:solidFill>
                  <a:srgbClr val="800000"/>
                </a:solidFill>
                <a:latin typeface="+mn-lt"/>
                <a:ea typeface="Cambria" panose="02040503050406030204" pitchFamily="18" charset="0"/>
              </a:rPr>
              <a:t>for the purpose of State veterans' benefits</a:t>
            </a:r>
            <a:endParaRPr lang="en-US" altLang="en-US" cap="small" dirty="0">
              <a:solidFill>
                <a:srgbClr val="800000"/>
              </a:solidFill>
              <a:latin typeface="+mn-lt"/>
              <a:ea typeface="Cambria" panose="02040503050406030204" pitchFamily="18" charset="0"/>
            </a:endParaRPr>
          </a:p>
        </p:txBody>
      </p:sp>
      <p:sp>
        <p:nvSpPr>
          <p:cNvPr id="4" name="Content Placeholder 3">
            <a:extLst>
              <a:ext uri="{FF2B5EF4-FFF2-40B4-BE49-F238E27FC236}">
                <a16:creationId xmlns:a16="http://schemas.microsoft.com/office/drawing/2014/main" id="{B6F0DE42-B23F-BB5B-485D-CBC7661E4EC3}"/>
              </a:ext>
            </a:extLst>
          </p:cNvPr>
          <p:cNvSpPr txBox="1">
            <a:spLocks/>
          </p:cNvSpPr>
          <p:nvPr/>
        </p:nvSpPr>
        <p:spPr>
          <a:xfrm>
            <a:off x="1995055" y="2516729"/>
            <a:ext cx="8324602" cy="35871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ea typeface="Cambria" panose="02040503050406030204" pitchFamily="18" charset="0"/>
              </a:rPr>
              <a:t>State definition of “veteran,” expanding state veterans’ benefits to any veteran who is already eligible for federal Department of Veterans Affairs monetary benefits</a:t>
            </a:r>
            <a:r>
              <a:rPr lang="en-US" sz="2400" b="1" dirty="0">
                <a:ea typeface="Cambria" panose="02040503050406030204" pitchFamily="18" charset="0"/>
                <a:cs typeface="Times New Roman" panose="02020603050405020304" pitchFamily="18" charset="0"/>
              </a:rPr>
              <a:t> </a:t>
            </a:r>
          </a:p>
          <a:p>
            <a:pPr marL="0" indent="0"/>
            <a:endParaRPr lang="en-US" sz="2400" b="1" dirty="0">
              <a:ea typeface="Cambria" panose="02040503050406030204" pitchFamily="18" charset="0"/>
              <a:cs typeface="Times New Roman" panose="02020603050405020304" pitchFamily="18" charset="0"/>
            </a:endParaRPr>
          </a:p>
          <a:p>
            <a:pPr marL="0" indent="0">
              <a:buNone/>
            </a:pPr>
            <a:r>
              <a:rPr lang="en-US" sz="2400" b="1" dirty="0">
                <a:ea typeface="Cambria" panose="02040503050406030204" pitchFamily="18" charset="0"/>
                <a:cs typeface="Times New Roman" panose="02020603050405020304" pitchFamily="18" charset="0"/>
              </a:rPr>
              <a:t>Creates eligibility for state benefits for veterans who were separated with less than honorable characterizations of service due solely to sexual orientation, gender identity, or gender expression or actions or statements related to sexual orientation, gender identity, or gender expression, regardless of characterization of service</a:t>
            </a:r>
            <a:endParaRPr lang="en-US" sz="2400" b="1" dirty="0">
              <a:ea typeface="Cambria" panose="02040503050406030204" pitchFamily="18" charset="0"/>
            </a:endParaRPr>
          </a:p>
        </p:txBody>
      </p:sp>
      <p:sp>
        <p:nvSpPr>
          <p:cNvPr id="7" name="Text Placeholder 2">
            <a:extLst>
              <a:ext uri="{FF2B5EF4-FFF2-40B4-BE49-F238E27FC236}">
                <a16:creationId xmlns:a16="http://schemas.microsoft.com/office/drawing/2014/main" id="{0A1E56B6-84DC-C926-7DD4-01CB45B0B7B7}"/>
              </a:ext>
            </a:extLst>
          </p:cNvPr>
          <p:cNvSpPr txBox="1">
            <a:spLocks/>
          </p:cNvSpPr>
          <p:nvPr/>
        </p:nvSpPr>
        <p:spPr>
          <a:xfrm>
            <a:off x="1228931" y="1693511"/>
            <a:ext cx="9734135" cy="54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b="1" spc="100" dirty="0">
                <a:solidFill>
                  <a:srgbClr val="1D3060"/>
                </a:solidFill>
                <a:ea typeface="Cambria" panose="02040503050406030204" pitchFamily="18" charset="0"/>
              </a:rPr>
              <a:t>SSHB 2014 – RCW </a:t>
            </a:r>
            <a:r>
              <a:rPr lang="en-US" b="1" spc="100" dirty="0">
                <a:solidFill>
                  <a:srgbClr val="1D3060"/>
                </a:solidFill>
                <a:ea typeface="Cambria" panose="02040503050406030204" pitchFamily="18" charset="0"/>
                <a:hlinkClick r:id="rId3">
                  <a:extLst>
                    <a:ext uri="{A12FA001-AC4F-418D-AE19-62706E023703}">
                      <ahyp:hlinkClr xmlns:ahyp="http://schemas.microsoft.com/office/drawing/2018/hyperlinkcolor" val="tx"/>
                    </a:ext>
                  </a:extLst>
                </a:hlinkClick>
              </a:rPr>
              <a:t>41.04.005</a:t>
            </a:r>
            <a:r>
              <a:rPr lang="en-US" b="1" spc="100" dirty="0">
                <a:solidFill>
                  <a:srgbClr val="1D3060"/>
                </a:solidFill>
                <a:ea typeface="Cambria" panose="02040503050406030204" pitchFamily="18" charset="0"/>
              </a:rPr>
              <a:t>, RCW </a:t>
            </a:r>
            <a:r>
              <a:rPr lang="en-US" b="1" spc="100" dirty="0">
                <a:solidFill>
                  <a:srgbClr val="1D3060"/>
                </a:solidFill>
                <a:ea typeface="Cambria" panose="02040503050406030204" pitchFamily="18" charset="0"/>
                <a:hlinkClick r:id="rId4">
                  <a:extLst>
                    <a:ext uri="{A12FA001-AC4F-418D-AE19-62706E023703}">
                      <ahyp:hlinkClr xmlns:ahyp="http://schemas.microsoft.com/office/drawing/2018/hyperlinkcolor" val="tx"/>
                    </a:ext>
                  </a:extLst>
                </a:hlinkClick>
              </a:rPr>
              <a:t>41.04.007</a:t>
            </a:r>
            <a:endParaRPr lang="en-US" b="1" spc="100" dirty="0">
              <a:solidFill>
                <a:srgbClr val="1D3060"/>
              </a:solidFill>
              <a:ea typeface="Cambria" panose="02040503050406030204" pitchFamily="18" charset="0"/>
            </a:endParaRPr>
          </a:p>
        </p:txBody>
      </p:sp>
      <p:sp>
        <p:nvSpPr>
          <p:cNvPr id="3" name="TextBox 2">
            <a:extLst>
              <a:ext uri="{FF2B5EF4-FFF2-40B4-BE49-F238E27FC236}">
                <a16:creationId xmlns:a16="http://schemas.microsoft.com/office/drawing/2014/main" id="{5F9F1091-0B63-77CF-43D3-EA6D7D47B1CA}"/>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67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25488F4B-7BE6-0041-B146-601D9952A3E6}"/>
              </a:ext>
            </a:extLst>
          </p:cNvPr>
          <p:cNvSpPr>
            <a:spLocks noChangeArrowheads="1"/>
          </p:cNvSpPr>
          <p:nvPr/>
        </p:nvSpPr>
        <p:spPr bwMode="auto">
          <a:xfrm>
            <a:off x="1119551" y="0"/>
            <a:ext cx="10470765" cy="65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Other State Benefits</a:t>
            </a:r>
            <a:endParaRPr lang="en-US" altLang="en-US" sz="4000" cap="small" dirty="0">
              <a:solidFill>
                <a:schemeClr val="tx2"/>
              </a:solidFill>
              <a:latin typeface="+mn-lt"/>
            </a:endParaRPr>
          </a:p>
        </p:txBody>
      </p:sp>
      <p:sp>
        <p:nvSpPr>
          <p:cNvPr id="3" name="Rectangle 8">
            <a:extLst>
              <a:ext uri="{FF2B5EF4-FFF2-40B4-BE49-F238E27FC236}">
                <a16:creationId xmlns:a16="http://schemas.microsoft.com/office/drawing/2014/main" id="{024B8048-D302-7C1C-85DB-D91C7A47CFE7}"/>
              </a:ext>
            </a:extLst>
          </p:cNvPr>
          <p:cNvSpPr>
            <a:spLocks noChangeArrowheads="1"/>
          </p:cNvSpPr>
          <p:nvPr/>
        </p:nvSpPr>
        <p:spPr bwMode="auto">
          <a:xfrm>
            <a:off x="1543792" y="802314"/>
            <a:ext cx="9737766" cy="60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500"/>
              </a:spcBef>
              <a:buClr>
                <a:schemeClr val="tx1"/>
              </a:buClr>
              <a:defRPr/>
            </a:pPr>
            <a:r>
              <a:rPr lang="en-US" altLang="en-US" b="1" dirty="0">
                <a:solidFill>
                  <a:srgbClr val="1D3060"/>
                </a:solidFill>
                <a:latin typeface="+mn-lt"/>
                <a:ea typeface="Cambria" panose="02040503050406030204" pitchFamily="18" charset="0"/>
                <a:cs typeface="Arial" panose="020B0604020202020204" pitchFamily="34" charset="0"/>
              </a:rPr>
              <a:t>Reduced Fishing/Hunting License (DV 30%+)</a:t>
            </a:r>
          </a:p>
          <a:p>
            <a:pPr>
              <a:spcBef>
                <a:spcPts val="500"/>
              </a:spcBef>
              <a:buClr>
                <a:schemeClr val="tx1"/>
              </a:buClr>
              <a:defRPr/>
            </a:pPr>
            <a:r>
              <a:rPr lang="en-US" altLang="en-US" b="1" dirty="0">
                <a:solidFill>
                  <a:srgbClr val="1D3060"/>
                </a:solidFill>
                <a:latin typeface="+mn-lt"/>
                <a:ea typeface="Cambria" panose="02040503050406030204" pitchFamily="18" charset="0"/>
                <a:cs typeface="Arial" panose="020B0604020202020204" pitchFamily="34" charset="0"/>
              </a:rPr>
              <a:t>State Park Passes (DV 30%+)</a:t>
            </a:r>
          </a:p>
          <a:p>
            <a:pPr>
              <a:spcBef>
                <a:spcPts val="500"/>
              </a:spcBef>
              <a:buClr>
                <a:schemeClr val="tx1"/>
              </a:buClr>
              <a:defRPr/>
            </a:pPr>
            <a:r>
              <a:rPr lang="en-US" altLang="en-US" b="1" dirty="0">
                <a:solidFill>
                  <a:srgbClr val="1D3060"/>
                </a:solidFill>
                <a:latin typeface="+mn-lt"/>
                <a:ea typeface="Cambria" panose="02040503050406030204" pitchFamily="18" charset="0"/>
                <a:cs typeface="Arial" panose="020B0604020202020204" pitchFamily="34" charset="0"/>
              </a:rPr>
              <a:t>Federal Park Passes (all veterans)</a:t>
            </a:r>
          </a:p>
          <a:p>
            <a:pPr>
              <a:spcBef>
                <a:spcPts val="500"/>
              </a:spcBef>
              <a:buClr>
                <a:schemeClr val="tx1"/>
              </a:buClr>
              <a:defRPr/>
            </a:pPr>
            <a:r>
              <a:rPr lang="en-US" altLang="en-US" b="1" dirty="0">
                <a:solidFill>
                  <a:srgbClr val="1D3060"/>
                </a:solidFill>
                <a:latin typeface="+mn-lt"/>
                <a:ea typeface="Cambria" panose="02040503050406030204" pitchFamily="18" charset="0"/>
                <a:cs typeface="Arial" panose="020B0604020202020204" pitchFamily="34" charset="0"/>
              </a:rPr>
              <a:t>Reduced Public Transportation Fees (DV 40%+)</a:t>
            </a:r>
          </a:p>
          <a:p>
            <a:pPr>
              <a:spcBef>
                <a:spcPts val="500"/>
              </a:spcBef>
              <a:buClr>
                <a:schemeClr val="tx1"/>
              </a:buClr>
              <a:defRPr/>
            </a:pPr>
            <a:r>
              <a:rPr lang="en-US" altLang="en-US" b="1" dirty="0">
                <a:solidFill>
                  <a:srgbClr val="1D3060"/>
                </a:solidFill>
                <a:latin typeface="+mn-lt"/>
                <a:ea typeface="Cambria" panose="02040503050406030204" pitchFamily="18" charset="0"/>
                <a:cs typeface="Arial" panose="020B0604020202020204" pitchFamily="34" charset="0"/>
              </a:rPr>
              <a:t>Long Term Care Exemption (DV 70%+)</a:t>
            </a:r>
          </a:p>
          <a:p>
            <a:pPr>
              <a:spcBef>
                <a:spcPts val="500"/>
              </a:spcBef>
              <a:buClr>
                <a:schemeClr val="tx1"/>
              </a:buClr>
              <a:defRPr/>
            </a:pPr>
            <a:r>
              <a:rPr lang="en-US" altLang="en-US" b="1" dirty="0">
                <a:solidFill>
                  <a:srgbClr val="1D3060"/>
                </a:solidFill>
                <a:latin typeface="+mn-lt"/>
                <a:ea typeface="Cambria" panose="02040503050406030204" pitchFamily="18" charset="0"/>
                <a:cs typeface="Arial" panose="020B0604020202020204" pitchFamily="34" charset="0"/>
              </a:rPr>
              <a:t>Reduced Tuition at Public Colleges and Universities</a:t>
            </a:r>
          </a:p>
          <a:p>
            <a:pPr>
              <a:spcBef>
                <a:spcPts val="500"/>
              </a:spcBef>
              <a:defRPr/>
            </a:pPr>
            <a:r>
              <a:rPr lang="en-US" altLang="en-US" b="1" dirty="0">
                <a:solidFill>
                  <a:srgbClr val="1D3060"/>
                </a:solidFill>
                <a:latin typeface="+mn-lt"/>
                <a:ea typeface="Cambria" panose="02040503050406030204" pitchFamily="18" charset="0"/>
                <a:cs typeface="Arial" panose="020B0604020202020204" pitchFamily="34" charset="0"/>
              </a:rPr>
              <a:t>Free License Plates for 100% disabled veterans and Gold Star spouses and parents.</a:t>
            </a:r>
          </a:p>
          <a:p>
            <a:pPr>
              <a:spcBef>
                <a:spcPts val="500"/>
              </a:spcBef>
            </a:pPr>
            <a:r>
              <a:rPr lang="en-US" altLang="en-US" b="1" dirty="0">
                <a:solidFill>
                  <a:srgbClr val="1D3060"/>
                </a:solidFill>
                <a:latin typeface="+mn-lt"/>
                <a:ea typeface="Cambria" panose="02040503050406030204" pitchFamily="18" charset="0"/>
                <a:cs typeface="Arial" panose="020B0604020202020204" pitchFamily="34" charset="0"/>
              </a:rPr>
              <a:t>Reduced Property Taxes (DV 80%+), c</a:t>
            </a:r>
            <a:r>
              <a:rPr lang="en-US" b="1" dirty="0">
                <a:solidFill>
                  <a:srgbClr val="1D3060"/>
                </a:solidFill>
                <a:latin typeface="+mn-lt"/>
                <a:ea typeface="Cambria" panose="02040503050406030204" pitchFamily="18" charset="0"/>
                <a:cs typeface="Arial" panose="020B0604020202020204" pitchFamily="34" charset="0"/>
              </a:rPr>
              <a:t>ontact the county assessor for more information</a:t>
            </a:r>
            <a:endParaRPr lang="en-US" altLang="en-US" b="1" dirty="0">
              <a:solidFill>
                <a:srgbClr val="1D3060"/>
              </a:solidFill>
              <a:latin typeface="+mn-lt"/>
              <a:ea typeface="Cambria" panose="02040503050406030204" pitchFamily="18" charset="0"/>
              <a:cs typeface="Arial" panose="020B0604020202020204" pitchFamily="34" charset="0"/>
            </a:endParaRPr>
          </a:p>
          <a:p>
            <a:pPr>
              <a:spcBef>
                <a:spcPts val="500"/>
              </a:spcBef>
              <a:defRPr/>
            </a:pPr>
            <a:r>
              <a:rPr lang="en-US" altLang="en-US" b="1" dirty="0">
                <a:solidFill>
                  <a:srgbClr val="1D3060"/>
                </a:solidFill>
                <a:latin typeface="+mn-lt"/>
                <a:ea typeface="Cambria" panose="02040503050406030204" pitchFamily="18" charset="0"/>
                <a:cs typeface="Arial" panose="020B0604020202020204" pitchFamily="34" charset="0"/>
              </a:rPr>
              <a:t>Recording of Discharges</a:t>
            </a:r>
          </a:p>
          <a:p>
            <a:pPr lvl="1">
              <a:spcBef>
                <a:spcPts val="500"/>
              </a:spcBef>
              <a:defRPr/>
            </a:pPr>
            <a:r>
              <a:rPr lang="en-US" altLang="en-US" sz="2400" b="1" dirty="0">
                <a:solidFill>
                  <a:srgbClr val="1D3060"/>
                </a:solidFill>
                <a:latin typeface="+mn-lt"/>
                <a:ea typeface="Cambria" panose="02040503050406030204" pitchFamily="18" charset="0"/>
                <a:cs typeface="Arial" panose="020B0604020202020204" pitchFamily="34" charset="0"/>
              </a:rPr>
              <a:t>DD 214 Database</a:t>
            </a:r>
          </a:p>
          <a:p>
            <a:pPr lvl="1">
              <a:spcBef>
                <a:spcPts val="500"/>
              </a:spcBef>
              <a:defRPr/>
            </a:pPr>
            <a:r>
              <a:rPr lang="en-US" altLang="en-US" sz="2400" b="1" dirty="0">
                <a:solidFill>
                  <a:srgbClr val="1D3060"/>
                </a:solidFill>
                <a:latin typeface="+mn-lt"/>
                <a:ea typeface="Cambria" panose="02040503050406030204" pitchFamily="18" charset="0"/>
                <a:cs typeface="Arial" panose="020B0604020202020204" pitchFamily="34" charset="0"/>
              </a:rPr>
              <a:t>Governor’s Welcome Home Letters</a:t>
            </a:r>
          </a:p>
          <a:p>
            <a:pPr>
              <a:spcBef>
                <a:spcPts val="500"/>
              </a:spcBef>
            </a:pPr>
            <a:r>
              <a:rPr lang="en-US" altLang="en-US" b="1" dirty="0">
                <a:solidFill>
                  <a:srgbClr val="1D3060"/>
                </a:solidFill>
                <a:latin typeface="+mn-lt"/>
                <a:ea typeface="Cambria" panose="02040503050406030204" pitchFamily="18" charset="0"/>
                <a:cs typeface="Arial" panose="020B0604020202020204" pitchFamily="34" charset="0"/>
              </a:rPr>
              <a:t>County Veterans Assistance Funds</a:t>
            </a:r>
            <a:endParaRPr lang="en-US" b="1" dirty="0">
              <a:solidFill>
                <a:srgbClr val="1D3060"/>
              </a:solidFill>
              <a:latin typeface="+mn-lt"/>
              <a:ea typeface="Cambria" panose="02040503050406030204" pitchFamily="18" charset="0"/>
            </a:endParaRPr>
          </a:p>
          <a:p>
            <a:pPr>
              <a:spcBef>
                <a:spcPts val="500"/>
              </a:spcBef>
            </a:pPr>
            <a:endParaRPr lang="en-US" altLang="en-US" sz="1800" b="1" dirty="0">
              <a:latin typeface="+mn-lt"/>
            </a:endParaRPr>
          </a:p>
          <a:p>
            <a:pPr>
              <a:spcBef>
                <a:spcPts val="500"/>
              </a:spcBef>
            </a:pPr>
            <a:endParaRPr lang="en-US" altLang="en-US" sz="2100" dirty="0">
              <a:latin typeface="+mn-lt"/>
            </a:endParaRPr>
          </a:p>
        </p:txBody>
      </p:sp>
      <p:sp>
        <p:nvSpPr>
          <p:cNvPr id="4" name="TextBox 3">
            <a:extLst>
              <a:ext uri="{FF2B5EF4-FFF2-40B4-BE49-F238E27FC236}">
                <a16:creationId xmlns:a16="http://schemas.microsoft.com/office/drawing/2014/main" id="{BF3131F7-96FF-D95F-3F63-0ED6B016201A}"/>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9976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4" name="Rectangle 3">
            <a:extLst>
              <a:ext uri="{FF2B5EF4-FFF2-40B4-BE49-F238E27FC236}">
                <a16:creationId xmlns:a16="http://schemas.microsoft.com/office/drawing/2014/main" id="{0029F986-C117-69FE-2E20-D84088287586}"/>
              </a:ext>
            </a:extLst>
          </p:cNvPr>
          <p:cNvSpPr/>
          <p:nvPr/>
        </p:nvSpPr>
        <p:spPr>
          <a:xfrm>
            <a:off x="1187531" y="136129"/>
            <a:ext cx="9547763" cy="1015663"/>
          </a:xfrm>
          <a:prstGeom prst="rect">
            <a:avLst/>
          </a:prstGeom>
        </p:spPr>
        <p:txBody>
          <a:bodyPr wrap="square">
            <a:spAutoFit/>
          </a:bodyPr>
          <a:lstStyle/>
          <a:p>
            <a:pPr algn="ctr">
              <a:spcBef>
                <a:spcPct val="0"/>
              </a:spcBef>
            </a:pPr>
            <a:r>
              <a:rPr lang="en-US" altLang="en-US" sz="4000" b="1" dirty="0">
                <a:solidFill>
                  <a:srgbClr val="800000"/>
                </a:solidFill>
              </a:rPr>
              <a:t>Connect to </a:t>
            </a:r>
            <a:r>
              <a:rPr lang="en-US" altLang="en-US" sz="4000" b="1" i="1" dirty="0">
                <a:solidFill>
                  <a:srgbClr val="800000"/>
                </a:solidFill>
              </a:rPr>
              <a:t>Your </a:t>
            </a:r>
            <a:r>
              <a:rPr lang="en-US" altLang="en-US" sz="4000" b="1" dirty="0">
                <a:solidFill>
                  <a:srgbClr val="800000"/>
                </a:solidFill>
              </a:rPr>
              <a:t>WDVA!</a:t>
            </a:r>
          </a:p>
          <a:p>
            <a:pPr algn="ctr">
              <a:spcBef>
                <a:spcPct val="0"/>
              </a:spcBef>
            </a:pPr>
            <a:r>
              <a:rPr lang="en-US" altLang="en-US" sz="2000" b="1" dirty="0">
                <a:solidFill>
                  <a:srgbClr val="800000"/>
                </a:solidFill>
              </a:rPr>
              <a:t>www.dva.wa.gov</a:t>
            </a:r>
          </a:p>
        </p:txBody>
      </p:sp>
      <p:sp>
        <p:nvSpPr>
          <p:cNvPr id="8" name="TextBox 7">
            <a:extLst>
              <a:ext uri="{FF2B5EF4-FFF2-40B4-BE49-F238E27FC236}">
                <a16:creationId xmlns:a16="http://schemas.microsoft.com/office/drawing/2014/main" id="{B57769D6-2E7A-05E1-2A22-81294C73F34A}"/>
              </a:ext>
            </a:extLst>
          </p:cNvPr>
          <p:cNvSpPr txBox="1"/>
          <p:nvPr/>
        </p:nvSpPr>
        <p:spPr>
          <a:xfrm>
            <a:off x="1187531" y="1251152"/>
            <a:ext cx="4833258" cy="5632311"/>
          </a:xfrm>
          <a:prstGeom prst="rect">
            <a:avLst/>
          </a:prstGeom>
          <a:noFill/>
        </p:spPr>
        <p:txBody>
          <a:bodyPr wrap="square" rtlCol="0">
            <a:spAutoFit/>
          </a:bodyPr>
          <a:lstStyle/>
          <a:p>
            <a:r>
              <a:rPr lang="en-US" altLang="en-US" sz="2000" b="1" dirty="0">
                <a:solidFill>
                  <a:srgbClr val="002060"/>
                </a:solidFill>
              </a:rPr>
              <a:t>Service Center – 1-</a:t>
            </a:r>
            <a:r>
              <a:rPr lang="en-US" altLang="en-US" sz="2000" b="1" dirty="0">
                <a:solidFill>
                  <a:srgbClr val="002060"/>
                </a:solidFill>
                <a:ea typeface="Cambria" panose="02040503050406030204" pitchFamily="18" charset="0"/>
              </a:rPr>
              <a:t>800-562-2308</a:t>
            </a:r>
          </a:p>
          <a:p>
            <a:endParaRPr lang="en-US" sz="2000" b="1" dirty="0">
              <a:solidFill>
                <a:srgbClr val="1D3060"/>
              </a:solidFill>
              <a:ea typeface="Cambria" panose="02040503050406030204" pitchFamily="18" charset="0"/>
            </a:endParaRPr>
          </a:p>
          <a:p>
            <a:r>
              <a:rPr lang="en-US" sz="2000" b="1" dirty="0">
                <a:solidFill>
                  <a:srgbClr val="1D3060"/>
                </a:solidFill>
                <a:ea typeface="Cambria" panose="02040503050406030204" pitchFamily="18" charset="0"/>
              </a:rPr>
              <a:t>Veterans Homes Information</a:t>
            </a:r>
          </a:p>
          <a:p>
            <a:r>
              <a:rPr lang="en-US" sz="2000" b="1" dirty="0">
                <a:solidFill>
                  <a:srgbClr val="800000"/>
                </a:solidFill>
                <a:ea typeface="Cambria" panose="02040503050406030204" pitchFamily="18" charset="0"/>
              </a:rPr>
              <a:t>1-877-VETS-R-US / </a:t>
            </a:r>
            <a:r>
              <a:rPr lang="en-US" sz="2000" b="1" dirty="0">
                <a:solidFill>
                  <a:srgbClr val="1D3060"/>
                </a:solidFill>
                <a:ea typeface="Cambria" panose="02040503050406030204" pitchFamily="18" charset="0"/>
              </a:rPr>
              <a:t>1-877-838-7787</a:t>
            </a:r>
          </a:p>
          <a:p>
            <a:endParaRPr lang="en-US" sz="2000" dirty="0">
              <a:ea typeface="Cambria" panose="02040503050406030204" pitchFamily="18" charset="0"/>
            </a:endParaRPr>
          </a:p>
          <a:p>
            <a:r>
              <a:rPr lang="en-US" sz="2000" b="1" dirty="0">
                <a:solidFill>
                  <a:srgbClr val="1D3060"/>
                </a:solidFill>
                <a:ea typeface="Cambria" panose="02040503050406030204" pitchFamily="18" charset="0"/>
              </a:rPr>
              <a:t>Veteran Services</a:t>
            </a:r>
          </a:p>
          <a:p>
            <a:r>
              <a:rPr lang="en-US" sz="2000" b="1" dirty="0">
                <a:solidFill>
                  <a:srgbClr val="800000"/>
                </a:solidFill>
                <a:ea typeface="Cambria" panose="02040503050406030204" pitchFamily="18" charset="0"/>
              </a:rPr>
              <a:t>Steven J. Gill</a:t>
            </a:r>
            <a:r>
              <a:rPr lang="en-US" sz="2000" b="1" dirty="0">
                <a:ea typeface="Cambria" panose="02040503050406030204" pitchFamily="18" charset="0"/>
              </a:rPr>
              <a:t> </a:t>
            </a:r>
            <a:r>
              <a:rPr lang="en-US" sz="2000" b="1" dirty="0">
                <a:solidFill>
                  <a:srgbClr val="1D3060"/>
                </a:solidFill>
                <a:ea typeface="Cambria" panose="02040503050406030204" pitchFamily="18" charset="0"/>
              </a:rPr>
              <a:t>– 360-789-5886</a:t>
            </a:r>
          </a:p>
          <a:p>
            <a:endParaRPr lang="en-US" sz="2000" dirty="0">
              <a:ea typeface="Cambria" panose="02040503050406030204" pitchFamily="18" charset="0"/>
            </a:endParaRPr>
          </a:p>
          <a:p>
            <a:r>
              <a:rPr lang="en-US" sz="2000" b="1" dirty="0">
                <a:solidFill>
                  <a:srgbClr val="1D3060"/>
                </a:solidFill>
                <a:ea typeface="Cambria" panose="02040503050406030204" pitchFamily="18" charset="0"/>
              </a:rPr>
              <a:t>Counseling and Wellness</a:t>
            </a:r>
          </a:p>
          <a:p>
            <a:r>
              <a:rPr lang="en-US" sz="2000" b="1" dirty="0">
                <a:solidFill>
                  <a:srgbClr val="800000"/>
                </a:solidFill>
                <a:ea typeface="Cambria" panose="02040503050406030204" pitchFamily="18" charset="0"/>
              </a:rPr>
              <a:t>Keith Meyer</a:t>
            </a:r>
            <a:r>
              <a:rPr lang="en-US" sz="2000" b="1" dirty="0">
                <a:ea typeface="Cambria" panose="02040503050406030204" pitchFamily="18" charset="0"/>
              </a:rPr>
              <a:t> </a:t>
            </a:r>
            <a:r>
              <a:rPr lang="en-US" sz="2000" b="1" dirty="0">
                <a:solidFill>
                  <a:srgbClr val="1D3060"/>
                </a:solidFill>
                <a:ea typeface="Cambria" panose="02040503050406030204" pitchFamily="18" charset="0"/>
              </a:rPr>
              <a:t>– 360-725-2220</a:t>
            </a:r>
          </a:p>
          <a:p>
            <a:endParaRPr lang="en-US" sz="2000" dirty="0">
              <a:ea typeface="Cambria" panose="02040503050406030204" pitchFamily="18" charset="0"/>
            </a:endParaRPr>
          </a:p>
          <a:p>
            <a:r>
              <a:rPr lang="en-US" sz="2000" b="1" dirty="0">
                <a:solidFill>
                  <a:srgbClr val="1D3060"/>
                </a:solidFill>
                <a:ea typeface="Cambria" panose="02040503050406030204" pitchFamily="18" charset="0"/>
              </a:rPr>
              <a:t>Cemetery</a:t>
            </a:r>
          </a:p>
          <a:p>
            <a:r>
              <a:rPr lang="en-US" sz="2000" b="1" dirty="0">
                <a:solidFill>
                  <a:srgbClr val="800000"/>
                </a:solidFill>
                <a:ea typeface="Cambria" panose="02040503050406030204" pitchFamily="18" charset="0"/>
              </a:rPr>
              <a:t>Rudy Lopez </a:t>
            </a:r>
            <a:r>
              <a:rPr lang="en-US" sz="2000" b="1" dirty="0">
                <a:solidFill>
                  <a:srgbClr val="1D3060"/>
                </a:solidFill>
                <a:ea typeface="Cambria" panose="02040503050406030204" pitchFamily="18" charset="0"/>
              </a:rPr>
              <a:t>– 509-299-6280</a:t>
            </a:r>
          </a:p>
          <a:p>
            <a:pPr>
              <a:spcBef>
                <a:spcPts val="0"/>
              </a:spcBef>
            </a:pPr>
            <a:endParaRPr lang="en-US" sz="2000" dirty="0">
              <a:ea typeface="Cambria" panose="02040503050406030204" pitchFamily="18" charset="0"/>
            </a:endParaRPr>
          </a:p>
          <a:p>
            <a:pPr>
              <a:spcBef>
                <a:spcPts val="0"/>
              </a:spcBef>
            </a:pPr>
            <a:r>
              <a:rPr lang="en-US" sz="2000" b="1" dirty="0">
                <a:solidFill>
                  <a:srgbClr val="002060"/>
                </a:solidFill>
                <a:ea typeface="Cambria" panose="02040503050406030204" pitchFamily="18" charset="0"/>
              </a:rPr>
              <a:t>Transitional Housing Program </a:t>
            </a:r>
          </a:p>
          <a:p>
            <a:pPr>
              <a:spcBef>
                <a:spcPts val="0"/>
              </a:spcBef>
            </a:pPr>
            <a:r>
              <a:rPr lang="en-US" sz="2000" dirty="0">
                <a:solidFill>
                  <a:srgbClr val="800000"/>
                </a:solidFill>
                <a:ea typeface="Cambria" panose="02040503050406030204" pitchFamily="18" charset="0"/>
              </a:rPr>
              <a:t>(M-F 8:30-4:30) </a:t>
            </a:r>
            <a:r>
              <a:rPr lang="en-US" sz="2000" b="1" dirty="0">
                <a:solidFill>
                  <a:srgbClr val="002060"/>
                </a:solidFill>
                <a:ea typeface="Cambria" panose="02040503050406030204" pitchFamily="18" charset="0"/>
                <a:hlinkClick r:id="rId4">
                  <a:extLst>
                    <a:ext uri="{A12FA001-AC4F-418D-AE19-62706E023703}">
                      <ahyp:hlinkClr xmlns:ahyp="http://schemas.microsoft.com/office/drawing/2018/hyperlinkcolor" val="tx"/>
                    </a:ext>
                  </a:extLst>
                </a:hlinkClick>
              </a:rPr>
              <a:t>thp@dva.wa.gov</a:t>
            </a:r>
            <a:endParaRPr lang="en-US" sz="2000" b="1" dirty="0">
              <a:solidFill>
                <a:srgbClr val="002060"/>
              </a:solidFill>
              <a:ea typeface="Cambria" panose="02040503050406030204" pitchFamily="18" charset="0"/>
            </a:endParaRPr>
          </a:p>
          <a:p>
            <a:pPr>
              <a:spcBef>
                <a:spcPts val="0"/>
              </a:spcBef>
            </a:pPr>
            <a:r>
              <a:rPr lang="en-US" sz="2000" dirty="0">
                <a:solidFill>
                  <a:srgbClr val="800000"/>
                </a:solidFill>
                <a:ea typeface="Cambria" panose="02040503050406030204" pitchFamily="18" charset="0"/>
              </a:rPr>
              <a:t>Building 10 Port Orchard, WA </a:t>
            </a:r>
            <a:r>
              <a:rPr lang="en-US" sz="2000" b="1" dirty="0">
                <a:solidFill>
                  <a:srgbClr val="002060"/>
                </a:solidFill>
                <a:ea typeface="Cambria" panose="02040503050406030204" pitchFamily="18" charset="0"/>
              </a:rPr>
              <a:t>360-895-4371</a:t>
            </a:r>
          </a:p>
          <a:p>
            <a:pPr>
              <a:spcBef>
                <a:spcPts val="0"/>
              </a:spcBef>
            </a:pPr>
            <a:r>
              <a:rPr lang="en-US" sz="2000" dirty="0">
                <a:solidFill>
                  <a:srgbClr val="800000"/>
                </a:solidFill>
                <a:ea typeface="Cambria" panose="02040503050406030204" pitchFamily="18" charset="0"/>
              </a:rPr>
              <a:t>Roosevelt Barracks Orting, WA </a:t>
            </a:r>
            <a:r>
              <a:rPr lang="en-US" sz="2000" b="1" dirty="0">
                <a:solidFill>
                  <a:srgbClr val="002060"/>
                </a:solidFill>
                <a:ea typeface="Cambria" panose="02040503050406030204" pitchFamily="18" charset="0"/>
              </a:rPr>
              <a:t>253-263-0735</a:t>
            </a:r>
          </a:p>
        </p:txBody>
      </p:sp>
      <p:sp>
        <p:nvSpPr>
          <p:cNvPr id="9" name="TextBox 8">
            <a:extLst>
              <a:ext uri="{FF2B5EF4-FFF2-40B4-BE49-F238E27FC236}">
                <a16:creationId xmlns:a16="http://schemas.microsoft.com/office/drawing/2014/main" id="{C99C5DB0-1EC5-6EC8-003F-71BBE6A8BFE5}"/>
              </a:ext>
            </a:extLst>
          </p:cNvPr>
          <p:cNvSpPr txBox="1"/>
          <p:nvPr/>
        </p:nvSpPr>
        <p:spPr>
          <a:xfrm>
            <a:off x="6123259" y="1246294"/>
            <a:ext cx="5715000" cy="5632311"/>
          </a:xfrm>
          <a:prstGeom prst="rect">
            <a:avLst/>
          </a:prstGeom>
          <a:noFill/>
        </p:spPr>
        <p:txBody>
          <a:bodyPr wrap="square" rtlCol="0">
            <a:spAutoFit/>
          </a:bodyPr>
          <a:lstStyle/>
          <a:p>
            <a:r>
              <a:rPr lang="en-US" sz="2000" b="1" dirty="0">
                <a:solidFill>
                  <a:srgbClr val="1D3060"/>
                </a:solidFill>
                <a:ea typeface="Cambria" panose="02040503050406030204" pitchFamily="18" charset="0"/>
              </a:rPr>
              <a:t>Follow us on Social Media!</a:t>
            </a:r>
          </a:p>
          <a:p>
            <a:r>
              <a:rPr lang="en-US" sz="2000" b="1" dirty="0">
                <a:solidFill>
                  <a:srgbClr val="800000"/>
                </a:solidFill>
                <a:ea typeface="Cambria" panose="02040503050406030204" pitchFamily="18" charset="0"/>
              </a:rPr>
              <a:t>Facebook (WSDVA):</a:t>
            </a:r>
          </a:p>
          <a:p>
            <a:r>
              <a:rPr lang="en-US" sz="2000" b="1" dirty="0">
                <a:solidFill>
                  <a:srgbClr val="002060"/>
                </a:solidFill>
                <a:ea typeface="Cambria" panose="02040503050406030204" pitchFamily="18" charset="0"/>
                <a:hlinkClick r:id="rId5">
                  <a:extLst>
                    <a:ext uri="{A12FA001-AC4F-418D-AE19-62706E023703}">
                      <ahyp:hlinkClr xmlns:ahyp="http://schemas.microsoft.com/office/drawing/2018/hyperlinkcolor" val="tx"/>
                    </a:ext>
                  </a:extLst>
                </a:hlinkClick>
              </a:rPr>
              <a:t>www.facebook.com/wsdva</a:t>
            </a:r>
            <a:endParaRPr lang="en-US" sz="2000" b="1" dirty="0">
              <a:solidFill>
                <a:srgbClr val="002060"/>
              </a:solidFill>
              <a:ea typeface="Cambria" panose="02040503050406030204" pitchFamily="18" charset="0"/>
            </a:endParaRPr>
          </a:p>
          <a:p>
            <a:endParaRPr lang="en-US" sz="2000" b="1" dirty="0">
              <a:solidFill>
                <a:srgbClr val="800000"/>
              </a:solidFill>
              <a:ea typeface="Cambria" panose="02040503050406030204" pitchFamily="18" charset="0"/>
            </a:endParaRPr>
          </a:p>
          <a:p>
            <a:r>
              <a:rPr lang="en-US" sz="2000" b="1" dirty="0">
                <a:solidFill>
                  <a:srgbClr val="800000"/>
                </a:solidFill>
                <a:ea typeface="Cambria" panose="02040503050406030204" pitchFamily="18" charset="0"/>
              </a:rPr>
              <a:t>Twitter (WDVA):</a:t>
            </a:r>
          </a:p>
          <a:p>
            <a:r>
              <a:rPr lang="en-US" sz="2000" b="1" dirty="0">
                <a:solidFill>
                  <a:srgbClr val="002060"/>
                </a:solidFill>
                <a:ea typeface="Cambria" panose="02040503050406030204" pitchFamily="18" charset="0"/>
                <a:hlinkClick r:id="rId6">
                  <a:extLst>
                    <a:ext uri="{A12FA001-AC4F-418D-AE19-62706E023703}">
                      <ahyp:hlinkClr xmlns:ahyp="http://schemas.microsoft.com/office/drawing/2018/hyperlinkcolor" val="tx"/>
                    </a:ext>
                  </a:extLst>
                </a:hlinkClick>
              </a:rPr>
              <a:t>https://twitter.com/WDVA</a:t>
            </a:r>
            <a:endParaRPr lang="en-US" sz="2000" b="1" dirty="0">
              <a:solidFill>
                <a:srgbClr val="002060"/>
              </a:solidFill>
              <a:ea typeface="Cambria" panose="02040503050406030204" pitchFamily="18" charset="0"/>
            </a:endParaRPr>
          </a:p>
          <a:p>
            <a:endParaRPr lang="en-US" sz="2000" b="1" dirty="0">
              <a:solidFill>
                <a:srgbClr val="800000"/>
              </a:solidFill>
              <a:ea typeface="Cambria" panose="02040503050406030204" pitchFamily="18" charset="0"/>
            </a:endParaRPr>
          </a:p>
          <a:p>
            <a:r>
              <a:rPr lang="en-US" sz="2000" b="1" dirty="0">
                <a:solidFill>
                  <a:srgbClr val="800000"/>
                </a:solidFill>
                <a:ea typeface="Cambria" panose="02040503050406030204" pitchFamily="18" charset="0"/>
              </a:rPr>
              <a:t>LinkedIn:</a:t>
            </a:r>
          </a:p>
          <a:p>
            <a:r>
              <a:rPr lang="en-US" sz="2000" b="1" dirty="0">
                <a:solidFill>
                  <a:srgbClr val="002060"/>
                </a:solidFill>
                <a:ea typeface="Cambria" panose="02040503050406030204" pitchFamily="18" charset="0"/>
                <a:hlinkClick r:id="rId7">
                  <a:extLst>
                    <a:ext uri="{A12FA001-AC4F-418D-AE19-62706E023703}">
                      <ahyp:hlinkClr xmlns:ahyp="http://schemas.microsoft.com/office/drawing/2018/hyperlinkcolor" val="tx"/>
                    </a:ext>
                  </a:extLst>
                </a:hlinkClick>
              </a:rPr>
              <a:t>www.linkedin.com/company/Washington-state-department-of-veterans-affairs-recruiting</a:t>
            </a:r>
            <a:endParaRPr lang="en-US" sz="2000" b="1" dirty="0">
              <a:solidFill>
                <a:srgbClr val="002060"/>
              </a:solidFill>
              <a:ea typeface="Cambria" panose="02040503050406030204" pitchFamily="18" charset="0"/>
            </a:endParaRPr>
          </a:p>
          <a:p>
            <a:endParaRPr lang="en-US" sz="2000" b="1" dirty="0">
              <a:solidFill>
                <a:srgbClr val="800000"/>
              </a:solidFill>
              <a:ea typeface="Cambria" panose="02040503050406030204" pitchFamily="18" charset="0"/>
            </a:endParaRPr>
          </a:p>
          <a:p>
            <a:r>
              <a:rPr lang="en-US" sz="2000" b="1" dirty="0">
                <a:solidFill>
                  <a:srgbClr val="800000"/>
                </a:solidFill>
                <a:ea typeface="Cambria" panose="02040503050406030204" pitchFamily="18" charset="0"/>
              </a:rPr>
              <a:t>Instagram (WSDVA):</a:t>
            </a:r>
          </a:p>
          <a:p>
            <a:r>
              <a:rPr lang="en-US" sz="2000" b="1" dirty="0">
                <a:solidFill>
                  <a:srgbClr val="002060"/>
                </a:solidFill>
                <a:ea typeface="Cambria" panose="02040503050406030204" pitchFamily="18" charset="0"/>
                <a:hlinkClick r:id="rId8">
                  <a:extLst>
                    <a:ext uri="{A12FA001-AC4F-418D-AE19-62706E023703}">
                      <ahyp:hlinkClr xmlns:ahyp="http://schemas.microsoft.com/office/drawing/2018/hyperlinkcolor" val="tx"/>
                    </a:ext>
                  </a:extLst>
                </a:hlinkClick>
              </a:rPr>
              <a:t>https://www.Instagram.com/wsdva</a:t>
            </a:r>
            <a:endParaRPr lang="en-US" sz="2000" b="1" dirty="0">
              <a:solidFill>
                <a:srgbClr val="002060"/>
              </a:solidFill>
              <a:ea typeface="Cambria" panose="02040503050406030204" pitchFamily="18" charset="0"/>
            </a:endParaRPr>
          </a:p>
          <a:p>
            <a:endParaRPr lang="en-US" sz="2000" b="1" dirty="0">
              <a:solidFill>
                <a:srgbClr val="800000"/>
              </a:solidFill>
              <a:ea typeface="Cambria" panose="02040503050406030204" pitchFamily="18" charset="0"/>
            </a:endParaRPr>
          </a:p>
          <a:p>
            <a:r>
              <a:rPr lang="en-US" sz="2000" b="1" dirty="0">
                <a:solidFill>
                  <a:srgbClr val="800000"/>
                </a:solidFill>
                <a:ea typeface="Cambria" panose="02040503050406030204" pitchFamily="18" charset="0"/>
              </a:rPr>
              <a:t>YouTube: Washington Department of</a:t>
            </a:r>
          </a:p>
          <a:p>
            <a:r>
              <a:rPr lang="en-US" sz="2000" b="1" dirty="0">
                <a:solidFill>
                  <a:srgbClr val="800000"/>
                </a:solidFill>
                <a:ea typeface="Cambria" panose="02040503050406030204" pitchFamily="18" charset="0"/>
              </a:rPr>
              <a:t>Veterans Affairs or WDVA</a:t>
            </a:r>
          </a:p>
          <a:p>
            <a:r>
              <a:rPr lang="en-US" sz="2000" b="1" dirty="0">
                <a:solidFill>
                  <a:srgbClr val="002060"/>
                </a:solidFill>
                <a:ea typeface="Cambria" panose="02040503050406030204" pitchFamily="18" charset="0"/>
                <a:hlinkClick r:id="rId9">
                  <a:extLst>
                    <a:ext uri="{A12FA001-AC4F-418D-AE19-62706E023703}">
                      <ahyp:hlinkClr xmlns:ahyp="http://schemas.microsoft.com/office/drawing/2018/hyperlinkcolor" val="tx"/>
                    </a:ext>
                  </a:extLst>
                </a:hlinkClick>
              </a:rPr>
              <a:t>https://www.youtube.com/user/</a:t>
            </a:r>
          </a:p>
          <a:p>
            <a:r>
              <a:rPr lang="en-US" sz="2000" b="1" dirty="0" err="1">
                <a:solidFill>
                  <a:srgbClr val="002060"/>
                </a:solidFill>
                <a:ea typeface="Cambria" panose="02040503050406030204" pitchFamily="18" charset="0"/>
                <a:hlinkClick r:id="rId9">
                  <a:extLst>
                    <a:ext uri="{A12FA001-AC4F-418D-AE19-62706E023703}">
                      <ahyp:hlinkClr xmlns:ahyp="http://schemas.microsoft.com/office/drawing/2018/hyperlinkcolor" val="tx"/>
                    </a:ext>
                  </a:extLst>
                </a:hlinkClick>
              </a:rPr>
              <a:t>WAVeteransAffairs</a:t>
            </a:r>
            <a:r>
              <a:rPr lang="en-US" sz="2000" b="1" dirty="0">
                <a:solidFill>
                  <a:srgbClr val="002060"/>
                </a:solidFill>
                <a:ea typeface="Cambria" panose="02040503050406030204" pitchFamily="18" charset="0"/>
                <a:hlinkClick r:id="rId9">
                  <a:extLst>
                    <a:ext uri="{A12FA001-AC4F-418D-AE19-62706E023703}">
                      <ahyp:hlinkClr xmlns:ahyp="http://schemas.microsoft.com/office/drawing/2018/hyperlinkcolor" val="tx"/>
                    </a:ext>
                  </a:extLst>
                </a:hlinkClick>
              </a:rPr>
              <a:t>/video</a:t>
            </a:r>
            <a:endParaRPr lang="en-US" sz="2000" b="1" dirty="0">
              <a:solidFill>
                <a:srgbClr val="002060"/>
              </a:solidFill>
              <a:ea typeface="Cambria" panose="02040503050406030204" pitchFamily="18" charset="0"/>
            </a:endParaRPr>
          </a:p>
        </p:txBody>
      </p:sp>
      <p:sp>
        <p:nvSpPr>
          <p:cNvPr id="2" name="TextBox 1">
            <a:extLst>
              <a:ext uri="{FF2B5EF4-FFF2-40B4-BE49-F238E27FC236}">
                <a16:creationId xmlns:a16="http://schemas.microsoft.com/office/drawing/2014/main" id="{ACEF53E7-901A-7B2F-DF2A-F37135B15058}"/>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40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B2A3A6-2913-BCA8-1E68-3E82EDBA1425}"/>
              </a:ext>
            </a:extLst>
          </p:cNvPr>
          <p:cNvSpPr>
            <a:spLocks noGrp="1"/>
          </p:cNvSpPr>
          <p:nvPr>
            <p:ph type="body" sz="quarter" idx="13"/>
          </p:nvPr>
        </p:nvSpPr>
        <p:spPr>
          <a:xfrm>
            <a:off x="1360251" y="1828799"/>
            <a:ext cx="7239000" cy="849745"/>
          </a:xfrm>
        </p:spPr>
        <p:txBody>
          <a:bodyPr>
            <a:normAutofit lnSpcReduction="10000"/>
          </a:bodyPr>
          <a:lstStyle/>
          <a:p>
            <a:r>
              <a:rPr lang="en-US" sz="5400" dirty="0"/>
              <a:t>Thank You</a:t>
            </a:r>
          </a:p>
        </p:txBody>
      </p:sp>
      <p:sp>
        <p:nvSpPr>
          <p:cNvPr id="5" name="Text Placeholder 4">
            <a:extLst>
              <a:ext uri="{FF2B5EF4-FFF2-40B4-BE49-F238E27FC236}">
                <a16:creationId xmlns:a16="http://schemas.microsoft.com/office/drawing/2014/main" id="{B806B8F9-46B5-D91A-CA90-763674101F8B}"/>
              </a:ext>
            </a:extLst>
          </p:cNvPr>
          <p:cNvSpPr>
            <a:spLocks noGrp="1"/>
          </p:cNvSpPr>
          <p:nvPr>
            <p:ph type="body" sz="quarter" idx="14"/>
          </p:nvPr>
        </p:nvSpPr>
        <p:spPr>
          <a:xfrm>
            <a:off x="1443379" y="3745345"/>
            <a:ext cx="7239000" cy="609600"/>
          </a:xfrm>
        </p:spPr>
        <p:txBody>
          <a:bodyPr>
            <a:normAutofit fontScale="70000" lnSpcReduction="20000"/>
          </a:bodyPr>
          <a:lstStyle/>
          <a:p>
            <a:pPr algn="ctr"/>
            <a:r>
              <a:rPr lang="en-US" sz="2400" b="1" dirty="0"/>
              <a:t>Abuoh Neufville, Assistant Director</a:t>
            </a:r>
          </a:p>
          <a:p>
            <a:pPr algn="ctr"/>
            <a:r>
              <a:rPr lang="en-US" sz="2400" b="1" dirty="0">
                <a:hlinkClick r:id="rId2"/>
              </a:rPr>
              <a:t>abuoh.neufville@dva.wa.gov</a:t>
            </a:r>
            <a:r>
              <a:rPr lang="en-US" sz="2400" b="1" dirty="0"/>
              <a:t> </a:t>
            </a:r>
          </a:p>
          <a:p>
            <a:endParaRPr lang="en-US" dirty="0"/>
          </a:p>
        </p:txBody>
      </p:sp>
    </p:spTree>
    <p:extLst>
      <p:ext uri="{BB962C8B-B14F-4D97-AF65-F5344CB8AC3E}">
        <p14:creationId xmlns:p14="http://schemas.microsoft.com/office/powerpoint/2010/main" val="353557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EDC4DE13-4CFC-474A-4DA8-E164C9AE5745}"/>
              </a:ext>
            </a:extLst>
          </p:cNvPr>
          <p:cNvSpPr>
            <a:spLocks noChangeArrowheads="1"/>
          </p:cNvSpPr>
          <p:nvPr/>
        </p:nvSpPr>
        <p:spPr bwMode="auto">
          <a:xfrm>
            <a:off x="1635162" y="0"/>
            <a:ext cx="9057940"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Counseling and Wellness Programs </a:t>
            </a:r>
            <a:endParaRPr lang="en-US" altLang="en-US" sz="4000" cap="small" dirty="0">
              <a:solidFill>
                <a:srgbClr val="800000"/>
              </a:solidFill>
              <a:latin typeface="+mn-lt"/>
            </a:endParaRPr>
          </a:p>
        </p:txBody>
      </p:sp>
      <p:sp>
        <p:nvSpPr>
          <p:cNvPr id="3" name="Rectangle 8">
            <a:extLst>
              <a:ext uri="{FF2B5EF4-FFF2-40B4-BE49-F238E27FC236}">
                <a16:creationId xmlns:a16="http://schemas.microsoft.com/office/drawing/2014/main" id="{4D82FDC2-1F89-40DF-A338-6D1389A8EF74}"/>
              </a:ext>
            </a:extLst>
          </p:cNvPr>
          <p:cNvSpPr>
            <a:spLocks noChangeArrowheads="1"/>
          </p:cNvSpPr>
          <p:nvPr/>
        </p:nvSpPr>
        <p:spPr bwMode="auto">
          <a:xfrm>
            <a:off x="1359877" y="1306286"/>
            <a:ext cx="10163908" cy="555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ts val="0"/>
              </a:spcBef>
              <a:buNone/>
            </a:pPr>
            <a:r>
              <a:rPr lang="en-US" altLang="en-US" b="1" dirty="0">
                <a:solidFill>
                  <a:srgbClr val="002060"/>
                </a:solidFill>
                <a:latin typeface="+mn-lt"/>
                <a:ea typeface="Cambria" panose="02040503050406030204" pitchFamily="18" charset="0"/>
              </a:rPr>
              <a:t>WDVA Counseling Program</a:t>
            </a:r>
          </a:p>
          <a:p>
            <a:pPr marL="0" indent="0">
              <a:spcBef>
                <a:spcPts val="0"/>
              </a:spcBef>
              <a:buNone/>
            </a:pPr>
            <a:r>
              <a:rPr lang="en-US" altLang="en-US" sz="2000" b="1" dirty="0">
                <a:latin typeface="+mn-lt"/>
                <a:ea typeface="Cambria" panose="02040503050406030204" pitchFamily="18" charset="0"/>
              </a:rPr>
              <a:t>Contracted Licensed Mental Health Providers serve veterans and families experiencing Post-Traumatic Stress, Military Sexual Trauma, or other military related issues.</a:t>
            </a:r>
          </a:p>
          <a:p>
            <a:pPr marL="0" indent="0">
              <a:spcBef>
                <a:spcPts val="0"/>
              </a:spcBef>
              <a:buNone/>
            </a:pPr>
            <a:endParaRPr lang="en-US" altLang="en-US" sz="1200" b="1" cap="small" dirty="0">
              <a:solidFill>
                <a:srgbClr val="002060"/>
              </a:solidFill>
              <a:latin typeface="+mn-lt"/>
              <a:ea typeface="Cambria" panose="02040503050406030204" pitchFamily="18" charset="0"/>
            </a:endParaRPr>
          </a:p>
          <a:p>
            <a:pPr marL="0" indent="0">
              <a:spcBef>
                <a:spcPts val="0"/>
              </a:spcBef>
              <a:buNone/>
            </a:pPr>
            <a:endParaRPr lang="en-US" altLang="en-US" sz="1200" b="1" cap="small" dirty="0">
              <a:solidFill>
                <a:srgbClr val="002060"/>
              </a:solidFill>
              <a:latin typeface="+mn-lt"/>
              <a:ea typeface="Cambria" panose="02040503050406030204" pitchFamily="18" charset="0"/>
            </a:endParaRPr>
          </a:p>
          <a:p>
            <a:pPr marL="0" indent="0">
              <a:spcBef>
                <a:spcPts val="0"/>
              </a:spcBef>
              <a:buNone/>
            </a:pPr>
            <a:r>
              <a:rPr lang="en-US" altLang="en-US" b="1" dirty="0">
                <a:solidFill>
                  <a:srgbClr val="002060"/>
                </a:solidFill>
                <a:latin typeface="+mn-lt"/>
                <a:ea typeface="Cambria" panose="02040503050406030204" pitchFamily="18" charset="0"/>
              </a:rPr>
              <a:t>Veterans Training Support Center </a:t>
            </a:r>
          </a:p>
          <a:p>
            <a:pPr marL="0" indent="0">
              <a:spcBef>
                <a:spcPts val="0"/>
              </a:spcBef>
              <a:buNone/>
            </a:pPr>
            <a:r>
              <a:rPr lang="en-US" altLang="en-US" sz="2000" b="1" dirty="0">
                <a:latin typeface="+mn-lt"/>
                <a:ea typeface="Cambria" panose="02040503050406030204" pitchFamily="18" charset="0"/>
              </a:rPr>
              <a:t>No-cost training provided each month on a variety of topics.  Sign up at </a:t>
            </a:r>
            <a:r>
              <a:rPr lang="en-US" altLang="en-US" sz="2000" b="1" dirty="0">
                <a:latin typeface="+mn-lt"/>
                <a:ea typeface="Cambria" panose="02040503050406030204" pitchFamily="18" charset="0"/>
                <a:hlinkClick r:id="rId4">
                  <a:extLst>
                    <a:ext uri="{A12FA001-AC4F-418D-AE19-62706E023703}">
                      <ahyp:hlinkClr xmlns:ahyp="http://schemas.microsoft.com/office/drawing/2018/hyperlinkcolor" val="tx"/>
                    </a:ext>
                  </a:extLst>
                </a:hlinkClick>
              </a:rPr>
              <a:t>www.dva.wa.gov</a:t>
            </a:r>
            <a:r>
              <a:rPr lang="en-US" altLang="en-US" sz="2000" b="1" dirty="0">
                <a:latin typeface="+mn-lt"/>
                <a:ea typeface="Cambria" panose="02040503050406030204" pitchFamily="18" charset="0"/>
              </a:rPr>
              <a:t> </a:t>
            </a:r>
          </a:p>
          <a:p>
            <a:pPr marL="0" indent="0">
              <a:spcBef>
                <a:spcPts val="0"/>
              </a:spcBef>
              <a:buNone/>
            </a:pPr>
            <a:endParaRPr lang="en-US" altLang="en-US" sz="1200" dirty="0">
              <a:latin typeface="+mn-lt"/>
              <a:ea typeface="Cambria" panose="02040503050406030204" pitchFamily="18" charset="0"/>
            </a:endParaRPr>
          </a:p>
          <a:p>
            <a:pPr marL="0" indent="0">
              <a:spcBef>
                <a:spcPts val="0"/>
              </a:spcBef>
              <a:buNone/>
            </a:pPr>
            <a:endParaRPr lang="en-US" altLang="en-US" b="1" dirty="0">
              <a:solidFill>
                <a:srgbClr val="002060"/>
              </a:solidFill>
              <a:latin typeface="+mn-lt"/>
              <a:ea typeface="Cambria" panose="02040503050406030204" pitchFamily="18" charset="0"/>
            </a:endParaRPr>
          </a:p>
          <a:p>
            <a:pPr marL="2292350" indent="0">
              <a:spcBef>
                <a:spcPts val="0"/>
              </a:spcBef>
              <a:buNone/>
            </a:pPr>
            <a:r>
              <a:rPr lang="en-US" altLang="en-US" b="1" dirty="0">
                <a:solidFill>
                  <a:srgbClr val="002060"/>
                </a:solidFill>
                <a:latin typeface="+mn-lt"/>
                <a:ea typeface="Cambria" panose="02040503050406030204" pitchFamily="18" charset="0"/>
              </a:rPr>
              <a:t>Brain Injury and Recovery Program</a:t>
            </a:r>
          </a:p>
          <a:p>
            <a:pPr marL="2292350" indent="0">
              <a:spcBef>
                <a:spcPts val="0"/>
              </a:spcBef>
              <a:buNone/>
            </a:pPr>
            <a:r>
              <a:rPr lang="en-US" altLang="en-US" sz="2000" b="1" dirty="0">
                <a:latin typeface="+mn-lt"/>
                <a:ea typeface="Cambria" panose="02040503050406030204" pitchFamily="18" charset="0"/>
              </a:rPr>
              <a:t>Supports and represents every veteran in WA that has incurred </a:t>
            </a:r>
          </a:p>
          <a:p>
            <a:pPr marL="2292350" indent="0">
              <a:spcBef>
                <a:spcPts val="0"/>
              </a:spcBef>
              <a:buNone/>
            </a:pPr>
            <a:r>
              <a:rPr lang="en-US" altLang="en-US" sz="2000" b="1" dirty="0">
                <a:latin typeface="+mn-lt"/>
                <a:ea typeface="Cambria" panose="02040503050406030204" pitchFamily="18" charset="0"/>
              </a:rPr>
              <a:t>a Brain Injury.</a:t>
            </a:r>
          </a:p>
          <a:p>
            <a:pPr marL="0" indent="0">
              <a:spcBef>
                <a:spcPts val="0"/>
              </a:spcBef>
              <a:buNone/>
            </a:pPr>
            <a:endParaRPr lang="en-US" altLang="en-US" sz="1200" dirty="0">
              <a:latin typeface="+mn-lt"/>
              <a:ea typeface="Cambria" panose="02040503050406030204" pitchFamily="18" charset="0"/>
            </a:endParaRPr>
          </a:p>
        </p:txBody>
      </p:sp>
      <p:pic>
        <p:nvPicPr>
          <p:cNvPr id="7" name="Picture 6" descr="A picture containing diagram&#10;&#10;Description automatically generated">
            <a:extLst>
              <a:ext uri="{FF2B5EF4-FFF2-40B4-BE49-F238E27FC236}">
                <a16:creationId xmlns:a16="http://schemas.microsoft.com/office/drawing/2014/main" id="{6776C0E3-CBB1-A9E4-53B3-069F34014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498" y="3722910"/>
            <a:ext cx="1828804" cy="1828804"/>
          </a:xfrm>
          <a:prstGeom prst="rect">
            <a:avLst/>
          </a:prstGeom>
        </p:spPr>
      </p:pic>
      <p:sp>
        <p:nvSpPr>
          <p:cNvPr id="4" name="TextBox 3">
            <a:extLst>
              <a:ext uri="{FF2B5EF4-FFF2-40B4-BE49-F238E27FC236}">
                <a16:creationId xmlns:a16="http://schemas.microsoft.com/office/drawing/2014/main" id="{FD7BA266-955B-85A4-FE16-7D090EFF0B4A}"/>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3205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descr="A screenshot of a strategy plan&#10;&#10;Description automatically generated">
            <a:extLst>
              <a:ext uri="{FF2B5EF4-FFF2-40B4-BE49-F238E27FC236}">
                <a16:creationId xmlns:a16="http://schemas.microsoft.com/office/drawing/2014/main" id="{4A23C0E9-266B-760C-CD54-F138E6E47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858" y="0"/>
            <a:ext cx="10894142" cy="6858000"/>
          </a:xfrm>
          <a:prstGeom prst="rect">
            <a:avLst/>
          </a:prstGeom>
        </p:spPr>
      </p:pic>
      <p:sp>
        <p:nvSpPr>
          <p:cNvPr id="2" name="Rectangle: Rounded Corners 1">
            <a:extLst>
              <a:ext uri="{FF2B5EF4-FFF2-40B4-BE49-F238E27FC236}">
                <a16:creationId xmlns:a16="http://schemas.microsoft.com/office/drawing/2014/main" id="{5133B3E3-ADC0-3388-898E-CC79BFC75169}"/>
              </a:ext>
            </a:extLst>
          </p:cNvPr>
          <p:cNvSpPr/>
          <p:nvPr/>
        </p:nvSpPr>
        <p:spPr>
          <a:xfrm>
            <a:off x="1628775" y="3238500"/>
            <a:ext cx="2581275" cy="33147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D414A6C-3AFC-642D-962E-0C963A57F941}"/>
              </a:ext>
            </a:extLst>
          </p:cNvPr>
          <p:cNvSpPr/>
          <p:nvPr/>
        </p:nvSpPr>
        <p:spPr>
          <a:xfrm>
            <a:off x="6815137" y="3238500"/>
            <a:ext cx="2581275" cy="33147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289CE03-E345-D331-D471-5C0D1F191E1E}"/>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8758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E91F79FD-6E93-687F-591A-E95C203B2D94}"/>
              </a:ext>
            </a:extLst>
          </p:cNvPr>
          <p:cNvSpPr>
            <a:spLocks noChangeArrowheads="1"/>
          </p:cNvSpPr>
          <p:nvPr/>
        </p:nvSpPr>
        <p:spPr bwMode="auto">
          <a:xfrm>
            <a:off x="505607" y="0"/>
            <a:ext cx="11561108"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Counseling and Wellness Programs Continued</a:t>
            </a:r>
            <a:endParaRPr lang="en-US" altLang="en-US" sz="4000" cap="small" dirty="0">
              <a:solidFill>
                <a:srgbClr val="800000"/>
              </a:solidFill>
              <a:latin typeface="+mn-lt"/>
            </a:endParaRPr>
          </a:p>
        </p:txBody>
      </p:sp>
      <p:sp>
        <p:nvSpPr>
          <p:cNvPr id="3" name="Rectangle 8">
            <a:extLst>
              <a:ext uri="{FF2B5EF4-FFF2-40B4-BE49-F238E27FC236}">
                <a16:creationId xmlns:a16="http://schemas.microsoft.com/office/drawing/2014/main" id="{CF6498AE-816A-43D4-80C5-03AE6A730C3B}"/>
              </a:ext>
            </a:extLst>
          </p:cNvPr>
          <p:cNvSpPr>
            <a:spLocks noChangeArrowheads="1"/>
          </p:cNvSpPr>
          <p:nvPr/>
        </p:nvSpPr>
        <p:spPr bwMode="auto">
          <a:xfrm>
            <a:off x="1329624" y="604778"/>
            <a:ext cx="9735838" cy="625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ts val="0"/>
              </a:spcBef>
              <a:buNone/>
            </a:pPr>
            <a:r>
              <a:rPr lang="en-US" altLang="en-US" b="1" dirty="0">
                <a:solidFill>
                  <a:srgbClr val="002060"/>
                </a:solidFill>
                <a:latin typeface="+mn-lt"/>
                <a:ea typeface="Cambria"/>
              </a:rPr>
              <a:t>Vet Corps</a:t>
            </a:r>
          </a:p>
          <a:p>
            <a:pPr marL="0" indent="0">
              <a:spcBef>
                <a:spcPts val="0"/>
              </a:spcBef>
              <a:buNone/>
            </a:pPr>
            <a:r>
              <a:rPr lang="en-US" sz="2000" b="1" dirty="0">
                <a:solidFill>
                  <a:srgbClr val="363636"/>
                </a:solidFill>
                <a:latin typeface="+mn-lt"/>
                <a:ea typeface="Cambria"/>
              </a:rPr>
              <a:t>Through training and peer-to-peer support, Vet Corps Member’s</a:t>
            </a:r>
          </a:p>
          <a:p>
            <a:pPr marL="0" indent="0">
              <a:spcBef>
                <a:spcPts val="0"/>
              </a:spcBef>
              <a:buNone/>
            </a:pPr>
            <a:r>
              <a:rPr lang="en-US" sz="2000" b="1" dirty="0">
                <a:solidFill>
                  <a:srgbClr val="363636"/>
                </a:solidFill>
                <a:latin typeface="+mn-lt"/>
                <a:ea typeface="Cambria"/>
              </a:rPr>
              <a:t>support student veterans, veterans in the community, and</a:t>
            </a:r>
          </a:p>
          <a:p>
            <a:pPr marL="0" indent="0">
              <a:spcBef>
                <a:spcPts val="0"/>
              </a:spcBef>
              <a:buNone/>
            </a:pPr>
            <a:r>
              <a:rPr lang="en-US" sz="2000" b="1" dirty="0">
                <a:solidFill>
                  <a:srgbClr val="363636"/>
                </a:solidFill>
                <a:latin typeface="+mn-lt"/>
                <a:ea typeface="Cambria"/>
              </a:rPr>
              <a:t>military families by building on shared experiences and creating</a:t>
            </a:r>
          </a:p>
          <a:p>
            <a:pPr marL="0" indent="0">
              <a:spcBef>
                <a:spcPts val="0"/>
              </a:spcBef>
              <a:buNone/>
            </a:pPr>
            <a:r>
              <a:rPr lang="en-US" sz="2000" b="1" dirty="0">
                <a:solidFill>
                  <a:srgbClr val="363636"/>
                </a:solidFill>
                <a:latin typeface="+mn-lt"/>
                <a:ea typeface="Cambria"/>
              </a:rPr>
              <a:t>supportive relationships. </a:t>
            </a:r>
          </a:p>
          <a:p>
            <a:pPr marL="0" indent="0">
              <a:spcBef>
                <a:spcPts val="0"/>
              </a:spcBef>
              <a:buNone/>
            </a:pPr>
            <a:endParaRPr lang="en-US" altLang="en-US" sz="1400" b="1" cap="small" dirty="0">
              <a:solidFill>
                <a:srgbClr val="002060"/>
              </a:solidFill>
              <a:latin typeface="+mn-lt"/>
              <a:ea typeface="Cambria" panose="02040503050406030204" pitchFamily="18" charset="0"/>
            </a:endParaRPr>
          </a:p>
          <a:p>
            <a:pPr marL="0" indent="0">
              <a:spcBef>
                <a:spcPts val="0"/>
              </a:spcBef>
              <a:buNone/>
            </a:pPr>
            <a:r>
              <a:rPr lang="en-US" altLang="en-US" b="1" dirty="0">
                <a:solidFill>
                  <a:srgbClr val="002060"/>
                </a:solidFill>
                <a:latin typeface="+mn-lt"/>
                <a:ea typeface="Cambria"/>
              </a:rPr>
              <a:t>Veterans Peer Corps</a:t>
            </a:r>
          </a:p>
          <a:p>
            <a:pPr marL="0" indent="0">
              <a:spcBef>
                <a:spcPts val="0"/>
              </a:spcBef>
              <a:buNone/>
            </a:pPr>
            <a:r>
              <a:rPr lang="en-US" altLang="en-US" sz="2000" b="1" dirty="0">
                <a:latin typeface="+mn-lt"/>
                <a:ea typeface="Cambria"/>
              </a:rPr>
              <a:t>Provides training to community members interested in serving as Peer Mentors.</a:t>
            </a:r>
          </a:p>
          <a:p>
            <a:pPr marL="0" indent="0">
              <a:spcBef>
                <a:spcPts val="0"/>
              </a:spcBef>
              <a:buNone/>
            </a:pPr>
            <a:endParaRPr lang="en-US" altLang="en-US" sz="1400" dirty="0">
              <a:latin typeface="+mn-lt"/>
              <a:ea typeface="Cambria" panose="02040503050406030204" pitchFamily="18" charset="0"/>
            </a:endParaRPr>
          </a:p>
          <a:p>
            <a:pPr marL="0" indent="0">
              <a:spcBef>
                <a:spcPts val="0"/>
              </a:spcBef>
              <a:buNone/>
            </a:pPr>
            <a:r>
              <a:rPr lang="en-US" altLang="en-US" b="1" dirty="0">
                <a:solidFill>
                  <a:srgbClr val="002060"/>
                </a:solidFill>
                <a:latin typeface="+mn-lt"/>
                <a:ea typeface="Cambria"/>
              </a:rPr>
              <a:t>Veterans Conservation Corps</a:t>
            </a:r>
          </a:p>
          <a:p>
            <a:pPr marL="0" indent="0">
              <a:spcBef>
                <a:spcPts val="0"/>
              </a:spcBef>
              <a:buNone/>
            </a:pPr>
            <a:r>
              <a:rPr lang="en-US" altLang="en-US" sz="2000" b="1" dirty="0">
                <a:latin typeface="+mn-lt"/>
                <a:ea typeface="Cambria"/>
              </a:rPr>
              <a:t>Provides opportunities for veterans to connect with nature in their own way while restoring and cultivating Washington’s natural resources.</a:t>
            </a:r>
          </a:p>
          <a:p>
            <a:pPr marL="0" indent="0">
              <a:spcBef>
                <a:spcPts val="0"/>
              </a:spcBef>
              <a:buNone/>
            </a:pPr>
            <a:endParaRPr lang="en-US" altLang="en-US" sz="1400" dirty="0">
              <a:solidFill>
                <a:srgbClr val="000000"/>
              </a:solidFill>
              <a:latin typeface="+mn-lt"/>
              <a:ea typeface="Cambria"/>
            </a:endParaRPr>
          </a:p>
          <a:p>
            <a:pPr marL="0" indent="0">
              <a:spcBef>
                <a:spcPts val="0"/>
              </a:spcBef>
              <a:buNone/>
            </a:pPr>
            <a:r>
              <a:rPr lang="en-US" altLang="en-US" b="1" dirty="0">
                <a:solidFill>
                  <a:srgbClr val="002060"/>
                </a:solidFill>
                <a:latin typeface="+mn-lt"/>
                <a:ea typeface="Cambria"/>
              </a:rPr>
              <a:t>Veterans Farm at Orting</a:t>
            </a:r>
          </a:p>
          <a:p>
            <a:pPr marL="0" indent="0">
              <a:spcBef>
                <a:spcPts val="0"/>
              </a:spcBef>
              <a:buNone/>
            </a:pPr>
            <a:r>
              <a:rPr lang="en-US" sz="2000" b="1" dirty="0">
                <a:solidFill>
                  <a:srgbClr val="363636"/>
                </a:solidFill>
                <a:latin typeface="+mn-lt"/>
                <a:ea typeface="Cambria"/>
              </a:rPr>
              <a:t>Offers a place where veterans can lease fertile farmland, attend classes, volunteer and generally support a growing community.</a:t>
            </a:r>
          </a:p>
          <a:p>
            <a:pPr marL="0" indent="0">
              <a:spcBef>
                <a:spcPts val="0"/>
              </a:spcBef>
              <a:buNone/>
            </a:pPr>
            <a:endParaRPr lang="en-US" altLang="en-US" sz="1400" b="1" dirty="0">
              <a:solidFill>
                <a:srgbClr val="363636"/>
              </a:solidFill>
              <a:latin typeface="+mn-lt"/>
              <a:ea typeface="Cambria"/>
            </a:endParaRPr>
          </a:p>
          <a:p>
            <a:pPr marL="0" indent="0">
              <a:spcBef>
                <a:spcPts val="0"/>
              </a:spcBef>
              <a:buNone/>
            </a:pPr>
            <a:r>
              <a:rPr lang="en-US" b="1" dirty="0">
                <a:solidFill>
                  <a:srgbClr val="002060"/>
                </a:solidFill>
                <a:effectLst/>
                <a:latin typeface="+mn-lt"/>
                <a:ea typeface="Cambria" panose="02040503050406030204" pitchFamily="18" charset="0"/>
              </a:rPr>
              <a:t>Tobacco Cessation Program</a:t>
            </a:r>
          </a:p>
          <a:p>
            <a:pPr marL="0" indent="0">
              <a:spcBef>
                <a:spcPts val="0"/>
              </a:spcBef>
              <a:buNone/>
            </a:pPr>
            <a:r>
              <a:rPr lang="en-US" altLang="en-US" sz="2000" b="1" dirty="0">
                <a:latin typeface="+mn-lt"/>
                <a:ea typeface="Cambria" panose="02040503050406030204" pitchFamily="18" charset="0"/>
              </a:rPr>
              <a:t>Helps connect veterans and military families to resources that help decrease tobacco dependence, increase cessation efforts, and support for staying stopped.  </a:t>
            </a:r>
          </a:p>
        </p:txBody>
      </p:sp>
      <p:pic>
        <p:nvPicPr>
          <p:cNvPr id="6" name="Picture 5">
            <a:extLst>
              <a:ext uri="{FF2B5EF4-FFF2-40B4-BE49-F238E27FC236}">
                <a16:creationId xmlns:a16="http://schemas.microsoft.com/office/drawing/2014/main" id="{84003EEA-5650-6347-0071-A65722BE4A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19923" y="764313"/>
            <a:ext cx="3196482" cy="1864614"/>
          </a:xfrm>
          <a:prstGeom prst="rect">
            <a:avLst/>
          </a:prstGeom>
          <a:ln w="31750">
            <a:solidFill>
              <a:schemeClr val="bg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CB700262-65AB-870A-03B7-EA280D26DC7D}"/>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0316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EDC4DE13-4CFC-474A-4DA8-E164C9AE5745}"/>
              </a:ext>
            </a:extLst>
          </p:cNvPr>
          <p:cNvSpPr>
            <a:spLocks noChangeArrowheads="1"/>
          </p:cNvSpPr>
          <p:nvPr/>
        </p:nvSpPr>
        <p:spPr bwMode="auto">
          <a:xfrm>
            <a:off x="1862626" y="0"/>
            <a:ext cx="9158410"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Suicide Prevention &amp; Support Program</a:t>
            </a:r>
            <a:endParaRPr lang="en-US" altLang="en-US" sz="4000" cap="small" dirty="0">
              <a:solidFill>
                <a:srgbClr val="800000"/>
              </a:solidFill>
              <a:latin typeface="+mn-lt"/>
            </a:endParaRPr>
          </a:p>
        </p:txBody>
      </p:sp>
      <p:sp>
        <p:nvSpPr>
          <p:cNvPr id="3" name="Rectangle 8">
            <a:extLst>
              <a:ext uri="{FF2B5EF4-FFF2-40B4-BE49-F238E27FC236}">
                <a16:creationId xmlns:a16="http://schemas.microsoft.com/office/drawing/2014/main" id="{4D82FDC2-1F89-40DF-A338-6D1389A8EF74}"/>
              </a:ext>
            </a:extLst>
          </p:cNvPr>
          <p:cNvSpPr>
            <a:spLocks noChangeArrowheads="1"/>
          </p:cNvSpPr>
          <p:nvPr/>
        </p:nvSpPr>
        <p:spPr bwMode="auto">
          <a:xfrm>
            <a:off x="985652" y="800085"/>
            <a:ext cx="11079678" cy="60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altLang="en-US" sz="2000" dirty="0">
                <a:latin typeface="+mn-lt"/>
                <a:ea typeface="Cambria" panose="02040503050406030204" pitchFamily="18" charset="0"/>
              </a:rPr>
              <a:t>Includes Governor’s Challenge to Prevent Suicide among Servicemembers, Veterans, and Families (SMVF)</a:t>
            </a:r>
          </a:p>
          <a:p>
            <a:pPr marL="344488" indent="0">
              <a:buNone/>
            </a:pPr>
            <a:r>
              <a:rPr lang="en-US" altLang="en-US" b="1" cap="small" dirty="0">
                <a:solidFill>
                  <a:srgbClr val="002060"/>
                </a:solidFill>
                <a:latin typeface="+mn-lt"/>
                <a:ea typeface="Cambria" panose="02040503050406030204" pitchFamily="18" charset="0"/>
              </a:rPr>
              <a:t>WA State Legislation </a:t>
            </a:r>
            <a:endParaRPr lang="en-US" altLang="en-US" cap="small" dirty="0">
              <a:solidFill>
                <a:srgbClr val="002060"/>
              </a:solidFill>
              <a:latin typeface="+mn-lt"/>
              <a:ea typeface="Cambria" panose="02040503050406030204" pitchFamily="18" charset="0"/>
            </a:endParaRPr>
          </a:p>
          <a:p>
            <a:pPr marL="344488" indent="0"/>
            <a:r>
              <a:rPr lang="en-US" altLang="en-US" sz="2000" b="1" dirty="0">
                <a:latin typeface="+mn-lt"/>
                <a:ea typeface="Cambria" panose="02040503050406030204" pitchFamily="18" charset="0"/>
              </a:rPr>
              <a:t>Community-Based Services Grant</a:t>
            </a:r>
          </a:p>
          <a:p>
            <a:pPr marL="344488" indent="0"/>
            <a:r>
              <a:rPr lang="en-US" altLang="en-US" sz="2000" b="1" dirty="0">
                <a:latin typeface="+mn-lt"/>
                <a:ea typeface="Cambria" panose="02040503050406030204" pitchFamily="18" charset="0"/>
              </a:rPr>
              <a:t>Veteran &amp; Military Member Suicide Prevention Account</a:t>
            </a:r>
          </a:p>
          <a:p>
            <a:pPr marL="344488" indent="0"/>
            <a:r>
              <a:rPr lang="en-US" altLang="en-US" sz="2000" b="1" dirty="0">
                <a:latin typeface="+mn-lt"/>
                <a:ea typeface="Cambria" panose="02040503050406030204" pitchFamily="18" charset="0"/>
              </a:rPr>
              <a:t>Military &amp; Veteran Resource Database &amp; Web Application</a:t>
            </a:r>
          </a:p>
          <a:p>
            <a:pPr marL="344488" indent="0"/>
            <a:r>
              <a:rPr lang="en-US" altLang="en-US" sz="2000" b="1" dirty="0">
                <a:latin typeface="+mn-lt"/>
                <a:ea typeface="Cambria" panose="02040503050406030204" pitchFamily="18" charset="0"/>
              </a:rPr>
              <a:t>Educational Materials for Providers</a:t>
            </a:r>
          </a:p>
          <a:p>
            <a:pPr marL="344488" indent="0"/>
            <a:r>
              <a:rPr lang="en-US" altLang="en-US" sz="2000" b="1" dirty="0">
                <a:latin typeface="+mn-lt"/>
                <a:ea typeface="Cambria" panose="02040503050406030204" pitchFamily="18" charset="0"/>
              </a:rPr>
              <a:t>Suicide-Safer Homes Taskforce</a:t>
            </a:r>
          </a:p>
          <a:p>
            <a:pPr marL="344488" indent="0"/>
            <a:r>
              <a:rPr lang="en-US" altLang="en-US" sz="2000" b="1" dirty="0">
                <a:latin typeface="+mn-lt"/>
                <a:ea typeface="Cambria" panose="02040503050406030204" pitchFamily="18" charset="0"/>
              </a:rPr>
              <a:t>Prevent Veteran Suicide Emblem</a:t>
            </a:r>
          </a:p>
          <a:p>
            <a:pPr marL="344488" indent="0">
              <a:buNone/>
            </a:pPr>
            <a:r>
              <a:rPr lang="en-US" altLang="en-US" b="1" cap="small" dirty="0">
                <a:solidFill>
                  <a:srgbClr val="002060"/>
                </a:solidFill>
                <a:latin typeface="+mn-lt"/>
                <a:ea typeface="Cambria" panose="02040503050406030204" pitchFamily="18" charset="0"/>
              </a:rPr>
              <a:t>Suicide Prevention Peer Team</a:t>
            </a:r>
          </a:p>
          <a:p>
            <a:pPr marL="344488" indent="0">
              <a:buNone/>
            </a:pPr>
            <a:r>
              <a:rPr lang="en-US" altLang="en-US" sz="2000" b="1" dirty="0">
                <a:latin typeface="+mn-lt"/>
                <a:ea typeface="Cambria" panose="02040503050406030204" pitchFamily="18" charset="0"/>
              </a:rPr>
              <a:t>Regionally located to provide</a:t>
            </a:r>
            <a:r>
              <a:rPr lang="en-US" altLang="en-US" sz="2000" b="1" cap="small" dirty="0">
                <a:solidFill>
                  <a:srgbClr val="002060"/>
                </a:solidFill>
                <a:latin typeface="+mn-lt"/>
                <a:ea typeface="Cambria" panose="02040503050406030204" pitchFamily="18" charset="0"/>
              </a:rPr>
              <a:t>:</a:t>
            </a:r>
          </a:p>
          <a:p>
            <a:pPr marL="344488" indent="0"/>
            <a:r>
              <a:rPr lang="en-US" altLang="en-US" sz="2000" b="1" dirty="0">
                <a:latin typeface="+mn-lt"/>
                <a:ea typeface="Cambria" panose="02040503050406030204" pitchFamily="18" charset="0"/>
              </a:rPr>
              <a:t>Community workshops</a:t>
            </a:r>
          </a:p>
          <a:p>
            <a:pPr marL="344488" indent="0"/>
            <a:r>
              <a:rPr lang="en-US" altLang="en-US" sz="2000" b="1" dirty="0">
                <a:latin typeface="+mn-lt"/>
                <a:ea typeface="Cambria" panose="02040503050406030204" pitchFamily="18" charset="0"/>
              </a:rPr>
              <a:t>Collaboration with regional agencies &amp; organizations serving </a:t>
            </a:r>
          </a:p>
          <a:p>
            <a:pPr marL="511175" indent="-166688">
              <a:buNone/>
            </a:pPr>
            <a:r>
              <a:rPr lang="en-US" altLang="en-US" sz="2000" b="1" dirty="0">
                <a:latin typeface="+mn-lt"/>
                <a:ea typeface="Cambria" panose="02040503050406030204" pitchFamily="18" charset="0"/>
              </a:rPr>
              <a:t>	veterans</a:t>
            </a:r>
          </a:p>
          <a:p>
            <a:pPr marL="344488" indent="0"/>
            <a:r>
              <a:rPr lang="en-US" altLang="en-US" sz="2000" b="1" dirty="0">
                <a:latin typeface="+mn-lt"/>
                <a:ea typeface="Cambria" panose="02040503050406030204" pitchFamily="18" charset="0"/>
              </a:rPr>
              <a:t>Resource referral</a:t>
            </a:r>
          </a:p>
          <a:p>
            <a:pPr marL="0" indent="0">
              <a:buNone/>
            </a:pPr>
            <a:r>
              <a:rPr lang="en-US" altLang="en-US" sz="2000" b="1" dirty="0">
                <a:solidFill>
                  <a:srgbClr val="800000"/>
                </a:solidFill>
                <a:latin typeface="+mn-lt"/>
                <a:ea typeface="Cambria" panose="02040503050406030204" pitchFamily="18" charset="0"/>
              </a:rPr>
              <a:t>For Non-Emergency Questions/Requests for Assistant Email: </a:t>
            </a:r>
            <a:r>
              <a:rPr lang="en-US" altLang="en-US" sz="2000" b="1" dirty="0">
                <a:solidFill>
                  <a:srgbClr val="800000"/>
                </a:solidFill>
                <a:latin typeface="+mn-lt"/>
                <a:ea typeface="Cambria" panose="02040503050406030204" pitchFamily="18" charset="0"/>
                <a:hlinkClick r:id="rId4">
                  <a:extLst>
                    <a:ext uri="{A12FA001-AC4F-418D-AE19-62706E023703}">
                      <ahyp:hlinkClr xmlns:ahyp="http://schemas.microsoft.com/office/drawing/2018/hyperlinkcolor" val="tx"/>
                    </a:ext>
                  </a:extLst>
                </a:hlinkClick>
              </a:rPr>
              <a:t>Connect@DVA.wa.gov</a:t>
            </a:r>
            <a:r>
              <a:rPr lang="en-US" altLang="en-US" sz="2000" b="1" dirty="0">
                <a:solidFill>
                  <a:srgbClr val="800000"/>
                </a:solidFill>
                <a:latin typeface="+mn-lt"/>
                <a:ea typeface="Cambria" panose="02040503050406030204" pitchFamily="18" charset="0"/>
              </a:rPr>
              <a:t> </a:t>
            </a:r>
          </a:p>
          <a:p>
            <a:pPr marL="0" indent="0">
              <a:buNone/>
            </a:pPr>
            <a:r>
              <a:rPr lang="en-US" altLang="en-US" sz="2000" b="1" dirty="0">
                <a:solidFill>
                  <a:srgbClr val="800000"/>
                </a:solidFill>
                <a:latin typeface="+mn-lt"/>
                <a:ea typeface="Cambria" panose="02040503050406030204" pitchFamily="18" charset="0"/>
              </a:rPr>
              <a:t>Also see </a:t>
            </a:r>
            <a:r>
              <a:rPr lang="en-US" altLang="en-US" sz="2000" b="1" dirty="0">
                <a:solidFill>
                  <a:srgbClr val="800000"/>
                </a:solidFill>
                <a:latin typeface="+mn-lt"/>
                <a:ea typeface="Cambria" panose="02040503050406030204" pitchFamily="18" charset="0"/>
                <a:hlinkClick r:id="rId5">
                  <a:extLst>
                    <a:ext uri="{A12FA001-AC4F-418D-AE19-62706E023703}">
                      <ahyp:hlinkClr xmlns:ahyp="http://schemas.microsoft.com/office/drawing/2018/hyperlinkcolor" val="tx"/>
                    </a:ext>
                  </a:extLst>
                </a:hlinkClick>
              </a:rPr>
              <a:t>https://dva.wa.gov/SP</a:t>
            </a:r>
            <a:r>
              <a:rPr lang="en-US" altLang="en-US" sz="2000" b="1" dirty="0">
                <a:solidFill>
                  <a:srgbClr val="800000"/>
                </a:solidFill>
                <a:latin typeface="+mn-lt"/>
                <a:ea typeface="Cambria" panose="02040503050406030204" pitchFamily="18" charset="0"/>
              </a:rPr>
              <a:t> for more information!</a:t>
            </a:r>
          </a:p>
          <a:p>
            <a:pPr marL="0" indent="0">
              <a:buNone/>
            </a:pPr>
            <a:endParaRPr lang="en-US" altLang="en-US" sz="1600" cap="small" dirty="0">
              <a:solidFill>
                <a:srgbClr val="002060"/>
              </a:solidFill>
              <a:latin typeface="+mn-lt"/>
              <a:ea typeface="Cambria" panose="02040503050406030204" pitchFamily="18" charset="0"/>
            </a:endParaRPr>
          </a:p>
        </p:txBody>
      </p:sp>
      <p:pic>
        <p:nvPicPr>
          <p:cNvPr id="4" name="Picture 2" descr="image">
            <a:extLst>
              <a:ext uri="{FF2B5EF4-FFF2-40B4-BE49-F238E27FC236}">
                <a16:creationId xmlns:a16="http://schemas.microsoft.com/office/drawing/2014/main" id="{26CB498D-DC79-2593-9CFE-B7C16FB3D5AC}"/>
              </a:ext>
            </a:extLst>
          </p:cNvPr>
          <p:cNvPicPr>
            <a:picLocks noChangeAspect="1"/>
          </p:cNvPicPr>
          <p:nvPr/>
        </p:nvPicPr>
        <p:blipFill>
          <a:blip r:embed="rId6"/>
          <a:stretch>
            <a:fillRect/>
          </a:stretch>
        </p:blipFill>
        <p:spPr>
          <a:xfrm>
            <a:off x="8303670" y="1305822"/>
            <a:ext cx="1687264" cy="810134"/>
          </a:xfrm>
          <a:prstGeom prst="rect">
            <a:avLst/>
          </a:prstGeom>
        </p:spPr>
      </p:pic>
      <p:pic>
        <p:nvPicPr>
          <p:cNvPr id="6" name="Picture 5">
            <a:extLst>
              <a:ext uri="{FF2B5EF4-FFF2-40B4-BE49-F238E27FC236}">
                <a16:creationId xmlns:a16="http://schemas.microsoft.com/office/drawing/2014/main" id="{EA3CF8D8-A7A5-AA22-AE10-418FAE4DDF59}"/>
              </a:ext>
            </a:extLst>
          </p:cNvPr>
          <p:cNvPicPr>
            <a:picLocks noChangeAspect="1"/>
          </p:cNvPicPr>
          <p:nvPr/>
        </p:nvPicPr>
        <p:blipFill rotWithShape="1">
          <a:blip r:embed="rId7"/>
          <a:srcRect l="5057" r="2184" b="258"/>
          <a:stretch/>
        </p:blipFill>
        <p:spPr>
          <a:xfrm>
            <a:off x="7953178" y="2641794"/>
            <a:ext cx="3930577" cy="2547368"/>
          </a:xfrm>
          <a:prstGeom prst="rect">
            <a:avLst/>
          </a:prstGeom>
        </p:spPr>
      </p:pic>
      <p:sp>
        <p:nvSpPr>
          <p:cNvPr id="8" name="TextBox 7">
            <a:extLst>
              <a:ext uri="{FF2B5EF4-FFF2-40B4-BE49-F238E27FC236}">
                <a16:creationId xmlns:a16="http://schemas.microsoft.com/office/drawing/2014/main" id="{16878A18-6A31-25DC-E249-2BFE68D783A6}"/>
              </a:ext>
            </a:extLst>
          </p:cNvPr>
          <p:cNvSpPr txBox="1"/>
          <p:nvPr/>
        </p:nvSpPr>
        <p:spPr>
          <a:xfrm>
            <a:off x="8189359" y="2115956"/>
            <a:ext cx="1915886" cy="461665"/>
          </a:xfrm>
          <a:prstGeom prst="rect">
            <a:avLst/>
          </a:prstGeom>
          <a:noFill/>
        </p:spPr>
        <p:txBody>
          <a:bodyPr wrap="square" rtlCol="0">
            <a:spAutoFit/>
          </a:bodyPr>
          <a:lstStyle/>
          <a:p>
            <a:pPr algn="ctr"/>
            <a:r>
              <a:rPr lang="en-US" sz="1200" dirty="0">
                <a:hlinkClick r:id="rId8"/>
              </a:rPr>
              <a:t>New Suicide Prevention License Plate Emblem</a:t>
            </a:r>
            <a:endParaRPr lang="en-US" sz="1200" dirty="0"/>
          </a:p>
        </p:txBody>
      </p:sp>
      <p:sp>
        <p:nvSpPr>
          <p:cNvPr id="7" name="TextBox 6">
            <a:extLst>
              <a:ext uri="{FF2B5EF4-FFF2-40B4-BE49-F238E27FC236}">
                <a16:creationId xmlns:a16="http://schemas.microsoft.com/office/drawing/2014/main" id="{C7D63EA1-09F4-2DF7-CB4C-44350479C467}"/>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9247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EDC4DE13-4CFC-474A-4DA8-E164C9AE5745}"/>
              </a:ext>
            </a:extLst>
          </p:cNvPr>
          <p:cNvSpPr>
            <a:spLocks noChangeArrowheads="1"/>
          </p:cNvSpPr>
          <p:nvPr/>
        </p:nvSpPr>
        <p:spPr bwMode="auto">
          <a:xfrm>
            <a:off x="1079863" y="301026"/>
            <a:ext cx="11106497" cy="7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VA Staff Sergeant Fox Suicide</a:t>
            </a:r>
            <a:br>
              <a:rPr lang="en-US" altLang="en-US" sz="4000" b="1" cap="small" dirty="0">
                <a:solidFill>
                  <a:srgbClr val="800000"/>
                </a:solidFill>
                <a:latin typeface="+mn-lt"/>
              </a:rPr>
            </a:br>
            <a:r>
              <a:rPr lang="en-US" altLang="en-US" sz="4000" b="1" cap="small" dirty="0">
                <a:solidFill>
                  <a:srgbClr val="800000"/>
                </a:solidFill>
                <a:latin typeface="+mn-lt"/>
              </a:rPr>
              <a:t>Prevention Grant Program</a:t>
            </a:r>
            <a:endParaRPr lang="en-US" altLang="en-US" sz="4000" cap="small" dirty="0">
              <a:solidFill>
                <a:srgbClr val="800000"/>
              </a:solidFill>
              <a:latin typeface="+mn-lt"/>
            </a:endParaRPr>
          </a:p>
        </p:txBody>
      </p:sp>
      <p:sp>
        <p:nvSpPr>
          <p:cNvPr id="3" name="Rectangle 8">
            <a:extLst>
              <a:ext uri="{FF2B5EF4-FFF2-40B4-BE49-F238E27FC236}">
                <a16:creationId xmlns:a16="http://schemas.microsoft.com/office/drawing/2014/main" id="{4D82FDC2-1F89-40DF-A338-6D1389A8EF74}"/>
              </a:ext>
            </a:extLst>
          </p:cNvPr>
          <p:cNvSpPr>
            <a:spLocks noChangeArrowheads="1"/>
          </p:cNvSpPr>
          <p:nvPr/>
        </p:nvSpPr>
        <p:spPr bwMode="auto">
          <a:xfrm>
            <a:off x="1359877" y="1353476"/>
            <a:ext cx="10163908" cy="520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altLang="en-US" b="1" dirty="0">
                <a:latin typeface="+mn-lt"/>
                <a:ea typeface="Cambria" panose="02040503050406030204" pitchFamily="18" charset="0"/>
              </a:rPr>
              <a:t>Providing earlier identification and intervention for Veterans with suicide risk factors. Veterans are connected to programs such as VA Health Care, compensation or pension payments, counseling, peer support and other community resources.</a:t>
            </a:r>
          </a:p>
          <a:p>
            <a:pPr marL="0" indent="0">
              <a:buNone/>
            </a:pPr>
            <a:endParaRPr lang="en-US" altLang="en-US" b="1" dirty="0">
              <a:latin typeface="+mn-lt"/>
              <a:ea typeface="Cambria" panose="02040503050406030204" pitchFamily="18" charset="0"/>
            </a:endParaRPr>
          </a:p>
          <a:p>
            <a:pPr marL="0" indent="0">
              <a:buNone/>
            </a:pPr>
            <a:r>
              <a:rPr lang="en-US" altLang="en-US" b="1" u="sng" dirty="0">
                <a:latin typeface="+mn-lt"/>
                <a:ea typeface="Cambria" panose="02040503050406030204" pitchFamily="18" charset="0"/>
              </a:rPr>
              <a:t>Services</a:t>
            </a:r>
            <a:r>
              <a:rPr lang="en-US" altLang="en-US" b="1" dirty="0">
                <a:latin typeface="+mn-lt"/>
                <a:ea typeface="Cambria" panose="02040503050406030204" pitchFamily="18" charset="0"/>
              </a:rPr>
              <a:t>: </a:t>
            </a:r>
          </a:p>
          <a:p>
            <a:r>
              <a:rPr lang="en-US" altLang="en-US" sz="2000" b="1" dirty="0">
                <a:latin typeface="+mn-lt"/>
                <a:ea typeface="Cambria" panose="02040503050406030204" pitchFamily="18" charset="0"/>
              </a:rPr>
              <a:t>Suicide prevention/ intervention.</a:t>
            </a:r>
          </a:p>
          <a:p>
            <a:r>
              <a:rPr lang="en-US" altLang="en-US" sz="2000" b="1" dirty="0">
                <a:latin typeface="+mn-lt"/>
                <a:ea typeface="Cambria" panose="02040503050406030204" pitchFamily="18" charset="0"/>
              </a:rPr>
              <a:t>Outreach and education on suicide prevention, peer                                                            support, and wrap-around services available                                                                          throughout the state.</a:t>
            </a:r>
          </a:p>
          <a:p>
            <a:r>
              <a:rPr lang="en-US" altLang="en-US" sz="2000" b="1" dirty="0">
                <a:latin typeface="+mn-lt"/>
                <a:ea typeface="Cambria" panose="02040503050406030204" pitchFamily="18" charset="0"/>
              </a:rPr>
              <a:t>Peer Support Case Management.  Screening and                                                                 Eligibility Referrals and warm handoffs to resources. </a:t>
            </a:r>
          </a:p>
        </p:txBody>
      </p:sp>
      <p:pic>
        <p:nvPicPr>
          <p:cNvPr id="7" name="Picture 6">
            <a:extLst>
              <a:ext uri="{FF2B5EF4-FFF2-40B4-BE49-F238E27FC236}">
                <a16:creationId xmlns:a16="http://schemas.microsoft.com/office/drawing/2014/main" id="{7B985225-036F-E099-3356-887755F64FB1}"/>
              </a:ext>
            </a:extLst>
          </p:cNvPr>
          <p:cNvPicPr>
            <a:picLocks noChangeAspect="1"/>
          </p:cNvPicPr>
          <p:nvPr/>
        </p:nvPicPr>
        <p:blipFill>
          <a:blip r:embed="rId4"/>
          <a:stretch>
            <a:fillRect/>
          </a:stretch>
        </p:blipFill>
        <p:spPr>
          <a:xfrm>
            <a:off x="7400917" y="2729729"/>
            <a:ext cx="3895733" cy="2520040"/>
          </a:xfrm>
          <a:prstGeom prst="rect">
            <a:avLst/>
          </a:prstGeom>
        </p:spPr>
      </p:pic>
      <p:sp>
        <p:nvSpPr>
          <p:cNvPr id="4" name="TextBox 3">
            <a:extLst>
              <a:ext uri="{FF2B5EF4-FFF2-40B4-BE49-F238E27FC236}">
                <a16:creationId xmlns:a16="http://schemas.microsoft.com/office/drawing/2014/main" id="{42567E1E-84F7-78EF-BA2C-8701D788E57C}"/>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8153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D8B6F2B-0725-0CC6-30AB-69C866F7B92F}"/>
              </a:ext>
            </a:extLst>
          </p:cNvPr>
          <p:cNvGrpSpPr/>
          <p:nvPr/>
        </p:nvGrpSpPr>
        <p:grpSpPr>
          <a:xfrm>
            <a:off x="1205869" y="4123710"/>
            <a:ext cx="9896258" cy="1683188"/>
            <a:chOff x="950008" y="3653711"/>
            <a:chExt cx="7759806" cy="1917387"/>
          </a:xfrm>
        </p:grpSpPr>
        <p:sp>
          <p:nvSpPr>
            <p:cNvPr id="23" name="Rectangle 22">
              <a:extLst>
                <a:ext uri="{FF2B5EF4-FFF2-40B4-BE49-F238E27FC236}">
                  <a16:creationId xmlns:a16="http://schemas.microsoft.com/office/drawing/2014/main" id="{A177A949-6115-74FC-3AE2-EFAEFF0DF265}"/>
                </a:ext>
              </a:extLst>
            </p:cNvPr>
            <p:cNvSpPr/>
            <p:nvPr/>
          </p:nvSpPr>
          <p:spPr>
            <a:xfrm>
              <a:off x="950008" y="3704938"/>
              <a:ext cx="7593418" cy="1717652"/>
            </a:xfrm>
            <a:prstGeom prst="rect">
              <a:avLst/>
            </a:prstGeom>
            <a:solidFill>
              <a:srgbClr val="FFF9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8">
              <a:extLst>
                <a:ext uri="{FF2B5EF4-FFF2-40B4-BE49-F238E27FC236}">
                  <a16:creationId xmlns:a16="http://schemas.microsoft.com/office/drawing/2014/main" id="{E9CB36CE-6B00-B57B-61D2-257C6C7C9071}"/>
                </a:ext>
              </a:extLst>
            </p:cNvPr>
            <p:cNvSpPr>
              <a:spLocks noChangeArrowheads="1"/>
            </p:cNvSpPr>
            <p:nvPr/>
          </p:nvSpPr>
          <p:spPr bwMode="auto">
            <a:xfrm>
              <a:off x="994733" y="3662033"/>
              <a:ext cx="3094196" cy="176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Medicaid &amp; Medicare Certified</a:t>
              </a:r>
            </a:p>
            <a:p>
              <a:pPr>
                <a:spcBef>
                  <a:spcPts val="0"/>
                </a:spcBef>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Physical &amp; Occupational Therapy</a:t>
              </a:r>
            </a:p>
            <a:p>
              <a:pPr>
                <a:spcBef>
                  <a:spcPts val="0"/>
                </a:spcBef>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Recreational Activities</a:t>
              </a:r>
            </a:p>
            <a:p>
              <a:pPr>
                <a:spcBef>
                  <a:spcPts val="0"/>
                </a:spcBef>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Social Services</a:t>
              </a:r>
            </a:p>
            <a:p>
              <a:pPr>
                <a:spcBef>
                  <a:spcPts val="0"/>
                </a:spcBef>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Volunteer Programs</a:t>
              </a:r>
            </a:p>
            <a:p>
              <a:pPr>
                <a:spcBef>
                  <a:spcPts val="0"/>
                </a:spcBef>
                <a:buFont typeface="Wingdings" panose="05000000000000000000" pitchFamily="2" charset="2"/>
                <a:buChar char="§"/>
              </a:pPr>
              <a:endParaRPr lang="en-US" sz="1800" dirty="0">
                <a:latin typeface="+mn-lt"/>
              </a:endParaRPr>
            </a:p>
          </p:txBody>
        </p:sp>
        <p:sp>
          <p:nvSpPr>
            <p:cNvPr id="25" name="Rectangle 24">
              <a:extLst>
                <a:ext uri="{FF2B5EF4-FFF2-40B4-BE49-F238E27FC236}">
                  <a16:creationId xmlns:a16="http://schemas.microsoft.com/office/drawing/2014/main" id="{82830647-051D-EB6D-F5B4-6D67D640D0A6}"/>
                </a:ext>
              </a:extLst>
            </p:cNvPr>
            <p:cNvSpPr/>
            <p:nvPr/>
          </p:nvSpPr>
          <p:spPr>
            <a:xfrm>
              <a:off x="4003181" y="3662033"/>
              <a:ext cx="2327819" cy="1909065"/>
            </a:xfrm>
            <a:prstGeom prst="rect">
              <a:avLst/>
            </a:prstGeom>
          </p:spPr>
          <p:txBody>
            <a:bodyPr wrap="square">
              <a:spAutoFit/>
            </a:bodyPr>
            <a:lstStyle/>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24-hour Nursing Care</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Hospice</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Nutritious Meals</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Community Involvement</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Religious Programs</a:t>
              </a:r>
            </a:p>
          </p:txBody>
        </p:sp>
        <p:sp>
          <p:nvSpPr>
            <p:cNvPr id="26" name="Rectangle 25">
              <a:extLst>
                <a:ext uri="{FF2B5EF4-FFF2-40B4-BE49-F238E27FC236}">
                  <a16:creationId xmlns:a16="http://schemas.microsoft.com/office/drawing/2014/main" id="{704BB98B-4937-93D0-E352-C7D4F4D00383}"/>
                </a:ext>
              </a:extLst>
            </p:cNvPr>
            <p:cNvSpPr/>
            <p:nvPr/>
          </p:nvSpPr>
          <p:spPr>
            <a:xfrm>
              <a:off x="6331000" y="3653711"/>
              <a:ext cx="2378814" cy="1770533"/>
            </a:xfrm>
            <a:prstGeom prst="rect">
              <a:avLst/>
            </a:prstGeom>
          </p:spPr>
          <p:txBody>
            <a:bodyPr wrap="square">
              <a:spAutoFit/>
            </a:bodyPr>
            <a:lstStyle/>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Medical care &amp; Pharmacy</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Transportation</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Laundry</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Beauty &amp; Barber Shops</a:t>
              </a:r>
            </a:p>
            <a:p>
              <a:pPr marL="214313" indent="-214313">
                <a:buFont typeface="Wingdings" panose="05000000000000000000" pitchFamily="2" charset="2"/>
                <a:buChar char="§"/>
              </a:pPr>
              <a:r>
                <a:rPr lang="en-US" sz="1900" b="1" dirty="0">
                  <a:latin typeface="Calibri" panose="020F0502020204030204" pitchFamily="34" charset="0"/>
                  <a:ea typeface="Cambria" panose="02040503050406030204" pitchFamily="18" charset="0"/>
                  <a:cs typeface="Calibri" panose="020F0502020204030204" pitchFamily="34" charset="0"/>
                </a:rPr>
                <a:t>Fishing Pond (Orting)</a:t>
              </a:r>
            </a:p>
          </p:txBody>
        </p:sp>
      </p:grpSp>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17" name="Rectangle 16">
            <a:extLst>
              <a:ext uri="{FF2B5EF4-FFF2-40B4-BE49-F238E27FC236}">
                <a16:creationId xmlns:a16="http://schemas.microsoft.com/office/drawing/2014/main" id="{C41E44CD-14A3-8AB6-D2FB-C0FC198CD6DC}"/>
              </a:ext>
            </a:extLst>
          </p:cNvPr>
          <p:cNvSpPr/>
          <p:nvPr/>
        </p:nvSpPr>
        <p:spPr>
          <a:xfrm>
            <a:off x="1026625" y="2017872"/>
            <a:ext cx="2645818" cy="677108"/>
          </a:xfrm>
          <a:prstGeom prst="rect">
            <a:avLst/>
          </a:prstGeom>
        </p:spPr>
        <p:txBody>
          <a:bodyPr wrap="square">
            <a:spAutoFit/>
          </a:bodyPr>
          <a:lstStyle/>
          <a:p>
            <a:pPr algn="ctr"/>
            <a:r>
              <a:rPr lang="en-US" sz="1900" b="1" dirty="0">
                <a:latin typeface="Calibri" panose="020F0502020204030204" pitchFamily="34" charset="0"/>
                <a:ea typeface="Cambria" panose="02040503050406030204" pitchFamily="18" charset="0"/>
                <a:cs typeface="Calibri" panose="020F0502020204030204" pitchFamily="34" charset="0"/>
              </a:rPr>
              <a:t>Spokane Veterans Home</a:t>
            </a:r>
          </a:p>
          <a:p>
            <a:pPr algn="ctr"/>
            <a:r>
              <a:rPr lang="en-US" sz="1900" dirty="0">
                <a:latin typeface="Calibri" panose="020F0502020204030204" pitchFamily="34" charset="0"/>
                <a:ea typeface="Cambria" panose="02040503050406030204" pitchFamily="18" charset="0"/>
                <a:cs typeface="Calibri" panose="020F0502020204030204" pitchFamily="34" charset="0"/>
              </a:rPr>
              <a:t>100 Residents</a:t>
            </a:r>
          </a:p>
        </p:txBody>
      </p:sp>
      <p:sp>
        <p:nvSpPr>
          <p:cNvPr id="19" name="TextBox 18">
            <a:extLst>
              <a:ext uri="{FF2B5EF4-FFF2-40B4-BE49-F238E27FC236}">
                <a16:creationId xmlns:a16="http://schemas.microsoft.com/office/drawing/2014/main" id="{3DBE4DF7-875A-6172-D5E3-AF4A1D19EFCE}"/>
              </a:ext>
            </a:extLst>
          </p:cNvPr>
          <p:cNvSpPr txBox="1"/>
          <p:nvPr/>
        </p:nvSpPr>
        <p:spPr>
          <a:xfrm>
            <a:off x="3034966" y="78972"/>
            <a:ext cx="6118058" cy="707886"/>
          </a:xfrm>
          <a:prstGeom prst="rect">
            <a:avLst/>
          </a:prstGeom>
          <a:noFill/>
        </p:spPr>
        <p:txBody>
          <a:bodyPr wrap="square">
            <a:spAutoFit/>
          </a:bodyPr>
          <a:lstStyle/>
          <a:p>
            <a:pPr algn="ctr" eaLnBrk="1" hangingPunct="1">
              <a:spcBef>
                <a:spcPct val="0"/>
              </a:spcBef>
              <a:buFontTx/>
              <a:buNone/>
            </a:pPr>
            <a:r>
              <a:rPr lang="en-US" altLang="en-US" sz="4000" b="1" cap="small" dirty="0">
                <a:solidFill>
                  <a:srgbClr val="800000"/>
                </a:solidFill>
                <a:latin typeface="Calibri" panose="020F0502020204030204" pitchFamily="34" charset="0"/>
                <a:cs typeface="Calibri" panose="020F0502020204030204" pitchFamily="34" charset="0"/>
              </a:rPr>
              <a:t>State Veterans Homes</a:t>
            </a:r>
            <a:endParaRPr lang="en-US" altLang="en-US" sz="4000" cap="small" dirty="0">
              <a:solidFill>
                <a:schemeClr val="tx2"/>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3A3DD67-534F-B119-11D0-9D64605B218D}"/>
              </a:ext>
            </a:extLst>
          </p:cNvPr>
          <p:cNvSpPr txBox="1"/>
          <p:nvPr/>
        </p:nvSpPr>
        <p:spPr>
          <a:xfrm>
            <a:off x="1055256" y="3357163"/>
            <a:ext cx="10766410" cy="677108"/>
          </a:xfrm>
          <a:prstGeom prst="rect">
            <a:avLst/>
          </a:prstGeom>
          <a:noFill/>
        </p:spPr>
        <p:txBody>
          <a:bodyPr wrap="square">
            <a:spAutoFit/>
          </a:bodyPr>
          <a:lstStyle/>
          <a:p>
            <a:r>
              <a:rPr lang="en-US" sz="1900" b="1" dirty="0">
                <a:latin typeface="Calibri" panose="020F0502020204030204" pitchFamily="34" charset="0"/>
                <a:ea typeface="Cambria" panose="02040503050406030204" pitchFamily="18" charset="0"/>
                <a:cs typeface="Calibri" panose="020F0502020204030204" pitchFamily="34" charset="0"/>
              </a:rPr>
              <a:t>Veterans rated 70%-100% Service Connected, or whose service-connected disability is the reason nursing care is needed, may have their nursing home care paid by the Federal VA.  Residents benefit from:</a:t>
            </a:r>
          </a:p>
        </p:txBody>
      </p:sp>
      <p:sp>
        <p:nvSpPr>
          <p:cNvPr id="28" name="TextBox 27">
            <a:extLst>
              <a:ext uri="{FF2B5EF4-FFF2-40B4-BE49-F238E27FC236}">
                <a16:creationId xmlns:a16="http://schemas.microsoft.com/office/drawing/2014/main" id="{33122AE5-64EB-61E3-8621-FA938261FA12}"/>
              </a:ext>
            </a:extLst>
          </p:cNvPr>
          <p:cNvSpPr txBox="1"/>
          <p:nvPr/>
        </p:nvSpPr>
        <p:spPr>
          <a:xfrm>
            <a:off x="1026624" y="5806898"/>
            <a:ext cx="9494913" cy="969496"/>
          </a:xfrm>
          <a:prstGeom prst="rect">
            <a:avLst/>
          </a:prstGeom>
          <a:noFill/>
        </p:spPr>
        <p:txBody>
          <a:bodyPr wrap="square">
            <a:spAutoFit/>
          </a:bodyPr>
          <a:lstStyle/>
          <a:p>
            <a:r>
              <a:rPr lang="en-US" sz="1900" dirty="0">
                <a:latin typeface="Calibri" panose="020F0502020204030204" pitchFamily="34" charset="0"/>
                <a:ea typeface="Cambria" panose="02040503050406030204" pitchFamily="18" charset="0"/>
                <a:cs typeface="Calibri" panose="020F0502020204030204" pitchFamily="34" charset="0"/>
              </a:rPr>
              <a:t>You may be eligible if you served at any time, in any branch of the United States Uniformed Services including the National Guard, you are a spouse of a resident, widow of an eligible veteran, or are a Gold Star Parent who lost a child serving in the armed forces.</a:t>
            </a:r>
          </a:p>
        </p:txBody>
      </p:sp>
      <p:pic>
        <p:nvPicPr>
          <p:cNvPr id="2" name="Picture 1">
            <a:extLst>
              <a:ext uri="{FF2B5EF4-FFF2-40B4-BE49-F238E27FC236}">
                <a16:creationId xmlns:a16="http://schemas.microsoft.com/office/drawing/2014/main" id="{B206BB79-6CAD-1DE3-57E5-BC1457FE13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61227" y="805988"/>
            <a:ext cx="1776614" cy="1183703"/>
          </a:xfrm>
          <a:prstGeom prst="rect">
            <a:avLst/>
          </a:prstGeom>
          <a:ln w="28575">
            <a:solidFill>
              <a:schemeClr val="bg1"/>
            </a:solidFill>
          </a:ln>
          <a:effectLst>
            <a:outerShdw blurRad="50800" dist="88900" dir="2700000" algn="tl" rotWithShape="0">
              <a:srgbClr val="333333">
                <a:alpha val="40000"/>
              </a:srgbClr>
            </a:outerShdw>
          </a:effectLst>
        </p:spPr>
      </p:pic>
      <p:pic>
        <p:nvPicPr>
          <p:cNvPr id="4" name="Picture 3">
            <a:extLst>
              <a:ext uri="{FF2B5EF4-FFF2-40B4-BE49-F238E27FC236}">
                <a16:creationId xmlns:a16="http://schemas.microsoft.com/office/drawing/2014/main" id="{D5E1F6D7-8BAF-522C-7535-A7E1988D86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70375" y="819577"/>
            <a:ext cx="1775009" cy="1184137"/>
          </a:xfrm>
          <a:prstGeom prst="rect">
            <a:avLst/>
          </a:prstGeom>
          <a:ln w="31750">
            <a:solidFill>
              <a:schemeClr val="bg1"/>
            </a:solidFill>
          </a:ln>
          <a:effectLst>
            <a:outerShdw blurRad="50800" dist="88900" dir="2700000" algn="tl" rotWithShape="0">
              <a:srgbClr val="333333">
                <a:alpha val="40000"/>
              </a:srgbClr>
            </a:outerShdw>
          </a:effectLst>
        </p:spPr>
      </p:pic>
      <p:pic>
        <p:nvPicPr>
          <p:cNvPr id="18" name="Picture 17">
            <a:extLst>
              <a:ext uri="{FF2B5EF4-FFF2-40B4-BE49-F238E27FC236}">
                <a16:creationId xmlns:a16="http://schemas.microsoft.com/office/drawing/2014/main" id="{30A72ED2-9DC7-3FA7-363E-6A1A17AF19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78676" y="816536"/>
            <a:ext cx="1780597" cy="1187064"/>
          </a:xfrm>
          <a:prstGeom prst="rect">
            <a:avLst/>
          </a:prstGeom>
          <a:ln w="31750">
            <a:solidFill>
              <a:schemeClr val="bg1"/>
            </a:solidFill>
          </a:ln>
          <a:effectLst>
            <a:outerShdw blurRad="50800" dist="88900" dir="2700000" algn="tl" rotWithShape="0">
              <a:srgbClr val="333333">
                <a:alpha val="40000"/>
              </a:srgbClr>
            </a:outerShdw>
          </a:effectLst>
        </p:spPr>
      </p:pic>
      <p:pic>
        <p:nvPicPr>
          <p:cNvPr id="20" name="Picture 19">
            <a:extLst>
              <a:ext uri="{FF2B5EF4-FFF2-40B4-BE49-F238E27FC236}">
                <a16:creationId xmlns:a16="http://schemas.microsoft.com/office/drawing/2014/main" id="{6C7B5A37-955E-DB49-BB24-A82544C793D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321530" y="817546"/>
            <a:ext cx="1780597" cy="1187064"/>
          </a:xfrm>
          <a:prstGeom prst="rect">
            <a:avLst/>
          </a:prstGeom>
          <a:ln w="31750">
            <a:solidFill>
              <a:schemeClr val="bg1"/>
            </a:solidFill>
          </a:ln>
          <a:effectLst>
            <a:outerShdw blurRad="50800" dist="88900" dir="2700000" algn="tl" rotWithShape="0">
              <a:srgbClr val="333333">
                <a:alpha val="40000"/>
              </a:srgbClr>
            </a:outerShdw>
          </a:effectLst>
        </p:spPr>
      </p:pic>
      <p:sp>
        <p:nvSpPr>
          <p:cNvPr id="27" name="Rectangle 26">
            <a:extLst>
              <a:ext uri="{FF2B5EF4-FFF2-40B4-BE49-F238E27FC236}">
                <a16:creationId xmlns:a16="http://schemas.microsoft.com/office/drawing/2014/main" id="{9CA0ACCE-7941-B0BF-3046-4C9CD8B6872A}"/>
              </a:ext>
            </a:extLst>
          </p:cNvPr>
          <p:cNvSpPr/>
          <p:nvPr/>
        </p:nvSpPr>
        <p:spPr>
          <a:xfrm>
            <a:off x="8841356" y="2022114"/>
            <a:ext cx="2980310" cy="969496"/>
          </a:xfrm>
          <a:prstGeom prst="rect">
            <a:avLst/>
          </a:prstGeom>
        </p:spPr>
        <p:txBody>
          <a:bodyPr wrap="square">
            <a:spAutoFit/>
          </a:bodyPr>
          <a:lstStyle/>
          <a:p>
            <a:pPr algn="ctr"/>
            <a:r>
              <a:rPr lang="en-US" sz="1900" b="1" dirty="0">
                <a:latin typeface="Calibri" panose="020F0502020204030204" pitchFamily="34" charset="0"/>
                <a:ea typeface="Cambria" panose="02040503050406030204" pitchFamily="18" charset="0"/>
                <a:cs typeface="Calibri" panose="020F0502020204030204" pitchFamily="34" charset="0"/>
              </a:rPr>
              <a:t>Walla Walla Veterans Home</a:t>
            </a:r>
          </a:p>
          <a:p>
            <a:pPr algn="ctr"/>
            <a:r>
              <a:rPr lang="en-US" sz="1900" dirty="0">
                <a:latin typeface="Calibri" panose="020F0502020204030204" pitchFamily="34" charset="0"/>
                <a:ea typeface="Cambria" panose="02040503050406030204" pitchFamily="18" charset="0"/>
                <a:cs typeface="Calibri" panose="020F0502020204030204" pitchFamily="34" charset="0"/>
              </a:rPr>
              <a:t>80 Residents</a:t>
            </a:r>
          </a:p>
          <a:p>
            <a:pPr algn="ctr"/>
            <a:r>
              <a:rPr lang="en-US" sz="1900" dirty="0">
                <a:latin typeface="Calibri" panose="020F0502020204030204" pitchFamily="34" charset="0"/>
                <a:ea typeface="Cambria" panose="02040503050406030204" pitchFamily="18" charset="0"/>
                <a:cs typeface="Calibri" panose="020F0502020204030204" pitchFamily="34" charset="0"/>
              </a:rPr>
              <a:t>Memory Care Provided</a:t>
            </a:r>
          </a:p>
        </p:txBody>
      </p:sp>
      <p:sp>
        <p:nvSpPr>
          <p:cNvPr id="29" name="Rectangle 28">
            <a:extLst>
              <a:ext uri="{FF2B5EF4-FFF2-40B4-BE49-F238E27FC236}">
                <a16:creationId xmlns:a16="http://schemas.microsoft.com/office/drawing/2014/main" id="{4A9D391C-46BB-34F7-D772-08CACB3370CA}"/>
              </a:ext>
            </a:extLst>
          </p:cNvPr>
          <p:cNvSpPr/>
          <p:nvPr/>
        </p:nvSpPr>
        <p:spPr>
          <a:xfrm>
            <a:off x="6332386" y="2014812"/>
            <a:ext cx="2473177" cy="1261884"/>
          </a:xfrm>
          <a:prstGeom prst="rect">
            <a:avLst/>
          </a:prstGeom>
        </p:spPr>
        <p:txBody>
          <a:bodyPr wrap="none">
            <a:spAutoFit/>
          </a:bodyPr>
          <a:lstStyle/>
          <a:p>
            <a:pPr algn="ctr"/>
            <a:r>
              <a:rPr lang="en-US" sz="1900" b="1" dirty="0">
                <a:latin typeface="Calibri" panose="020F0502020204030204" pitchFamily="34" charset="0"/>
                <a:ea typeface="Cambria" panose="02040503050406030204" pitchFamily="18" charset="0"/>
                <a:cs typeface="Calibri" panose="020F0502020204030204" pitchFamily="34" charset="0"/>
              </a:rPr>
              <a:t>WA Veterans Home</a:t>
            </a:r>
          </a:p>
          <a:p>
            <a:pPr algn="ctr"/>
            <a:r>
              <a:rPr lang="en-US" sz="1900" dirty="0">
                <a:latin typeface="Calibri" panose="020F0502020204030204" pitchFamily="34" charset="0"/>
                <a:ea typeface="Cambria" panose="02040503050406030204" pitchFamily="18" charset="0"/>
                <a:cs typeface="Calibri" panose="020F0502020204030204" pitchFamily="34" charset="0"/>
              </a:rPr>
              <a:t>Port Orchard </a:t>
            </a:r>
          </a:p>
          <a:p>
            <a:pPr algn="ctr"/>
            <a:r>
              <a:rPr lang="en-US" sz="1900" dirty="0">
                <a:latin typeface="Calibri" panose="020F0502020204030204" pitchFamily="34" charset="0"/>
                <a:ea typeface="Cambria" panose="02040503050406030204" pitchFamily="18" charset="0"/>
                <a:cs typeface="Calibri" panose="020F0502020204030204" pitchFamily="34" charset="0"/>
              </a:rPr>
              <a:t>240 Residents</a:t>
            </a:r>
          </a:p>
          <a:p>
            <a:pPr algn="ctr"/>
            <a:r>
              <a:rPr lang="en-US" sz="1900" dirty="0">
                <a:latin typeface="Calibri" panose="020F0502020204030204" pitchFamily="34" charset="0"/>
                <a:ea typeface="Cambria" panose="02040503050406030204" pitchFamily="18" charset="0"/>
                <a:cs typeface="Calibri" panose="020F0502020204030204" pitchFamily="34" charset="0"/>
              </a:rPr>
              <a:t>Memory Care Provided</a:t>
            </a:r>
          </a:p>
        </p:txBody>
      </p:sp>
      <p:sp>
        <p:nvSpPr>
          <p:cNvPr id="30" name="Rectangle 29">
            <a:extLst>
              <a:ext uri="{FF2B5EF4-FFF2-40B4-BE49-F238E27FC236}">
                <a16:creationId xmlns:a16="http://schemas.microsoft.com/office/drawing/2014/main" id="{E41605D6-5BF7-012E-B86B-F02850F6BDEB}"/>
              </a:ext>
            </a:extLst>
          </p:cNvPr>
          <p:cNvSpPr/>
          <p:nvPr/>
        </p:nvSpPr>
        <p:spPr>
          <a:xfrm>
            <a:off x="3895967" y="2024276"/>
            <a:ext cx="2114745" cy="969496"/>
          </a:xfrm>
          <a:prstGeom prst="rect">
            <a:avLst/>
          </a:prstGeom>
        </p:spPr>
        <p:txBody>
          <a:bodyPr wrap="none">
            <a:spAutoFit/>
          </a:bodyPr>
          <a:lstStyle/>
          <a:p>
            <a:pPr algn="ctr"/>
            <a:r>
              <a:rPr lang="en-US" sz="1900" b="1" dirty="0">
                <a:latin typeface="Calibri" panose="020F0502020204030204" pitchFamily="34" charset="0"/>
                <a:ea typeface="Cambria" panose="02040503050406030204" pitchFamily="18" charset="0"/>
                <a:cs typeface="Calibri" panose="020F0502020204030204" pitchFamily="34" charset="0"/>
              </a:rPr>
              <a:t>WA Soldiers Home </a:t>
            </a:r>
          </a:p>
          <a:p>
            <a:pPr algn="ctr"/>
            <a:r>
              <a:rPr lang="en-US" sz="1900" dirty="0">
                <a:latin typeface="Calibri" panose="020F0502020204030204" pitchFamily="34" charset="0"/>
                <a:ea typeface="Cambria" panose="02040503050406030204" pitchFamily="18" charset="0"/>
                <a:cs typeface="Calibri" panose="020F0502020204030204" pitchFamily="34" charset="0"/>
              </a:rPr>
              <a:t>Orting </a:t>
            </a:r>
          </a:p>
          <a:p>
            <a:pPr algn="ctr"/>
            <a:r>
              <a:rPr lang="en-US" sz="1900" dirty="0">
                <a:latin typeface="Calibri" panose="020F0502020204030204" pitchFamily="34" charset="0"/>
                <a:ea typeface="Cambria" panose="02040503050406030204" pitchFamily="18" charset="0"/>
                <a:cs typeface="Calibri" panose="020F0502020204030204" pitchFamily="34" charset="0"/>
              </a:rPr>
              <a:t>97 Residents</a:t>
            </a:r>
          </a:p>
        </p:txBody>
      </p:sp>
      <p:sp>
        <p:nvSpPr>
          <p:cNvPr id="3" name="TextBox 2">
            <a:extLst>
              <a:ext uri="{FF2B5EF4-FFF2-40B4-BE49-F238E27FC236}">
                <a16:creationId xmlns:a16="http://schemas.microsoft.com/office/drawing/2014/main" id="{FB764D0B-E1C8-C524-D72F-9A4476D89D87}"/>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514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2355365" y="205931"/>
            <a:ext cx="7461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700" b="0" i="0" u="none" strike="noStrike" kern="1200" cap="none" spc="0" normalizeH="0" baseline="0" noProof="0">
              <a:ln>
                <a:noFill/>
              </a:ln>
              <a:solidFill>
                <a:srgbClr val="323232"/>
              </a:solidFill>
              <a:effectLst/>
              <a:uLnTx/>
              <a:uFillTx/>
              <a:latin typeface="Cambria" panose="02040503050406030204" pitchFamily="18" charset="0"/>
              <a:ea typeface="+mn-ea"/>
              <a:cs typeface="+mn-cs"/>
            </a:endParaRPr>
          </a:p>
        </p:txBody>
      </p:sp>
      <p:pic>
        <p:nvPicPr>
          <p:cNvPr id="18" name="Picture 17"/>
          <p:cNvPicPr>
            <a:picLocks noChangeAspect="1"/>
          </p:cNvPicPr>
          <p:nvPr/>
        </p:nvPicPr>
        <p:blipFill>
          <a:blip r:embed="rId3"/>
          <a:stretch>
            <a:fillRect/>
          </a:stretch>
        </p:blipFill>
        <p:spPr>
          <a:xfrm>
            <a:off x="2529711" y="658347"/>
            <a:ext cx="3087954" cy="1874829"/>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1972717" y="3731825"/>
            <a:ext cx="8469302" cy="1769715"/>
          </a:xfrm>
          <a:prstGeom prst="rect">
            <a:avLst/>
          </a:prstGeom>
          <a:solidFill>
            <a:srgbClr val="F2F7FC">
              <a:alpha val="74118"/>
            </a:srgb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hlinkClick r:id="rId4"/>
              </a:rPr>
              <a:t>Armed Forces License Plates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help support the State Veterans Cemetery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Cambria" panose="02040503050406030204" pitchFamily="18" charset="0"/>
                <a:cs typeface="Calibri" panose="020F0502020204030204" pitchFamily="34" charset="0"/>
              </a:rPr>
              <a:t>$28</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from the sale or renewal of each Armed Forces License Plate are directed to operating and maintaining the state veteran’s cemetery, and to providing programs, and services for veterans without homes, and other activities that benefit veterans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2" name="Group 1"/>
          <p:cNvGrpSpPr/>
          <p:nvPr/>
        </p:nvGrpSpPr>
        <p:grpSpPr>
          <a:xfrm>
            <a:off x="2744019" y="485775"/>
            <a:ext cx="7702402" cy="2643031"/>
            <a:chOff x="1210009" y="540159"/>
            <a:chExt cx="7702402" cy="2643031"/>
          </a:xfrm>
        </p:grpSpPr>
        <p:sp>
          <p:nvSpPr>
            <p:cNvPr id="17" name="Rectangle 16"/>
            <p:cNvSpPr/>
            <p:nvPr/>
          </p:nvSpPr>
          <p:spPr>
            <a:xfrm>
              <a:off x="4204098" y="540159"/>
              <a:ext cx="4708313" cy="26430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Located in Medical Lake, WA the cemetery has a committal service shelter, and provides for casketed burial, columbarium niches, and burial plots to support cremations, as well as a scatter garden.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19"/>
            <p:cNvSpPr/>
            <p:nvPr/>
          </p:nvSpPr>
          <p:spPr>
            <a:xfrm>
              <a:off x="1210009" y="2665757"/>
              <a:ext cx="27968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21702 West Espanola 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Medical Lake, WA</a:t>
              </a:r>
            </a:p>
          </p:txBody>
        </p:sp>
      </p:grpSp>
      <p:sp>
        <p:nvSpPr>
          <p:cNvPr id="12" name="Rectangle 7"/>
          <p:cNvSpPr>
            <a:spLocks noChangeArrowheads="1"/>
          </p:cNvSpPr>
          <p:nvPr/>
        </p:nvSpPr>
        <p:spPr bwMode="auto">
          <a:xfrm>
            <a:off x="2355365" y="-86895"/>
            <a:ext cx="80910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small" spc="0" normalizeH="0" baseline="0" noProof="0" dirty="0">
                <a:ln>
                  <a:noFill/>
                </a:ln>
                <a:solidFill>
                  <a:srgbClr val="800000"/>
                </a:solidFill>
                <a:effectLst/>
                <a:uLnTx/>
                <a:uFillTx/>
                <a:latin typeface="Calibri" panose="020F0502020204030204" pitchFamily="34" charset="0"/>
                <a:cs typeface="Calibri" panose="020F0502020204030204" pitchFamily="34" charset="0"/>
              </a:rPr>
              <a:t>State Veterans Cemetery</a:t>
            </a:r>
            <a:endParaRPr kumimoji="0" lang="en-US" altLang="en-US" sz="4000" b="0" i="0" u="none" strike="noStrike" kern="1200" cap="small" spc="0" normalizeH="0" baseline="0" noProof="0" dirty="0">
              <a:ln>
                <a:noFill/>
              </a:ln>
              <a:solidFill>
                <a:srgbClr val="323232"/>
              </a:solidFill>
              <a:effectLst/>
              <a:uLnTx/>
              <a:uFillTx/>
              <a:latin typeface="Calibri" panose="020F0502020204030204" pitchFamily="34" charset="0"/>
              <a:cs typeface="Calibri" panose="020F0502020204030204" pitchFamily="34" charset="0"/>
            </a:endParaRPr>
          </a:p>
        </p:txBody>
      </p:sp>
      <p:pic>
        <p:nvPicPr>
          <p:cNvPr id="1026" name="Picture 4" descr="aflp3d">
            <a:extLst>
              <a:ext uri="{FF2B5EF4-FFF2-40B4-BE49-F238E27FC236}">
                <a16:creationId xmlns:a16="http://schemas.microsoft.com/office/drawing/2014/main" id="{8F005588-7992-4EB2-B670-25443F5FEE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435" y="5325642"/>
            <a:ext cx="8533857" cy="149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E1D8EA2-9DC2-480A-B6FF-FB567A8B9DDF}"/>
              </a:ext>
            </a:extLst>
          </p:cNvPr>
          <p:cNvSpPr txBox="1"/>
          <p:nvPr/>
        </p:nvSpPr>
        <p:spPr>
          <a:xfrm>
            <a:off x="1090246" y="3146688"/>
            <a:ext cx="102342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Eligibility mirrors that of the U.S. Department of Veterans Affairs Cemeteries.</a:t>
            </a:r>
          </a:p>
        </p:txBody>
      </p:sp>
      <p:sp>
        <p:nvSpPr>
          <p:cNvPr id="4" name="TextBox 3">
            <a:extLst>
              <a:ext uri="{FF2B5EF4-FFF2-40B4-BE49-F238E27FC236}">
                <a16:creationId xmlns:a16="http://schemas.microsoft.com/office/drawing/2014/main" id="{207B1DE8-D808-2779-1AD2-9851690F26A3}"/>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833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50CB805D-A2DA-D94E-6FCF-B3F15CB0F0B8}"/>
              </a:ext>
            </a:extLst>
          </p:cNvPr>
          <p:cNvSpPr>
            <a:spLocks noChangeArrowheads="1"/>
          </p:cNvSpPr>
          <p:nvPr/>
        </p:nvSpPr>
        <p:spPr bwMode="auto">
          <a:xfrm>
            <a:off x="2050472" y="95001"/>
            <a:ext cx="80910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mn-lt"/>
              </a:rPr>
              <a:t>Veterans Services</a:t>
            </a:r>
            <a:endParaRPr lang="en-US" altLang="en-US" sz="4000" cap="small" dirty="0">
              <a:solidFill>
                <a:schemeClr val="tx2"/>
              </a:solidFill>
              <a:latin typeface="+mn-lt"/>
            </a:endParaRPr>
          </a:p>
        </p:txBody>
      </p:sp>
      <p:sp>
        <p:nvSpPr>
          <p:cNvPr id="3" name="Rectangle 8">
            <a:extLst>
              <a:ext uri="{FF2B5EF4-FFF2-40B4-BE49-F238E27FC236}">
                <a16:creationId xmlns:a16="http://schemas.microsoft.com/office/drawing/2014/main" id="{F79FB68A-22E0-6459-ED49-FBF664F5A57E}"/>
              </a:ext>
            </a:extLst>
          </p:cNvPr>
          <p:cNvSpPr>
            <a:spLocks noChangeArrowheads="1"/>
          </p:cNvSpPr>
          <p:nvPr/>
        </p:nvSpPr>
        <p:spPr bwMode="auto">
          <a:xfrm>
            <a:off x="1448543" y="1047252"/>
            <a:ext cx="9294914" cy="581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altLang="en-US" b="1" dirty="0">
                <a:solidFill>
                  <a:srgbClr val="002060"/>
                </a:solidFill>
                <a:latin typeface="+mn-lt"/>
                <a:ea typeface="Cambria" panose="02040503050406030204" pitchFamily="18" charset="0"/>
              </a:rPr>
              <a:t>Claims Assistance through Veteran Service Officers</a:t>
            </a:r>
          </a:p>
          <a:p>
            <a:pPr marL="400050" lvl="1" indent="0">
              <a:buNone/>
            </a:pPr>
            <a:endParaRPr lang="en-US" sz="2200" dirty="0">
              <a:latin typeface="+mn-lt"/>
              <a:ea typeface="Cambria" panose="02040503050406030204" pitchFamily="18" charset="0"/>
            </a:endParaRPr>
          </a:p>
          <a:p>
            <a:pPr marL="400050" lvl="1" indent="0">
              <a:buNone/>
            </a:pPr>
            <a:r>
              <a:rPr lang="en-US" sz="2400" b="1" dirty="0">
                <a:solidFill>
                  <a:srgbClr val="1D3060"/>
                </a:solidFill>
                <a:latin typeface="+mn-lt"/>
                <a:ea typeface="Cambria" panose="02040503050406030204" pitchFamily="18" charset="0"/>
              </a:rPr>
              <a:t>WDVA contracts with 5 Veteran Service Organizations</a:t>
            </a:r>
          </a:p>
          <a:p>
            <a:pPr lvl="2"/>
            <a:r>
              <a:rPr lang="en-US" sz="2000" b="1" dirty="0">
                <a:latin typeface="+mn-lt"/>
                <a:ea typeface="Cambria" panose="02040503050406030204" pitchFamily="18" charset="0"/>
              </a:rPr>
              <a:t>African American PTSD Association</a:t>
            </a:r>
          </a:p>
          <a:p>
            <a:pPr lvl="2"/>
            <a:r>
              <a:rPr lang="en-US" sz="2000" b="1" dirty="0">
                <a:latin typeface="+mn-lt"/>
                <a:ea typeface="Cambria" panose="02040503050406030204" pitchFamily="18" charset="0"/>
              </a:rPr>
              <a:t>American Legion</a:t>
            </a:r>
          </a:p>
          <a:p>
            <a:pPr lvl="2"/>
            <a:r>
              <a:rPr lang="en-US" sz="2000" b="1" dirty="0">
                <a:latin typeface="+mn-lt"/>
                <a:ea typeface="Cambria"/>
              </a:rPr>
              <a:t>National Association of Black Veterans Inc</a:t>
            </a:r>
          </a:p>
          <a:p>
            <a:pPr lvl="2"/>
            <a:r>
              <a:rPr lang="en-US" sz="2000" b="1" dirty="0">
                <a:latin typeface="+mn-lt"/>
                <a:ea typeface="Cambria"/>
              </a:rPr>
              <a:t>Veterans of Foreign Wars</a:t>
            </a:r>
          </a:p>
          <a:p>
            <a:pPr lvl="2"/>
            <a:r>
              <a:rPr lang="en-US" sz="2000" b="1" dirty="0">
                <a:latin typeface="+mn-lt"/>
                <a:ea typeface="Cambria" panose="02040503050406030204" pitchFamily="18" charset="0"/>
              </a:rPr>
              <a:t>Vietnam Veterans America</a:t>
            </a:r>
          </a:p>
          <a:p>
            <a:pPr marL="400050" lvl="1" indent="0">
              <a:spcBef>
                <a:spcPts val="0"/>
              </a:spcBef>
              <a:buNone/>
              <a:tabLst>
                <a:tab pos="457200" algn="l"/>
              </a:tabLst>
            </a:pPr>
            <a:endParaRPr lang="en-US" sz="2000" dirty="0">
              <a:solidFill>
                <a:srgbClr val="000000"/>
              </a:solidFill>
              <a:effectLst/>
              <a:latin typeface="+mn-lt"/>
              <a:ea typeface="Cambria" panose="02040503050406030204" pitchFamily="18" charset="0"/>
              <a:cs typeface="Times New Roman" panose="02020603050405020304" pitchFamily="18" charset="0"/>
            </a:endParaRPr>
          </a:p>
          <a:p>
            <a:pPr marL="400050" lvl="1" indent="0">
              <a:spcBef>
                <a:spcPts val="0"/>
              </a:spcBef>
              <a:buNone/>
              <a:tabLst>
                <a:tab pos="457200" algn="l"/>
              </a:tabLst>
            </a:pPr>
            <a:r>
              <a:rPr lang="en-US" sz="2400" b="1" dirty="0">
                <a:solidFill>
                  <a:srgbClr val="1D3060"/>
                </a:solidFill>
                <a:effectLst/>
                <a:latin typeface="+mn-lt"/>
                <a:ea typeface="Cambria" panose="02040503050406030204" pitchFamily="18" charset="0"/>
                <a:cs typeface="Times New Roman" panose="02020603050405020304" pitchFamily="18" charset="0"/>
              </a:rPr>
              <a:t>WDVA has 23 County Veteran Service Officer (CVSO) agreements with 30</a:t>
            </a:r>
            <a:r>
              <a:rPr lang="en-US" sz="2400" b="1" dirty="0">
                <a:solidFill>
                  <a:srgbClr val="1D3060"/>
                </a:solidFill>
                <a:latin typeface="+mn-lt"/>
                <a:ea typeface="Cambria" panose="02040503050406030204" pitchFamily="18" charset="0"/>
                <a:cs typeface="Times New Roman" panose="02020603050405020304" pitchFamily="18" charset="0"/>
              </a:rPr>
              <a:t> (out of 39) </a:t>
            </a:r>
            <a:r>
              <a:rPr lang="en-US" sz="2400" b="1" dirty="0">
                <a:solidFill>
                  <a:srgbClr val="1D3060"/>
                </a:solidFill>
                <a:effectLst/>
                <a:latin typeface="+mn-lt"/>
                <a:ea typeface="Cambria" panose="02040503050406030204" pitchFamily="18" charset="0"/>
                <a:cs typeface="Times New Roman" panose="02020603050405020304" pitchFamily="18" charset="0"/>
              </a:rPr>
              <a:t>counties being served </a:t>
            </a:r>
          </a:p>
          <a:p>
            <a:pPr marL="400050" lvl="1" indent="0">
              <a:spcBef>
                <a:spcPts val="0"/>
              </a:spcBef>
              <a:buNone/>
              <a:tabLst>
                <a:tab pos="457200" algn="l"/>
              </a:tabLst>
            </a:pPr>
            <a:endParaRPr lang="en-US" sz="2400" b="1" dirty="0">
              <a:solidFill>
                <a:srgbClr val="1D3060"/>
              </a:solidFill>
              <a:effectLst/>
              <a:latin typeface="+mn-lt"/>
              <a:ea typeface="Cambria" panose="02040503050406030204" pitchFamily="18" charset="0"/>
              <a:cs typeface="Times New Roman" panose="02020603050405020304" pitchFamily="18" charset="0"/>
            </a:endParaRPr>
          </a:p>
          <a:p>
            <a:pPr marL="400050" lvl="1" indent="0">
              <a:spcBef>
                <a:spcPts val="0"/>
              </a:spcBef>
              <a:buNone/>
              <a:tabLst>
                <a:tab pos="457200" algn="l"/>
              </a:tabLst>
            </a:pPr>
            <a:r>
              <a:rPr lang="en-US" sz="2400" b="1" dirty="0">
                <a:solidFill>
                  <a:srgbClr val="1D3060"/>
                </a:solidFill>
                <a:effectLst/>
                <a:latin typeface="+mn-lt"/>
                <a:ea typeface="Cambria" panose="02040503050406030204" pitchFamily="18" charset="0"/>
                <a:cs typeface="Times New Roman" panose="02020603050405020304" pitchFamily="18" charset="0"/>
              </a:rPr>
              <a:t>WDVA has MOAs with the 7 (8) out of the 29 federally recognized </a:t>
            </a:r>
          </a:p>
          <a:p>
            <a:pPr marL="400050" lvl="1" indent="0">
              <a:spcBef>
                <a:spcPts val="0"/>
              </a:spcBef>
              <a:buNone/>
              <a:tabLst>
                <a:tab pos="457200" algn="l"/>
              </a:tabLst>
            </a:pPr>
            <a:r>
              <a:rPr lang="en-US" sz="2400" b="1" dirty="0">
                <a:solidFill>
                  <a:srgbClr val="1D3060"/>
                </a:solidFill>
                <a:effectLst/>
                <a:latin typeface="+mn-lt"/>
                <a:ea typeface="Cambria" panose="02040503050406030204" pitchFamily="18" charset="0"/>
                <a:cs typeface="Times New Roman" panose="02020603050405020304" pitchFamily="18" charset="0"/>
              </a:rPr>
              <a:t>Indian tribes to provide VSO training and accreditation to their </a:t>
            </a:r>
          </a:p>
          <a:p>
            <a:pPr marL="400050" lvl="1" indent="0">
              <a:spcBef>
                <a:spcPts val="0"/>
              </a:spcBef>
              <a:buNone/>
              <a:tabLst>
                <a:tab pos="457200" algn="l"/>
              </a:tabLst>
            </a:pPr>
            <a:r>
              <a:rPr lang="en-US" sz="2400" b="1" dirty="0">
                <a:solidFill>
                  <a:srgbClr val="1D3060"/>
                </a:solidFill>
                <a:effectLst/>
                <a:latin typeface="+mn-lt"/>
                <a:ea typeface="Cambria" panose="02040503050406030204" pitchFamily="18" charset="0"/>
                <a:cs typeface="Times New Roman" panose="02020603050405020304" pitchFamily="18" charset="0"/>
              </a:rPr>
              <a:t>Tribal VSOs</a:t>
            </a:r>
            <a:endParaRPr lang="en-US" altLang="en-US" sz="2400" b="1" dirty="0">
              <a:solidFill>
                <a:srgbClr val="1D3060"/>
              </a:solidFill>
              <a:latin typeface="+mn-lt"/>
              <a:ea typeface="Cambria" panose="02040503050406030204" pitchFamily="18" charset="0"/>
            </a:endParaRPr>
          </a:p>
          <a:p>
            <a:pPr marL="0" indent="0">
              <a:buNone/>
            </a:pPr>
            <a:endParaRPr lang="en-US" sz="1800" dirty="0">
              <a:latin typeface="+mn-lt"/>
              <a:ea typeface="Cambria" panose="02040503050406030204" pitchFamily="18" charset="0"/>
            </a:endParaRPr>
          </a:p>
          <a:p>
            <a:pPr marL="0" indent="0">
              <a:buNone/>
            </a:pPr>
            <a:endParaRPr lang="en-US" altLang="en-US" sz="2100" b="1" dirty="0">
              <a:solidFill>
                <a:srgbClr val="002060"/>
              </a:solidFill>
              <a:latin typeface="+mn-lt"/>
            </a:endParaRPr>
          </a:p>
        </p:txBody>
      </p:sp>
      <p:sp>
        <p:nvSpPr>
          <p:cNvPr id="4" name="TextBox 3">
            <a:extLst>
              <a:ext uri="{FF2B5EF4-FFF2-40B4-BE49-F238E27FC236}">
                <a16:creationId xmlns:a16="http://schemas.microsoft.com/office/drawing/2014/main" id="{FFEBA960-BD2E-E046-532A-6959C82D9EC9}"/>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2088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F2A6D9-BA78-656D-69AE-BD11C7B85A5A}"/>
              </a:ext>
            </a:extLst>
          </p:cNvPr>
          <p:cNvSpPr>
            <a:spLocks noChangeArrowheads="1"/>
          </p:cNvSpPr>
          <p:nvPr/>
        </p:nvSpPr>
        <p:spPr bwMode="auto">
          <a:xfrm>
            <a:off x="1506528" y="12639"/>
            <a:ext cx="1005489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0" i="0" u="none" strike="noStrike" kern="1200" cap="small" spc="0" normalizeH="0" baseline="0" noProof="0">
              <a:ln>
                <a:noFill/>
              </a:ln>
              <a:solidFill>
                <a:srgbClr val="323232"/>
              </a:solidFill>
              <a:effectLst/>
              <a:uLnTx/>
              <a:uFillTx/>
              <a:latin typeface="Cambria" panose="02040503050406030204" pitchFamily="18" charset="0"/>
              <a:ea typeface="+mn-ea"/>
              <a:cs typeface="+mn-cs"/>
            </a:endParaRPr>
          </a:p>
        </p:txBody>
      </p:sp>
      <p:sp>
        <p:nvSpPr>
          <p:cNvPr id="4" name="TextBox 3">
            <a:extLst>
              <a:ext uri="{FF2B5EF4-FFF2-40B4-BE49-F238E27FC236}">
                <a16:creationId xmlns:a16="http://schemas.microsoft.com/office/drawing/2014/main" id="{BA345442-9BAB-28AA-C32A-C2B499E5671D}"/>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
        <p:nvSpPr>
          <p:cNvPr id="3" name="Freeform 13">
            <a:extLst>
              <a:ext uri="{FF2B5EF4-FFF2-40B4-BE49-F238E27FC236}">
                <a16:creationId xmlns:a16="http://schemas.microsoft.com/office/drawing/2014/main" id="{9A5CB4A1-DB8B-C109-1A8C-E19F4616046B}"/>
              </a:ext>
            </a:extLst>
          </p:cNvPr>
          <p:cNvSpPr>
            <a:spLocks/>
          </p:cNvSpPr>
          <p:nvPr/>
        </p:nvSpPr>
        <p:spPr bwMode="auto">
          <a:xfrm>
            <a:off x="10786334" y="4699715"/>
            <a:ext cx="609600" cy="677862"/>
          </a:xfrm>
          <a:custGeom>
            <a:avLst/>
            <a:gdLst>
              <a:gd name="T0" fmla="*/ 2147483647 w 384"/>
              <a:gd name="T1" fmla="*/ 0 h 427"/>
              <a:gd name="T2" fmla="*/ 2147483647 w 384"/>
              <a:gd name="T3" fmla="*/ 2147483647 h 427"/>
              <a:gd name="T4" fmla="*/ 2147483647 w 384"/>
              <a:gd name="T5" fmla="*/ 2147483647 h 427"/>
              <a:gd name="T6" fmla="*/ 2147483647 w 384"/>
              <a:gd name="T7" fmla="*/ 2147483647 h 427"/>
              <a:gd name="T8" fmla="*/ 2147483647 w 384"/>
              <a:gd name="T9" fmla="*/ 2147483647 h 427"/>
              <a:gd name="T10" fmla="*/ 2147483647 w 384"/>
              <a:gd name="T11" fmla="*/ 2147483647 h 427"/>
              <a:gd name="T12" fmla="*/ 2147483647 w 384"/>
              <a:gd name="T13" fmla="*/ 2147483647 h 427"/>
              <a:gd name="T14" fmla="*/ 2147483647 w 384"/>
              <a:gd name="T15" fmla="*/ 2147483647 h 427"/>
              <a:gd name="T16" fmla="*/ 2147483647 w 384"/>
              <a:gd name="T17" fmla="*/ 2147483647 h 427"/>
              <a:gd name="T18" fmla="*/ 2147483647 w 384"/>
              <a:gd name="T19" fmla="*/ 2147483647 h 427"/>
              <a:gd name="T20" fmla="*/ 2147483647 w 384"/>
              <a:gd name="T21" fmla="*/ 2147483647 h 427"/>
              <a:gd name="T22" fmla="*/ 2147483647 w 384"/>
              <a:gd name="T23" fmla="*/ 2147483647 h 427"/>
              <a:gd name="T24" fmla="*/ 2147483647 w 384"/>
              <a:gd name="T25" fmla="*/ 2147483647 h 427"/>
              <a:gd name="T26" fmla="*/ 2147483647 w 384"/>
              <a:gd name="T27" fmla="*/ 2147483647 h 427"/>
              <a:gd name="T28" fmla="*/ 2147483647 w 384"/>
              <a:gd name="T29" fmla="*/ 2147483647 h 427"/>
              <a:gd name="T30" fmla="*/ 2147483647 w 384"/>
              <a:gd name="T31" fmla="*/ 2147483647 h 427"/>
              <a:gd name="T32" fmla="*/ 2147483647 w 384"/>
              <a:gd name="T33" fmla="*/ 2147483647 h 427"/>
              <a:gd name="T34" fmla="*/ 2147483647 w 384"/>
              <a:gd name="T35" fmla="*/ 2147483647 h 427"/>
              <a:gd name="T36" fmla="*/ 2147483647 w 384"/>
              <a:gd name="T37" fmla="*/ 2147483647 h 427"/>
              <a:gd name="T38" fmla="*/ 2147483647 w 384"/>
              <a:gd name="T39" fmla="*/ 2147483647 h 427"/>
              <a:gd name="T40" fmla="*/ 2147483647 w 384"/>
              <a:gd name="T41" fmla="*/ 2147483647 h 427"/>
              <a:gd name="T42" fmla="*/ 2147483647 w 384"/>
              <a:gd name="T43" fmla="*/ 2147483647 h 427"/>
              <a:gd name="T44" fmla="*/ 2147483647 w 384"/>
              <a:gd name="T45" fmla="*/ 2147483647 h 427"/>
              <a:gd name="T46" fmla="*/ 2147483647 w 384"/>
              <a:gd name="T47" fmla="*/ 2147483647 h 427"/>
              <a:gd name="T48" fmla="*/ 2147483647 w 384"/>
              <a:gd name="T49" fmla="*/ 2147483647 h 427"/>
              <a:gd name="T50" fmla="*/ 2147483647 w 384"/>
              <a:gd name="T51" fmla="*/ 2147483647 h 427"/>
              <a:gd name="T52" fmla="*/ 2147483647 w 384"/>
              <a:gd name="T53" fmla="*/ 2147483647 h 427"/>
              <a:gd name="T54" fmla="*/ 2147483647 w 384"/>
              <a:gd name="T55" fmla="*/ 2147483647 h 427"/>
              <a:gd name="T56" fmla="*/ 2147483647 w 384"/>
              <a:gd name="T57" fmla="*/ 2147483647 h 427"/>
              <a:gd name="T58" fmla="*/ 2147483647 w 384"/>
              <a:gd name="T59" fmla="*/ 2147483647 h 427"/>
              <a:gd name="T60" fmla="*/ 0 w 384"/>
              <a:gd name="T61" fmla="*/ 2147483647 h 427"/>
              <a:gd name="T62" fmla="*/ 2147483647 w 384"/>
              <a:gd name="T63" fmla="*/ 2147483647 h 427"/>
              <a:gd name="T64" fmla="*/ 2147483647 w 384"/>
              <a:gd name="T65" fmla="*/ 2147483647 h 427"/>
              <a:gd name="T66" fmla="*/ 2147483647 w 384"/>
              <a:gd name="T67" fmla="*/ 2147483647 h 427"/>
              <a:gd name="T68" fmla="*/ 2147483647 w 384"/>
              <a:gd name="T69" fmla="*/ 2147483647 h 4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4"/>
              <a:gd name="T106" fmla="*/ 0 h 427"/>
              <a:gd name="T107" fmla="*/ 384 w 384"/>
              <a:gd name="T108" fmla="*/ 427 h 4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Rectangle 2">
            <a:extLst>
              <a:ext uri="{FF2B5EF4-FFF2-40B4-BE49-F238E27FC236}">
                <a16:creationId xmlns:a16="http://schemas.microsoft.com/office/drawing/2014/main" id="{AF1FFBAF-B4D0-FD66-C5FA-2F4BCF329524}"/>
              </a:ext>
            </a:extLst>
          </p:cNvPr>
          <p:cNvSpPr>
            <a:spLocks noChangeArrowheads="1"/>
          </p:cNvSpPr>
          <p:nvPr/>
        </p:nvSpPr>
        <p:spPr bwMode="auto">
          <a:xfrm>
            <a:off x="10901923" y="4923552"/>
            <a:ext cx="392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Asotin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30%</a:t>
            </a:r>
          </a:p>
        </p:txBody>
      </p:sp>
      <p:sp>
        <p:nvSpPr>
          <p:cNvPr id="7" name="Freeform 3">
            <a:extLst>
              <a:ext uri="{FF2B5EF4-FFF2-40B4-BE49-F238E27FC236}">
                <a16:creationId xmlns:a16="http://schemas.microsoft.com/office/drawing/2014/main" id="{065B637A-6B19-8114-68ED-0C54769DB835}"/>
              </a:ext>
            </a:extLst>
          </p:cNvPr>
          <p:cNvSpPr>
            <a:spLocks/>
          </p:cNvSpPr>
          <p:nvPr/>
        </p:nvSpPr>
        <p:spPr bwMode="auto">
          <a:xfrm>
            <a:off x="5176110" y="1131016"/>
            <a:ext cx="2206625" cy="522287"/>
          </a:xfrm>
          <a:custGeom>
            <a:avLst/>
            <a:gdLst>
              <a:gd name="T0" fmla="*/ 2147483647 w 1390"/>
              <a:gd name="T1" fmla="*/ 2147483647 h 329"/>
              <a:gd name="T2" fmla="*/ 2147483647 w 1390"/>
              <a:gd name="T3" fmla="*/ 2147483647 h 329"/>
              <a:gd name="T4" fmla="*/ 2147483647 w 1390"/>
              <a:gd name="T5" fmla="*/ 2147483647 h 329"/>
              <a:gd name="T6" fmla="*/ 2147483647 w 1390"/>
              <a:gd name="T7" fmla="*/ 2147483647 h 329"/>
              <a:gd name="T8" fmla="*/ 2147483647 w 1390"/>
              <a:gd name="T9" fmla="*/ 2147483647 h 329"/>
              <a:gd name="T10" fmla="*/ 2147483647 w 1390"/>
              <a:gd name="T11" fmla="*/ 2147483647 h 329"/>
              <a:gd name="T12" fmla="*/ 2147483647 w 1390"/>
              <a:gd name="T13" fmla="*/ 2147483647 h 329"/>
              <a:gd name="T14" fmla="*/ 2147483647 w 1390"/>
              <a:gd name="T15" fmla="*/ 2147483647 h 329"/>
              <a:gd name="T16" fmla="*/ 2147483647 w 1390"/>
              <a:gd name="T17" fmla="*/ 2147483647 h 329"/>
              <a:gd name="T18" fmla="*/ 2147483647 w 1390"/>
              <a:gd name="T19" fmla="*/ 2147483647 h 329"/>
              <a:gd name="T20" fmla="*/ 2147483647 w 1390"/>
              <a:gd name="T21" fmla="*/ 2147483647 h 329"/>
              <a:gd name="T22" fmla="*/ 2147483647 w 1390"/>
              <a:gd name="T23" fmla="*/ 2147483647 h 329"/>
              <a:gd name="T24" fmla="*/ 2147483647 w 1390"/>
              <a:gd name="T25" fmla="*/ 2147483647 h 329"/>
              <a:gd name="T26" fmla="*/ 2147483647 w 1390"/>
              <a:gd name="T27" fmla="*/ 2147483647 h 329"/>
              <a:gd name="T28" fmla="*/ 2147483647 w 1390"/>
              <a:gd name="T29" fmla="*/ 2147483647 h 329"/>
              <a:gd name="T30" fmla="*/ 2147483647 w 1390"/>
              <a:gd name="T31" fmla="*/ 2147483647 h 329"/>
              <a:gd name="T32" fmla="*/ 2147483647 w 1390"/>
              <a:gd name="T33" fmla="*/ 2147483647 h 329"/>
              <a:gd name="T34" fmla="*/ 2147483647 w 1390"/>
              <a:gd name="T35" fmla="*/ 2147483647 h 329"/>
              <a:gd name="T36" fmla="*/ 2147483647 w 1390"/>
              <a:gd name="T37" fmla="*/ 2147483647 h 329"/>
              <a:gd name="T38" fmla="*/ 2147483647 w 1390"/>
              <a:gd name="T39" fmla="*/ 2147483647 h 329"/>
              <a:gd name="T40" fmla="*/ 2147483647 w 1390"/>
              <a:gd name="T41" fmla="*/ 2147483647 h 329"/>
              <a:gd name="T42" fmla="*/ 2147483647 w 1390"/>
              <a:gd name="T43" fmla="*/ 2147483647 h 329"/>
              <a:gd name="T44" fmla="*/ 2147483647 w 1390"/>
              <a:gd name="T45" fmla="*/ 2147483647 h 329"/>
              <a:gd name="T46" fmla="*/ 2147483647 w 1390"/>
              <a:gd name="T47" fmla="*/ 2147483647 h 329"/>
              <a:gd name="T48" fmla="*/ 2147483647 w 1390"/>
              <a:gd name="T49" fmla="*/ 2147483647 h 329"/>
              <a:gd name="T50" fmla="*/ 2147483647 w 1390"/>
              <a:gd name="T51" fmla="*/ 2147483647 h 329"/>
              <a:gd name="T52" fmla="*/ 2147483647 w 1390"/>
              <a:gd name="T53" fmla="*/ 2147483647 h 329"/>
              <a:gd name="T54" fmla="*/ 2147483647 w 1390"/>
              <a:gd name="T55" fmla="*/ 2147483647 h 329"/>
              <a:gd name="T56" fmla="*/ 2147483647 w 1390"/>
              <a:gd name="T57" fmla="*/ 2147483647 h 329"/>
              <a:gd name="T58" fmla="*/ 2147483647 w 1390"/>
              <a:gd name="T59" fmla="*/ 2147483647 h 329"/>
              <a:gd name="T60" fmla="*/ 2147483647 w 1390"/>
              <a:gd name="T61" fmla="*/ 2147483647 h 329"/>
              <a:gd name="T62" fmla="*/ 2147483647 w 1390"/>
              <a:gd name="T63" fmla="*/ 2147483647 h 329"/>
              <a:gd name="T64" fmla="*/ 2147483647 w 1390"/>
              <a:gd name="T65" fmla="*/ 2147483647 h 329"/>
              <a:gd name="T66" fmla="*/ 2147483647 w 1390"/>
              <a:gd name="T67" fmla="*/ 2147483647 h 329"/>
              <a:gd name="T68" fmla="*/ 2147483647 w 1390"/>
              <a:gd name="T69" fmla="*/ 2147483647 h 329"/>
              <a:gd name="T70" fmla="*/ 2147483647 w 1390"/>
              <a:gd name="T71" fmla="*/ 2147483647 h 329"/>
              <a:gd name="T72" fmla="*/ 2147483647 w 1390"/>
              <a:gd name="T73" fmla="*/ 2147483647 h 329"/>
              <a:gd name="T74" fmla="*/ 2147483647 w 1390"/>
              <a:gd name="T75" fmla="*/ 2147483647 h 329"/>
              <a:gd name="T76" fmla="*/ 2147483647 w 1390"/>
              <a:gd name="T77" fmla="*/ 2147483647 h 329"/>
              <a:gd name="T78" fmla="*/ 2147483647 w 1390"/>
              <a:gd name="T79" fmla="*/ 2147483647 h 329"/>
              <a:gd name="T80" fmla="*/ 2147483647 w 1390"/>
              <a:gd name="T81" fmla="*/ 2147483647 h 329"/>
              <a:gd name="T82" fmla="*/ 2147483647 w 1390"/>
              <a:gd name="T83" fmla="*/ 2147483647 h 329"/>
              <a:gd name="T84" fmla="*/ 2147483647 w 1390"/>
              <a:gd name="T85" fmla="*/ 2147483647 h 329"/>
              <a:gd name="T86" fmla="*/ 2147483647 w 1390"/>
              <a:gd name="T87" fmla="*/ 2147483647 h 329"/>
              <a:gd name="T88" fmla="*/ 2147483647 w 1390"/>
              <a:gd name="T89" fmla="*/ 2147483647 h 329"/>
              <a:gd name="T90" fmla="*/ 2147483647 w 1390"/>
              <a:gd name="T91" fmla="*/ 2147483647 h 329"/>
              <a:gd name="T92" fmla="*/ 2147483647 w 1390"/>
              <a:gd name="T93" fmla="*/ 2147483647 h 329"/>
              <a:gd name="T94" fmla="*/ 2147483647 w 1390"/>
              <a:gd name="T95" fmla="*/ 2147483647 h 329"/>
              <a:gd name="T96" fmla="*/ 2147483647 w 1390"/>
              <a:gd name="T97" fmla="*/ 2147483647 h 329"/>
              <a:gd name="T98" fmla="*/ 0 w 1390"/>
              <a:gd name="T99" fmla="*/ 2147483647 h 329"/>
              <a:gd name="T100" fmla="*/ 2147483647 w 1390"/>
              <a:gd name="T101" fmla="*/ 2147483647 h 329"/>
              <a:gd name="T102" fmla="*/ 2147483647 w 1390"/>
              <a:gd name="T103" fmla="*/ 2147483647 h 329"/>
              <a:gd name="T104" fmla="*/ 2147483647 w 1390"/>
              <a:gd name="T105" fmla="*/ 0 h 3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0"/>
              <a:gd name="T160" fmla="*/ 0 h 329"/>
              <a:gd name="T161" fmla="*/ 1390 w 1390"/>
              <a:gd name="T162" fmla="*/ 329 h 3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8" name="Freeform 4">
            <a:extLst>
              <a:ext uri="{FF2B5EF4-FFF2-40B4-BE49-F238E27FC236}">
                <a16:creationId xmlns:a16="http://schemas.microsoft.com/office/drawing/2014/main" id="{4BF3B0C7-1D7C-9B88-0F3E-2ACDEEF18DA6}"/>
              </a:ext>
            </a:extLst>
          </p:cNvPr>
          <p:cNvSpPr>
            <a:spLocks/>
          </p:cNvSpPr>
          <p:nvPr/>
        </p:nvSpPr>
        <p:spPr bwMode="auto">
          <a:xfrm>
            <a:off x="5299934" y="1643777"/>
            <a:ext cx="2074862" cy="520700"/>
          </a:xfrm>
          <a:custGeom>
            <a:avLst/>
            <a:gdLst>
              <a:gd name="T0" fmla="*/ 2147483647 w 1307"/>
              <a:gd name="T1" fmla="*/ 2147483647 h 328"/>
              <a:gd name="T2" fmla="*/ 2147483647 w 1307"/>
              <a:gd name="T3" fmla="*/ 2147483647 h 328"/>
              <a:gd name="T4" fmla="*/ 2147483647 w 1307"/>
              <a:gd name="T5" fmla="*/ 2147483647 h 328"/>
              <a:gd name="T6" fmla="*/ 2147483647 w 1307"/>
              <a:gd name="T7" fmla="*/ 2147483647 h 328"/>
              <a:gd name="T8" fmla="*/ 2147483647 w 1307"/>
              <a:gd name="T9" fmla="*/ 2147483647 h 328"/>
              <a:gd name="T10" fmla="*/ 2147483647 w 1307"/>
              <a:gd name="T11" fmla="*/ 2147483647 h 328"/>
              <a:gd name="T12" fmla="*/ 2147483647 w 1307"/>
              <a:gd name="T13" fmla="*/ 2147483647 h 328"/>
              <a:gd name="T14" fmla="*/ 2147483647 w 1307"/>
              <a:gd name="T15" fmla="*/ 2147483647 h 328"/>
              <a:gd name="T16" fmla="*/ 2147483647 w 1307"/>
              <a:gd name="T17" fmla="*/ 2147483647 h 328"/>
              <a:gd name="T18" fmla="*/ 2147483647 w 1307"/>
              <a:gd name="T19" fmla="*/ 2147483647 h 328"/>
              <a:gd name="T20" fmla="*/ 2147483647 w 1307"/>
              <a:gd name="T21" fmla="*/ 0 h 328"/>
              <a:gd name="T22" fmla="*/ 2147483647 w 1307"/>
              <a:gd name="T23" fmla="*/ 2147483647 h 328"/>
              <a:gd name="T24" fmla="*/ 2147483647 w 1307"/>
              <a:gd name="T25" fmla="*/ 2147483647 h 328"/>
              <a:gd name="T26" fmla="*/ 2147483647 w 1307"/>
              <a:gd name="T27" fmla="*/ 2147483647 h 328"/>
              <a:gd name="T28" fmla="*/ 2147483647 w 1307"/>
              <a:gd name="T29" fmla="*/ 2147483647 h 328"/>
              <a:gd name="T30" fmla="*/ 2147483647 w 1307"/>
              <a:gd name="T31" fmla="*/ 2147483647 h 328"/>
              <a:gd name="T32" fmla="*/ 2147483647 w 1307"/>
              <a:gd name="T33" fmla="*/ 2147483647 h 328"/>
              <a:gd name="T34" fmla="*/ 2147483647 w 1307"/>
              <a:gd name="T35" fmla="*/ 2147483647 h 328"/>
              <a:gd name="T36" fmla="*/ 2147483647 w 1307"/>
              <a:gd name="T37" fmla="*/ 2147483647 h 328"/>
              <a:gd name="T38" fmla="*/ 2147483647 w 1307"/>
              <a:gd name="T39" fmla="*/ 2147483647 h 328"/>
              <a:gd name="T40" fmla="*/ 2147483647 w 1307"/>
              <a:gd name="T41" fmla="*/ 2147483647 h 328"/>
              <a:gd name="T42" fmla="*/ 2147483647 w 1307"/>
              <a:gd name="T43" fmla="*/ 2147483647 h 328"/>
              <a:gd name="T44" fmla="*/ 2147483647 w 1307"/>
              <a:gd name="T45" fmla="*/ 2147483647 h 328"/>
              <a:gd name="T46" fmla="*/ 2147483647 w 1307"/>
              <a:gd name="T47" fmla="*/ 2147483647 h 328"/>
              <a:gd name="T48" fmla="*/ 2147483647 w 1307"/>
              <a:gd name="T49" fmla="*/ 2147483647 h 328"/>
              <a:gd name="T50" fmla="*/ 2147483647 w 1307"/>
              <a:gd name="T51" fmla="*/ 2147483647 h 328"/>
              <a:gd name="T52" fmla="*/ 2147483647 w 1307"/>
              <a:gd name="T53" fmla="*/ 2147483647 h 328"/>
              <a:gd name="T54" fmla="*/ 2147483647 w 1307"/>
              <a:gd name="T55" fmla="*/ 2147483647 h 328"/>
              <a:gd name="T56" fmla="*/ 2147483647 w 1307"/>
              <a:gd name="T57" fmla="*/ 2147483647 h 328"/>
              <a:gd name="T58" fmla="*/ 2147483647 w 1307"/>
              <a:gd name="T59" fmla="*/ 2147483647 h 328"/>
              <a:gd name="T60" fmla="*/ 2147483647 w 1307"/>
              <a:gd name="T61" fmla="*/ 2147483647 h 328"/>
              <a:gd name="T62" fmla="*/ 2147483647 w 1307"/>
              <a:gd name="T63" fmla="*/ 2147483647 h 328"/>
              <a:gd name="T64" fmla="*/ 2147483647 w 1307"/>
              <a:gd name="T65" fmla="*/ 2147483647 h 328"/>
              <a:gd name="T66" fmla="*/ 2147483647 w 1307"/>
              <a:gd name="T67" fmla="*/ 2147483647 h 328"/>
              <a:gd name="T68" fmla="*/ 2147483647 w 1307"/>
              <a:gd name="T69" fmla="*/ 2147483647 h 328"/>
              <a:gd name="T70" fmla="*/ 2147483647 w 1307"/>
              <a:gd name="T71" fmla="*/ 2147483647 h 328"/>
              <a:gd name="T72" fmla="*/ 2147483647 w 1307"/>
              <a:gd name="T73" fmla="*/ 2147483647 h 328"/>
              <a:gd name="T74" fmla="*/ 2147483647 w 1307"/>
              <a:gd name="T75" fmla="*/ 2147483647 h 328"/>
              <a:gd name="T76" fmla="*/ 2147483647 w 1307"/>
              <a:gd name="T77" fmla="*/ 2147483647 h 328"/>
              <a:gd name="T78" fmla="*/ 2147483647 w 1307"/>
              <a:gd name="T79" fmla="*/ 2147483647 h 328"/>
              <a:gd name="T80" fmla="*/ 2147483647 w 1307"/>
              <a:gd name="T81" fmla="*/ 2147483647 h 328"/>
              <a:gd name="T82" fmla="*/ 2147483647 w 1307"/>
              <a:gd name="T83" fmla="*/ 2147483647 h 328"/>
              <a:gd name="T84" fmla="*/ 2147483647 w 1307"/>
              <a:gd name="T85" fmla="*/ 2147483647 h 328"/>
              <a:gd name="T86" fmla="*/ 2147483647 w 1307"/>
              <a:gd name="T87" fmla="*/ 2147483647 h 328"/>
              <a:gd name="T88" fmla="*/ 2147483647 w 1307"/>
              <a:gd name="T89" fmla="*/ 2147483647 h 328"/>
              <a:gd name="T90" fmla="*/ 2147483647 w 1307"/>
              <a:gd name="T91" fmla="*/ 2147483647 h 328"/>
              <a:gd name="T92" fmla="*/ 2147483647 w 1307"/>
              <a:gd name="T93" fmla="*/ 2147483647 h 328"/>
              <a:gd name="T94" fmla="*/ 2147483647 w 1307"/>
              <a:gd name="T95" fmla="*/ 2147483647 h 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7"/>
              <a:gd name="T145" fmla="*/ 0 h 328"/>
              <a:gd name="T146" fmla="*/ 1307 w 1307"/>
              <a:gd name="T147" fmla="*/ 328 h 3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9" name="Freeform 5">
            <a:extLst>
              <a:ext uri="{FF2B5EF4-FFF2-40B4-BE49-F238E27FC236}">
                <a16:creationId xmlns:a16="http://schemas.microsoft.com/office/drawing/2014/main" id="{D784F3DB-1ED0-1951-E8CC-E7C8680F5311}"/>
              </a:ext>
            </a:extLst>
          </p:cNvPr>
          <p:cNvSpPr>
            <a:spLocks/>
          </p:cNvSpPr>
          <p:nvPr/>
        </p:nvSpPr>
        <p:spPr bwMode="auto">
          <a:xfrm>
            <a:off x="5569810" y="2147015"/>
            <a:ext cx="1552575" cy="754062"/>
          </a:xfrm>
          <a:custGeom>
            <a:avLst/>
            <a:gdLst>
              <a:gd name="T0" fmla="*/ 2147483647 w 978"/>
              <a:gd name="T1" fmla="*/ 2147483647 h 475"/>
              <a:gd name="T2" fmla="*/ 2147483647 w 978"/>
              <a:gd name="T3" fmla="*/ 2147483647 h 475"/>
              <a:gd name="T4" fmla="*/ 2147483647 w 978"/>
              <a:gd name="T5" fmla="*/ 2147483647 h 475"/>
              <a:gd name="T6" fmla="*/ 2147483647 w 978"/>
              <a:gd name="T7" fmla="*/ 2147483647 h 475"/>
              <a:gd name="T8" fmla="*/ 2147483647 w 978"/>
              <a:gd name="T9" fmla="*/ 2147483647 h 475"/>
              <a:gd name="T10" fmla="*/ 2147483647 w 978"/>
              <a:gd name="T11" fmla="*/ 2147483647 h 475"/>
              <a:gd name="T12" fmla="*/ 2147483647 w 978"/>
              <a:gd name="T13" fmla="*/ 2147483647 h 475"/>
              <a:gd name="T14" fmla="*/ 2147483647 w 978"/>
              <a:gd name="T15" fmla="*/ 2147483647 h 475"/>
              <a:gd name="T16" fmla="*/ 2147483647 w 978"/>
              <a:gd name="T17" fmla="*/ 2147483647 h 475"/>
              <a:gd name="T18" fmla="*/ 2147483647 w 978"/>
              <a:gd name="T19" fmla="*/ 2147483647 h 475"/>
              <a:gd name="T20" fmla="*/ 2147483647 w 978"/>
              <a:gd name="T21" fmla="*/ 2147483647 h 475"/>
              <a:gd name="T22" fmla="*/ 2147483647 w 978"/>
              <a:gd name="T23" fmla="*/ 2147483647 h 475"/>
              <a:gd name="T24" fmla="*/ 2147483647 w 978"/>
              <a:gd name="T25" fmla="*/ 2147483647 h 475"/>
              <a:gd name="T26" fmla="*/ 2147483647 w 978"/>
              <a:gd name="T27" fmla="*/ 2147483647 h 475"/>
              <a:gd name="T28" fmla="*/ 2147483647 w 978"/>
              <a:gd name="T29" fmla="*/ 2147483647 h 475"/>
              <a:gd name="T30" fmla="*/ 2147483647 w 978"/>
              <a:gd name="T31" fmla="*/ 2147483647 h 475"/>
              <a:gd name="T32" fmla="*/ 2147483647 w 978"/>
              <a:gd name="T33" fmla="*/ 2147483647 h 475"/>
              <a:gd name="T34" fmla="*/ 2147483647 w 978"/>
              <a:gd name="T35" fmla="*/ 2147483647 h 475"/>
              <a:gd name="T36" fmla="*/ 2147483647 w 978"/>
              <a:gd name="T37" fmla="*/ 2147483647 h 475"/>
              <a:gd name="T38" fmla="*/ 2147483647 w 978"/>
              <a:gd name="T39" fmla="*/ 2147483647 h 475"/>
              <a:gd name="T40" fmla="*/ 2147483647 w 978"/>
              <a:gd name="T41" fmla="*/ 2147483647 h 475"/>
              <a:gd name="T42" fmla="*/ 2147483647 w 978"/>
              <a:gd name="T43" fmla="*/ 2147483647 h 475"/>
              <a:gd name="T44" fmla="*/ 2147483647 w 978"/>
              <a:gd name="T45" fmla="*/ 2147483647 h 475"/>
              <a:gd name="T46" fmla="*/ 2147483647 w 978"/>
              <a:gd name="T47" fmla="*/ 2147483647 h 475"/>
              <a:gd name="T48" fmla="*/ 2147483647 w 978"/>
              <a:gd name="T49" fmla="*/ 2147483647 h 475"/>
              <a:gd name="T50" fmla="*/ 2147483647 w 978"/>
              <a:gd name="T51" fmla="*/ 2147483647 h 475"/>
              <a:gd name="T52" fmla="*/ 2147483647 w 978"/>
              <a:gd name="T53" fmla="*/ 2147483647 h 475"/>
              <a:gd name="T54" fmla="*/ 2147483647 w 978"/>
              <a:gd name="T55" fmla="*/ 2147483647 h 475"/>
              <a:gd name="T56" fmla="*/ 2147483647 w 978"/>
              <a:gd name="T57" fmla="*/ 2147483647 h 475"/>
              <a:gd name="T58" fmla="*/ 2147483647 w 978"/>
              <a:gd name="T59" fmla="*/ 2147483647 h 475"/>
              <a:gd name="T60" fmla="*/ 2147483647 w 978"/>
              <a:gd name="T61" fmla="*/ 2147483647 h 475"/>
              <a:gd name="T62" fmla="*/ 2147483647 w 978"/>
              <a:gd name="T63" fmla="*/ 2147483647 h 475"/>
              <a:gd name="T64" fmla="*/ 2147483647 w 978"/>
              <a:gd name="T65" fmla="*/ 2147483647 h 475"/>
              <a:gd name="T66" fmla="*/ 2147483647 w 978"/>
              <a:gd name="T67" fmla="*/ 2147483647 h 475"/>
              <a:gd name="T68" fmla="*/ 2147483647 w 978"/>
              <a:gd name="T69" fmla="*/ 2147483647 h 475"/>
              <a:gd name="T70" fmla="*/ 2147483647 w 978"/>
              <a:gd name="T71" fmla="*/ 2147483647 h 475"/>
              <a:gd name="T72" fmla="*/ 2147483647 w 978"/>
              <a:gd name="T73" fmla="*/ 2147483647 h 475"/>
              <a:gd name="T74" fmla="*/ 2147483647 w 978"/>
              <a:gd name="T75" fmla="*/ 2147483647 h 475"/>
              <a:gd name="T76" fmla="*/ 2147483647 w 978"/>
              <a:gd name="T77" fmla="*/ 2147483647 h 475"/>
              <a:gd name="T78" fmla="*/ 2147483647 w 978"/>
              <a:gd name="T79" fmla="*/ 2147483647 h 475"/>
              <a:gd name="T80" fmla="*/ 2147483647 w 978"/>
              <a:gd name="T81" fmla="*/ 2147483647 h 475"/>
              <a:gd name="T82" fmla="*/ 2147483647 w 978"/>
              <a:gd name="T83" fmla="*/ 2147483647 h 475"/>
              <a:gd name="T84" fmla="*/ 2147483647 w 978"/>
              <a:gd name="T85" fmla="*/ 2147483647 h 475"/>
              <a:gd name="T86" fmla="*/ 2147483647 w 978"/>
              <a:gd name="T87" fmla="*/ 2147483647 h 475"/>
              <a:gd name="T88" fmla="*/ 2147483647 w 978"/>
              <a:gd name="T89" fmla="*/ 2147483647 h 475"/>
              <a:gd name="T90" fmla="*/ 2147483647 w 978"/>
              <a:gd name="T91" fmla="*/ 2147483647 h 475"/>
              <a:gd name="T92" fmla="*/ 2147483647 w 978"/>
              <a:gd name="T93" fmla="*/ 2147483647 h 475"/>
              <a:gd name="T94" fmla="*/ 2147483647 w 978"/>
              <a:gd name="T95" fmla="*/ 2147483647 h 475"/>
              <a:gd name="T96" fmla="*/ 2147483647 w 978"/>
              <a:gd name="T97" fmla="*/ 2147483647 h 475"/>
              <a:gd name="T98" fmla="*/ 2147483647 w 978"/>
              <a:gd name="T99" fmla="*/ 2147483647 h 475"/>
              <a:gd name="T100" fmla="*/ 2147483647 w 978"/>
              <a:gd name="T101" fmla="*/ 2147483647 h 475"/>
              <a:gd name="T102" fmla="*/ 2147483647 w 978"/>
              <a:gd name="T103" fmla="*/ 2147483647 h 475"/>
              <a:gd name="T104" fmla="*/ 2147483647 w 978"/>
              <a:gd name="T105" fmla="*/ 2147483647 h 475"/>
              <a:gd name="T106" fmla="*/ 2147483647 w 978"/>
              <a:gd name="T107" fmla="*/ 2147483647 h 475"/>
              <a:gd name="T108" fmla="*/ 2147483647 w 978"/>
              <a:gd name="T109" fmla="*/ 2147483647 h 475"/>
              <a:gd name="T110" fmla="*/ 2147483647 w 978"/>
              <a:gd name="T111" fmla="*/ 2147483647 h 475"/>
              <a:gd name="T112" fmla="*/ 2147483647 w 978"/>
              <a:gd name="T113" fmla="*/ 2147483647 h 475"/>
              <a:gd name="T114" fmla="*/ 2147483647 w 978"/>
              <a:gd name="T115" fmla="*/ 2147483647 h 475"/>
              <a:gd name="T116" fmla="*/ 2147483647 w 978"/>
              <a:gd name="T117" fmla="*/ 2147483647 h 475"/>
              <a:gd name="T118" fmla="*/ 2147483647 w 978"/>
              <a:gd name="T119" fmla="*/ 2147483647 h 475"/>
              <a:gd name="T120" fmla="*/ 2147483647 w 978"/>
              <a:gd name="T121" fmla="*/ 2147483647 h 475"/>
              <a:gd name="T122" fmla="*/ 2147483647 w 978"/>
              <a:gd name="T123" fmla="*/ 2147483647 h 475"/>
              <a:gd name="T124" fmla="*/ 2147483647 w 978"/>
              <a:gd name="T125" fmla="*/ 2147483647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8"/>
              <a:gd name="T190" fmla="*/ 0 h 475"/>
              <a:gd name="T191" fmla="*/ 978 w 978"/>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0" name="Freeform 6">
            <a:extLst>
              <a:ext uri="{FF2B5EF4-FFF2-40B4-BE49-F238E27FC236}">
                <a16:creationId xmlns:a16="http://schemas.microsoft.com/office/drawing/2014/main" id="{A89777DA-5CB4-1F9B-0F35-474D1B7B3198}"/>
              </a:ext>
            </a:extLst>
          </p:cNvPr>
          <p:cNvSpPr>
            <a:spLocks/>
          </p:cNvSpPr>
          <p:nvPr/>
        </p:nvSpPr>
        <p:spPr bwMode="auto">
          <a:xfrm>
            <a:off x="5523771" y="2889965"/>
            <a:ext cx="1430338" cy="1001712"/>
          </a:xfrm>
          <a:custGeom>
            <a:avLst/>
            <a:gdLst>
              <a:gd name="T0" fmla="*/ 2147483647 w 901"/>
              <a:gd name="T1" fmla="*/ 2147483647 h 631"/>
              <a:gd name="T2" fmla="*/ 2147483647 w 901"/>
              <a:gd name="T3" fmla="*/ 2147483647 h 631"/>
              <a:gd name="T4" fmla="*/ 2147483647 w 901"/>
              <a:gd name="T5" fmla="*/ 2147483647 h 631"/>
              <a:gd name="T6" fmla="*/ 2147483647 w 901"/>
              <a:gd name="T7" fmla="*/ 2147483647 h 631"/>
              <a:gd name="T8" fmla="*/ 2147483647 w 901"/>
              <a:gd name="T9" fmla="*/ 2147483647 h 631"/>
              <a:gd name="T10" fmla="*/ 2147483647 w 901"/>
              <a:gd name="T11" fmla="*/ 2147483647 h 631"/>
              <a:gd name="T12" fmla="*/ 2147483647 w 901"/>
              <a:gd name="T13" fmla="*/ 2147483647 h 631"/>
              <a:gd name="T14" fmla="*/ 2147483647 w 901"/>
              <a:gd name="T15" fmla="*/ 2147483647 h 631"/>
              <a:gd name="T16" fmla="*/ 2147483647 w 901"/>
              <a:gd name="T17" fmla="*/ 2147483647 h 631"/>
              <a:gd name="T18" fmla="*/ 2147483647 w 901"/>
              <a:gd name="T19" fmla="*/ 2147483647 h 631"/>
              <a:gd name="T20" fmla="*/ 2147483647 w 901"/>
              <a:gd name="T21" fmla="*/ 2147483647 h 631"/>
              <a:gd name="T22" fmla="*/ 2147483647 w 901"/>
              <a:gd name="T23" fmla="*/ 2147483647 h 631"/>
              <a:gd name="T24" fmla="*/ 2147483647 w 901"/>
              <a:gd name="T25" fmla="*/ 2147483647 h 631"/>
              <a:gd name="T26" fmla="*/ 2147483647 w 901"/>
              <a:gd name="T27" fmla="*/ 2147483647 h 631"/>
              <a:gd name="T28" fmla="*/ 2147483647 w 901"/>
              <a:gd name="T29" fmla="*/ 2147483647 h 631"/>
              <a:gd name="T30" fmla="*/ 2147483647 w 901"/>
              <a:gd name="T31" fmla="*/ 2147483647 h 631"/>
              <a:gd name="T32" fmla="*/ 2147483647 w 901"/>
              <a:gd name="T33" fmla="*/ 2147483647 h 631"/>
              <a:gd name="T34" fmla="*/ 2147483647 w 901"/>
              <a:gd name="T35" fmla="*/ 2147483647 h 631"/>
              <a:gd name="T36" fmla="*/ 2147483647 w 901"/>
              <a:gd name="T37" fmla="*/ 2147483647 h 631"/>
              <a:gd name="T38" fmla="*/ 2147483647 w 901"/>
              <a:gd name="T39" fmla="*/ 2147483647 h 631"/>
              <a:gd name="T40" fmla="*/ 2147483647 w 901"/>
              <a:gd name="T41" fmla="*/ 2147483647 h 631"/>
              <a:gd name="T42" fmla="*/ 2147483647 w 901"/>
              <a:gd name="T43" fmla="*/ 2147483647 h 631"/>
              <a:gd name="T44" fmla="*/ 2147483647 w 901"/>
              <a:gd name="T45" fmla="*/ 2147483647 h 631"/>
              <a:gd name="T46" fmla="*/ 2147483647 w 901"/>
              <a:gd name="T47" fmla="*/ 2147483647 h 631"/>
              <a:gd name="T48" fmla="*/ 2147483647 w 901"/>
              <a:gd name="T49" fmla="*/ 2147483647 h 631"/>
              <a:gd name="T50" fmla="*/ 2147483647 w 901"/>
              <a:gd name="T51" fmla="*/ 2147483647 h 631"/>
              <a:gd name="T52" fmla="*/ 2147483647 w 901"/>
              <a:gd name="T53" fmla="*/ 2147483647 h 631"/>
              <a:gd name="T54" fmla="*/ 2147483647 w 901"/>
              <a:gd name="T55" fmla="*/ 2147483647 h 631"/>
              <a:gd name="T56" fmla="*/ 2147483647 w 901"/>
              <a:gd name="T57" fmla="*/ 2147483647 h 631"/>
              <a:gd name="T58" fmla="*/ 2147483647 w 901"/>
              <a:gd name="T59" fmla="*/ 2147483647 h 631"/>
              <a:gd name="T60" fmla="*/ 2147483647 w 901"/>
              <a:gd name="T61" fmla="*/ 2147483647 h 631"/>
              <a:gd name="T62" fmla="*/ 2147483647 w 901"/>
              <a:gd name="T63" fmla="*/ 2147483647 h 631"/>
              <a:gd name="T64" fmla="*/ 2147483647 w 901"/>
              <a:gd name="T65" fmla="*/ 2147483647 h 631"/>
              <a:gd name="T66" fmla="*/ 2147483647 w 901"/>
              <a:gd name="T67" fmla="*/ 2147483647 h 631"/>
              <a:gd name="T68" fmla="*/ 2147483647 w 901"/>
              <a:gd name="T69" fmla="*/ 2147483647 h 631"/>
              <a:gd name="T70" fmla="*/ 2147483647 w 901"/>
              <a:gd name="T71" fmla="*/ 2147483647 h 631"/>
              <a:gd name="T72" fmla="*/ 2147483647 w 901"/>
              <a:gd name="T73" fmla="*/ 2147483647 h 631"/>
              <a:gd name="T74" fmla="*/ 2147483647 w 901"/>
              <a:gd name="T75" fmla="*/ 2147483647 h 631"/>
              <a:gd name="T76" fmla="*/ 2147483647 w 901"/>
              <a:gd name="T77" fmla="*/ 2147483647 h 631"/>
              <a:gd name="T78" fmla="*/ 2147483647 w 901"/>
              <a:gd name="T79" fmla="*/ 2147483647 h 631"/>
              <a:gd name="T80" fmla="*/ 2147483647 w 901"/>
              <a:gd name="T81" fmla="*/ 2147483647 h 631"/>
              <a:gd name="T82" fmla="*/ 2147483647 w 901"/>
              <a:gd name="T83" fmla="*/ 2147483647 h 631"/>
              <a:gd name="T84" fmla="*/ 2147483647 w 901"/>
              <a:gd name="T85" fmla="*/ 2147483647 h 631"/>
              <a:gd name="T86" fmla="*/ 2147483647 w 901"/>
              <a:gd name="T87" fmla="*/ 2147483647 h 631"/>
              <a:gd name="T88" fmla="*/ 2147483647 w 901"/>
              <a:gd name="T89" fmla="*/ 2147483647 h 631"/>
              <a:gd name="T90" fmla="*/ 2147483647 w 901"/>
              <a:gd name="T91" fmla="*/ 2147483647 h 631"/>
              <a:gd name="T92" fmla="*/ 2147483647 w 901"/>
              <a:gd name="T93" fmla="*/ 2147483647 h 631"/>
              <a:gd name="T94" fmla="*/ 2147483647 w 901"/>
              <a:gd name="T95" fmla="*/ 2147483647 h 631"/>
              <a:gd name="T96" fmla="*/ 2147483647 w 901"/>
              <a:gd name="T97" fmla="*/ 2147483647 h 631"/>
              <a:gd name="T98" fmla="*/ 2147483647 w 901"/>
              <a:gd name="T99" fmla="*/ 2147483647 h 631"/>
              <a:gd name="T100" fmla="*/ 2147483647 w 901"/>
              <a:gd name="T101" fmla="*/ 2147483647 h 631"/>
              <a:gd name="T102" fmla="*/ 2147483647 w 901"/>
              <a:gd name="T103" fmla="*/ 2147483647 h 631"/>
              <a:gd name="T104" fmla="*/ 2147483647 w 901"/>
              <a:gd name="T105" fmla="*/ 2147483647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1"/>
              <a:gd name="T160" fmla="*/ 0 h 631"/>
              <a:gd name="T161" fmla="*/ 901 w 901"/>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 name="Freeform 7">
            <a:extLst>
              <a:ext uri="{FF2B5EF4-FFF2-40B4-BE49-F238E27FC236}">
                <a16:creationId xmlns:a16="http://schemas.microsoft.com/office/drawing/2014/main" id="{7D6E760C-F801-2FBF-0305-3A24190E74E3}"/>
              </a:ext>
            </a:extLst>
          </p:cNvPr>
          <p:cNvSpPr>
            <a:spLocks/>
          </p:cNvSpPr>
          <p:nvPr/>
        </p:nvSpPr>
        <p:spPr bwMode="auto">
          <a:xfrm>
            <a:off x="5228497" y="3547191"/>
            <a:ext cx="1400175" cy="852487"/>
          </a:xfrm>
          <a:custGeom>
            <a:avLst/>
            <a:gdLst>
              <a:gd name="T0" fmla="*/ 2147483647 w 882"/>
              <a:gd name="T1" fmla="*/ 2147483647 h 537"/>
              <a:gd name="T2" fmla="*/ 0 w 882"/>
              <a:gd name="T3" fmla="*/ 2147483647 h 537"/>
              <a:gd name="T4" fmla="*/ 2147483647 w 882"/>
              <a:gd name="T5" fmla="*/ 2147483647 h 537"/>
              <a:gd name="T6" fmla="*/ 2147483647 w 882"/>
              <a:gd name="T7" fmla="*/ 2147483647 h 537"/>
              <a:gd name="T8" fmla="*/ 2147483647 w 882"/>
              <a:gd name="T9" fmla="*/ 2147483647 h 537"/>
              <a:gd name="T10" fmla="*/ 2147483647 w 882"/>
              <a:gd name="T11" fmla="*/ 2147483647 h 537"/>
              <a:gd name="T12" fmla="*/ 2147483647 w 882"/>
              <a:gd name="T13" fmla="*/ 2147483647 h 537"/>
              <a:gd name="T14" fmla="*/ 2147483647 w 882"/>
              <a:gd name="T15" fmla="*/ 2147483647 h 537"/>
              <a:gd name="T16" fmla="*/ 2147483647 w 882"/>
              <a:gd name="T17" fmla="*/ 2147483647 h 537"/>
              <a:gd name="T18" fmla="*/ 2147483647 w 882"/>
              <a:gd name="T19" fmla="*/ 2147483647 h 537"/>
              <a:gd name="T20" fmla="*/ 2147483647 w 882"/>
              <a:gd name="T21" fmla="*/ 2147483647 h 537"/>
              <a:gd name="T22" fmla="*/ 2147483647 w 882"/>
              <a:gd name="T23" fmla="*/ 2147483647 h 537"/>
              <a:gd name="T24" fmla="*/ 2147483647 w 882"/>
              <a:gd name="T25" fmla="*/ 2147483647 h 537"/>
              <a:gd name="T26" fmla="*/ 2147483647 w 882"/>
              <a:gd name="T27" fmla="*/ 2147483647 h 537"/>
              <a:gd name="T28" fmla="*/ 2147483647 w 882"/>
              <a:gd name="T29" fmla="*/ 2147483647 h 537"/>
              <a:gd name="T30" fmla="*/ 2147483647 w 882"/>
              <a:gd name="T31" fmla="*/ 2147483647 h 537"/>
              <a:gd name="T32" fmla="*/ 2147483647 w 882"/>
              <a:gd name="T33" fmla="*/ 2147483647 h 537"/>
              <a:gd name="T34" fmla="*/ 2147483647 w 882"/>
              <a:gd name="T35" fmla="*/ 2147483647 h 537"/>
              <a:gd name="T36" fmla="*/ 2147483647 w 882"/>
              <a:gd name="T37" fmla="*/ 2147483647 h 537"/>
              <a:gd name="T38" fmla="*/ 2147483647 w 882"/>
              <a:gd name="T39" fmla="*/ 2147483647 h 537"/>
              <a:gd name="T40" fmla="*/ 2147483647 w 882"/>
              <a:gd name="T41" fmla="*/ 2147483647 h 537"/>
              <a:gd name="T42" fmla="*/ 2147483647 w 882"/>
              <a:gd name="T43" fmla="*/ 2147483647 h 537"/>
              <a:gd name="T44" fmla="*/ 2147483647 w 882"/>
              <a:gd name="T45" fmla="*/ 2147483647 h 537"/>
              <a:gd name="T46" fmla="*/ 2147483647 w 882"/>
              <a:gd name="T47" fmla="*/ 2147483647 h 537"/>
              <a:gd name="T48" fmla="*/ 2147483647 w 882"/>
              <a:gd name="T49" fmla="*/ 2147483647 h 537"/>
              <a:gd name="T50" fmla="*/ 2147483647 w 882"/>
              <a:gd name="T51" fmla="*/ 2147483647 h 537"/>
              <a:gd name="T52" fmla="*/ 2147483647 w 882"/>
              <a:gd name="T53" fmla="*/ 2147483647 h 537"/>
              <a:gd name="T54" fmla="*/ 2147483647 w 882"/>
              <a:gd name="T55" fmla="*/ 2147483647 h 537"/>
              <a:gd name="T56" fmla="*/ 2147483647 w 882"/>
              <a:gd name="T57" fmla="*/ 2147483647 h 537"/>
              <a:gd name="T58" fmla="*/ 2147483647 w 882"/>
              <a:gd name="T59" fmla="*/ 2147483647 h 537"/>
              <a:gd name="T60" fmla="*/ 2147483647 w 882"/>
              <a:gd name="T61" fmla="*/ 2147483647 h 537"/>
              <a:gd name="T62" fmla="*/ 2147483647 w 882"/>
              <a:gd name="T63" fmla="*/ 2147483647 h 537"/>
              <a:gd name="T64" fmla="*/ 2147483647 w 882"/>
              <a:gd name="T65" fmla="*/ 2147483647 h 537"/>
              <a:gd name="T66" fmla="*/ 2147483647 w 882"/>
              <a:gd name="T67" fmla="*/ 2147483647 h 537"/>
              <a:gd name="T68" fmla="*/ 2147483647 w 882"/>
              <a:gd name="T69" fmla="*/ 2147483647 h 537"/>
              <a:gd name="T70" fmla="*/ 2147483647 w 882"/>
              <a:gd name="T71" fmla="*/ 2147483647 h 537"/>
              <a:gd name="T72" fmla="*/ 2147483647 w 882"/>
              <a:gd name="T73" fmla="*/ 2147483647 h 537"/>
              <a:gd name="T74" fmla="*/ 2147483647 w 882"/>
              <a:gd name="T75" fmla="*/ 2147483647 h 537"/>
              <a:gd name="T76" fmla="*/ 2147483647 w 882"/>
              <a:gd name="T77" fmla="*/ 2147483647 h 537"/>
              <a:gd name="T78" fmla="*/ 2147483647 w 882"/>
              <a:gd name="T79" fmla="*/ 2147483647 h 537"/>
              <a:gd name="T80" fmla="*/ 2147483647 w 882"/>
              <a:gd name="T81" fmla="*/ 2147483647 h 537"/>
              <a:gd name="T82" fmla="*/ 2147483647 w 882"/>
              <a:gd name="T83" fmla="*/ 2147483647 h 537"/>
              <a:gd name="T84" fmla="*/ 2147483647 w 882"/>
              <a:gd name="T85" fmla="*/ 2147483647 h 537"/>
              <a:gd name="T86" fmla="*/ 2147483647 w 882"/>
              <a:gd name="T87" fmla="*/ 2147483647 h 537"/>
              <a:gd name="T88" fmla="*/ 2147483647 w 882"/>
              <a:gd name="T89" fmla="*/ 2147483647 h 537"/>
              <a:gd name="T90" fmla="*/ 2147483647 w 882"/>
              <a:gd name="T91" fmla="*/ 2147483647 h 537"/>
              <a:gd name="T92" fmla="*/ 2147483647 w 882"/>
              <a:gd name="T93" fmla="*/ 2147483647 h 537"/>
              <a:gd name="T94" fmla="*/ 2147483647 w 882"/>
              <a:gd name="T95" fmla="*/ 2147483647 h 537"/>
              <a:gd name="T96" fmla="*/ 2147483647 w 882"/>
              <a:gd name="T97" fmla="*/ 2147483647 h 537"/>
              <a:gd name="T98" fmla="*/ 2147483647 w 882"/>
              <a:gd name="T99" fmla="*/ 2147483647 h 5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2"/>
              <a:gd name="T151" fmla="*/ 0 h 537"/>
              <a:gd name="T152" fmla="*/ 882 w 882"/>
              <a:gd name="T153" fmla="*/ 537 h 5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Freeform 8">
            <a:extLst>
              <a:ext uri="{FF2B5EF4-FFF2-40B4-BE49-F238E27FC236}">
                <a16:creationId xmlns:a16="http://schemas.microsoft.com/office/drawing/2014/main" id="{6B4CBA02-B4E4-4089-A9C3-885861150986}"/>
              </a:ext>
            </a:extLst>
          </p:cNvPr>
          <p:cNvSpPr>
            <a:spLocks/>
          </p:cNvSpPr>
          <p:nvPr/>
        </p:nvSpPr>
        <p:spPr bwMode="auto">
          <a:xfrm>
            <a:off x="4687159" y="3712290"/>
            <a:ext cx="1047750" cy="622300"/>
          </a:xfrm>
          <a:custGeom>
            <a:avLst/>
            <a:gdLst>
              <a:gd name="T0" fmla="*/ 2147483647 w 660"/>
              <a:gd name="T1" fmla="*/ 2147483647 h 392"/>
              <a:gd name="T2" fmla="*/ 2147483647 w 660"/>
              <a:gd name="T3" fmla="*/ 2147483647 h 392"/>
              <a:gd name="T4" fmla="*/ 2147483647 w 660"/>
              <a:gd name="T5" fmla="*/ 2147483647 h 392"/>
              <a:gd name="T6" fmla="*/ 2147483647 w 660"/>
              <a:gd name="T7" fmla="*/ 2147483647 h 392"/>
              <a:gd name="T8" fmla="*/ 2147483647 w 660"/>
              <a:gd name="T9" fmla="*/ 2147483647 h 392"/>
              <a:gd name="T10" fmla="*/ 2147483647 w 660"/>
              <a:gd name="T11" fmla="*/ 2147483647 h 392"/>
              <a:gd name="T12" fmla="*/ 2147483647 w 660"/>
              <a:gd name="T13" fmla="*/ 2147483647 h 392"/>
              <a:gd name="T14" fmla="*/ 2147483647 w 660"/>
              <a:gd name="T15" fmla="*/ 2147483647 h 392"/>
              <a:gd name="T16" fmla="*/ 2147483647 w 660"/>
              <a:gd name="T17" fmla="*/ 2147483647 h 392"/>
              <a:gd name="T18" fmla="*/ 2147483647 w 660"/>
              <a:gd name="T19" fmla="*/ 2147483647 h 392"/>
              <a:gd name="T20" fmla="*/ 2147483647 w 660"/>
              <a:gd name="T21" fmla="*/ 2147483647 h 392"/>
              <a:gd name="T22" fmla="*/ 2147483647 w 660"/>
              <a:gd name="T23" fmla="*/ 2147483647 h 392"/>
              <a:gd name="T24" fmla="*/ 2147483647 w 660"/>
              <a:gd name="T25" fmla="*/ 2147483647 h 392"/>
              <a:gd name="T26" fmla="*/ 2147483647 w 660"/>
              <a:gd name="T27" fmla="*/ 2147483647 h 392"/>
              <a:gd name="T28" fmla="*/ 2147483647 w 660"/>
              <a:gd name="T29" fmla="*/ 2147483647 h 392"/>
              <a:gd name="T30" fmla="*/ 2147483647 w 660"/>
              <a:gd name="T31" fmla="*/ 2147483647 h 392"/>
              <a:gd name="T32" fmla="*/ 2147483647 w 660"/>
              <a:gd name="T33" fmla="*/ 2147483647 h 392"/>
              <a:gd name="T34" fmla="*/ 2147483647 w 660"/>
              <a:gd name="T35" fmla="*/ 2147483647 h 392"/>
              <a:gd name="T36" fmla="*/ 2147483647 w 660"/>
              <a:gd name="T37" fmla="*/ 2147483647 h 392"/>
              <a:gd name="T38" fmla="*/ 2147483647 w 660"/>
              <a:gd name="T39" fmla="*/ 2147483647 h 392"/>
              <a:gd name="T40" fmla="*/ 2147483647 w 660"/>
              <a:gd name="T41" fmla="*/ 2147483647 h 392"/>
              <a:gd name="T42" fmla="*/ 2147483647 w 660"/>
              <a:gd name="T43" fmla="*/ 2147483647 h 392"/>
              <a:gd name="T44" fmla="*/ 2147483647 w 660"/>
              <a:gd name="T45" fmla="*/ 2147483647 h 392"/>
              <a:gd name="T46" fmla="*/ 2147483647 w 660"/>
              <a:gd name="T47" fmla="*/ 2147483647 h 392"/>
              <a:gd name="T48" fmla="*/ 0 w 660"/>
              <a:gd name="T49" fmla="*/ 2147483647 h 392"/>
              <a:gd name="T50" fmla="*/ 2147483647 w 660"/>
              <a:gd name="T51" fmla="*/ 2147483647 h 392"/>
              <a:gd name="T52" fmla="*/ 2147483647 w 660"/>
              <a:gd name="T53" fmla="*/ 2147483647 h 392"/>
              <a:gd name="T54" fmla="*/ 2147483647 w 660"/>
              <a:gd name="T55" fmla="*/ 2147483647 h 392"/>
              <a:gd name="T56" fmla="*/ 2147483647 w 660"/>
              <a:gd name="T57" fmla="*/ 2147483647 h 392"/>
              <a:gd name="T58" fmla="*/ 2147483647 w 660"/>
              <a:gd name="T59" fmla="*/ 2147483647 h 392"/>
              <a:gd name="T60" fmla="*/ 2147483647 w 660"/>
              <a:gd name="T61" fmla="*/ 2147483647 h 392"/>
              <a:gd name="T62" fmla="*/ 2147483647 w 660"/>
              <a:gd name="T63" fmla="*/ 2147483647 h 392"/>
              <a:gd name="T64" fmla="*/ 2147483647 w 660"/>
              <a:gd name="T65" fmla="*/ 2147483647 h 392"/>
              <a:gd name="T66" fmla="*/ 2147483647 w 660"/>
              <a:gd name="T67" fmla="*/ 2147483647 h 392"/>
              <a:gd name="T68" fmla="*/ 2147483647 w 660"/>
              <a:gd name="T69" fmla="*/ 2147483647 h 392"/>
              <a:gd name="T70" fmla="*/ 2147483647 w 660"/>
              <a:gd name="T71" fmla="*/ 2147483647 h 392"/>
              <a:gd name="T72" fmla="*/ 2147483647 w 660"/>
              <a:gd name="T73" fmla="*/ 2147483647 h 392"/>
              <a:gd name="T74" fmla="*/ 2147483647 w 660"/>
              <a:gd name="T75" fmla="*/ 2147483647 h 392"/>
              <a:gd name="T76" fmla="*/ 2147483647 w 660"/>
              <a:gd name="T77" fmla="*/ 2147483647 h 392"/>
              <a:gd name="T78" fmla="*/ 2147483647 w 660"/>
              <a:gd name="T79" fmla="*/ 2147483647 h 392"/>
              <a:gd name="T80" fmla="*/ 2147483647 w 660"/>
              <a:gd name="T81" fmla="*/ 2147483647 h 392"/>
              <a:gd name="T82" fmla="*/ 2147483647 w 660"/>
              <a:gd name="T83" fmla="*/ 2147483647 h 392"/>
              <a:gd name="T84" fmla="*/ 2147483647 w 660"/>
              <a:gd name="T85" fmla="*/ 2147483647 h 392"/>
              <a:gd name="T86" fmla="*/ 2147483647 w 660"/>
              <a:gd name="T87" fmla="*/ 2147483647 h 392"/>
              <a:gd name="T88" fmla="*/ 2147483647 w 660"/>
              <a:gd name="T89" fmla="*/ 2147483647 h 392"/>
              <a:gd name="T90" fmla="*/ 2147483647 w 660"/>
              <a:gd name="T91" fmla="*/ 2147483647 h 392"/>
              <a:gd name="T92" fmla="*/ 2147483647 w 660"/>
              <a:gd name="T93" fmla="*/ 2147483647 h 392"/>
              <a:gd name="T94" fmla="*/ 2147483647 w 660"/>
              <a:gd name="T95" fmla="*/ 2147483647 h 392"/>
              <a:gd name="T96" fmla="*/ 2147483647 w 660"/>
              <a:gd name="T97" fmla="*/ 2147483647 h 392"/>
              <a:gd name="T98" fmla="*/ 2147483647 w 660"/>
              <a:gd name="T99" fmla="*/ 2147483647 h 392"/>
              <a:gd name="T100" fmla="*/ 2147483647 w 660"/>
              <a:gd name="T101" fmla="*/ 2147483647 h 392"/>
              <a:gd name="T102" fmla="*/ 2147483647 w 660"/>
              <a:gd name="T103" fmla="*/ 2147483647 h 392"/>
              <a:gd name="T104" fmla="*/ 2147483647 w 660"/>
              <a:gd name="T105" fmla="*/ 2147483647 h 392"/>
              <a:gd name="T106" fmla="*/ 2147483647 w 660"/>
              <a:gd name="T107" fmla="*/ 2147483647 h 392"/>
              <a:gd name="T108" fmla="*/ 2147483647 w 660"/>
              <a:gd name="T109" fmla="*/ 2147483647 h 392"/>
              <a:gd name="T110" fmla="*/ 2147483647 w 660"/>
              <a:gd name="T111" fmla="*/ 2147483647 h 392"/>
              <a:gd name="T112" fmla="*/ 2147483647 w 660"/>
              <a:gd name="T113" fmla="*/ 2147483647 h 392"/>
              <a:gd name="T114" fmla="*/ 2147483647 w 660"/>
              <a:gd name="T115" fmla="*/ 2147483647 h 392"/>
              <a:gd name="T116" fmla="*/ 2147483647 w 660"/>
              <a:gd name="T117" fmla="*/ 2147483647 h 3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392"/>
              <a:gd name="T179" fmla="*/ 660 w 660"/>
              <a:gd name="T180" fmla="*/ 392 h 3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3" name="Freeform 9">
            <a:extLst>
              <a:ext uri="{FF2B5EF4-FFF2-40B4-BE49-F238E27FC236}">
                <a16:creationId xmlns:a16="http://schemas.microsoft.com/office/drawing/2014/main" id="{BDE2689B-829D-4150-EEF4-577CCD6F2EBF}"/>
              </a:ext>
            </a:extLst>
          </p:cNvPr>
          <p:cNvSpPr>
            <a:spLocks/>
          </p:cNvSpPr>
          <p:nvPr/>
        </p:nvSpPr>
        <p:spPr bwMode="auto">
          <a:xfrm>
            <a:off x="4493485" y="4266328"/>
            <a:ext cx="2143125" cy="620713"/>
          </a:xfrm>
          <a:custGeom>
            <a:avLst/>
            <a:gdLst>
              <a:gd name="T0" fmla="*/ 2147483647 w 1350"/>
              <a:gd name="T1" fmla="*/ 2147483647 h 391"/>
              <a:gd name="T2" fmla="*/ 2147483647 w 1350"/>
              <a:gd name="T3" fmla="*/ 2147483647 h 391"/>
              <a:gd name="T4" fmla="*/ 2147483647 w 1350"/>
              <a:gd name="T5" fmla="*/ 2147483647 h 391"/>
              <a:gd name="T6" fmla="*/ 2147483647 w 1350"/>
              <a:gd name="T7" fmla="*/ 2147483647 h 391"/>
              <a:gd name="T8" fmla="*/ 2147483647 w 1350"/>
              <a:gd name="T9" fmla="*/ 2147483647 h 391"/>
              <a:gd name="T10" fmla="*/ 2147483647 w 1350"/>
              <a:gd name="T11" fmla="*/ 2147483647 h 391"/>
              <a:gd name="T12" fmla="*/ 2147483647 w 1350"/>
              <a:gd name="T13" fmla="*/ 2147483647 h 391"/>
              <a:gd name="T14" fmla="*/ 2147483647 w 1350"/>
              <a:gd name="T15" fmla="*/ 2147483647 h 391"/>
              <a:gd name="T16" fmla="*/ 2147483647 w 1350"/>
              <a:gd name="T17" fmla="*/ 2147483647 h 391"/>
              <a:gd name="T18" fmla="*/ 0 w 1350"/>
              <a:gd name="T19" fmla="*/ 2147483647 h 391"/>
              <a:gd name="T20" fmla="*/ 2147483647 w 1350"/>
              <a:gd name="T21" fmla="*/ 2147483647 h 391"/>
              <a:gd name="T22" fmla="*/ 2147483647 w 1350"/>
              <a:gd name="T23" fmla="*/ 0 h 391"/>
              <a:gd name="T24" fmla="*/ 2147483647 w 1350"/>
              <a:gd name="T25" fmla="*/ 2147483647 h 391"/>
              <a:gd name="T26" fmla="*/ 2147483647 w 1350"/>
              <a:gd name="T27" fmla="*/ 2147483647 h 391"/>
              <a:gd name="T28" fmla="*/ 2147483647 w 1350"/>
              <a:gd name="T29" fmla="*/ 2147483647 h 391"/>
              <a:gd name="T30" fmla="*/ 2147483647 w 1350"/>
              <a:gd name="T31" fmla="*/ 2147483647 h 391"/>
              <a:gd name="T32" fmla="*/ 2147483647 w 1350"/>
              <a:gd name="T33" fmla="*/ 2147483647 h 391"/>
              <a:gd name="T34" fmla="*/ 2147483647 w 1350"/>
              <a:gd name="T35" fmla="*/ 2147483647 h 391"/>
              <a:gd name="T36" fmla="*/ 2147483647 w 1350"/>
              <a:gd name="T37" fmla="*/ 2147483647 h 391"/>
              <a:gd name="T38" fmla="*/ 2147483647 w 1350"/>
              <a:gd name="T39" fmla="*/ 2147483647 h 391"/>
              <a:gd name="T40" fmla="*/ 2147483647 w 1350"/>
              <a:gd name="T41" fmla="*/ 2147483647 h 391"/>
              <a:gd name="T42" fmla="*/ 2147483647 w 1350"/>
              <a:gd name="T43" fmla="*/ 2147483647 h 391"/>
              <a:gd name="T44" fmla="*/ 2147483647 w 1350"/>
              <a:gd name="T45" fmla="*/ 2147483647 h 391"/>
              <a:gd name="T46" fmla="*/ 2147483647 w 1350"/>
              <a:gd name="T47" fmla="*/ 2147483647 h 391"/>
              <a:gd name="T48" fmla="*/ 2147483647 w 1350"/>
              <a:gd name="T49" fmla="*/ 2147483647 h 391"/>
              <a:gd name="T50" fmla="*/ 2147483647 w 1350"/>
              <a:gd name="T51" fmla="*/ 2147483647 h 391"/>
              <a:gd name="T52" fmla="*/ 2147483647 w 1350"/>
              <a:gd name="T53" fmla="*/ 2147483647 h 391"/>
              <a:gd name="T54" fmla="*/ 2147483647 w 1350"/>
              <a:gd name="T55" fmla="*/ 2147483647 h 391"/>
              <a:gd name="T56" fmla="*/ 2147483647 w 1350"/>
              <a:gd name="T57" fmla="*/ 2147483647 h 391"/>
              <a:gd name="T58" fmla="*/ 2147483647 w 1350"/>
              <a:gd name="T59" fmla="*/ 2147483647 h 391"/>
              <a:gd name="T60" fmla="*/ 2147483647 w 1350"/>
              <a:gd name="T61" fmla="*/ 2147483647 h 391"/>
              <a:gd name="T62" fmla="*/ 2147483647 w 1350"/>
              <a:gd name="T63" fmla="*/ 2147483647 h 391"/>
              <a:gd name="T64" fmla="*/ 2147483647 w 1350"/>
              <a:gd name="T65" fmla="*/ 2147483647 h 391"/>
              <a:gd name="T66" fmla="*/ 2147483647 w 1350"/>
              <a:gd name="T67" fmla="*/ 2147483647 h 391"/>
              <a:gd name="T68" fmla="*/ 2147483647 w 1350"/>
              <a:gd name="T69" fmla="*/ 2147483647 h 391"/>
              <a:gd name="T70" fmla="*/ 2147483647 w 1350"/>
              <a:gd name="T71" fmla="*/ 2147483647 h 391"/>
              <a:gd name="T72" fmla="*/ 2147483647 w 1350"/>
              <a:gd name="T73" fmla="*/ 2147483647 h 391"/>
              <a:gd name="T74" fmla="*/ 2147483647 w 1350"/>
              <a:gd name="T75" fmla="*/ 2147483647 h 391"/>
              <a:gd name="T76" fmla="*/ 2147483647 w 1350"/>
              <a:gd name="T77" fmla="*/ 2147483647 h 391"/>
              <a:gd name="T78" fmla="*/ 2147483647 w 1350"/>
              <a:gd name="T79" fmla="*/ 2147483647 h 391"/>
              <a:gd name="T80" fmla="*/ 2147483647 w 1350"/>
              <a:gd name="T81" fmla="*/ 2147483647 h 391"/>
              <a:gd name="T82" fmla="*/ 2147483647 w 1350"/>
              <a:gd name="T83" fmla="*/ 2147483647 h 391"/>
              <a:gd name="T84" fmla="*/ 2147483647 w 1350"/>
              <a:gd name="T85" fmla="*/ 2147483647 h 391"/>
              <a:gd name="T86" fmla="*/ 2147483647 w 1350"/>
              <a:gd name="T87" fmla="*/ 2147483647 h 391"/>
              <a:gd name="T88" fmla="*/ 2147483647 w 1350"/>
              <a:gd name="T89" fmla="*/ 2147483647 h 391"/>
              <a:gd name="T90" fmla="*/ 2147483647 w 1350"/>
              <a:gd name="T91" fmla="*/ 2147483647 h 391"/>
              <a:gd name="T92" fmla="*/ 2147483647 w 1350"/>
              <a:gd name="T93" fmla="*/ 2147483647 h 391"/>
              <a:gd name="T94" fmla="*/ 2147483647 w 1350"/>
              <a:gd name="T95" fmla="*/ 2147483647 h 391"/>
              <a:gd name="T96" fmla="*/ 2147483647 w 1350"/>
              <a:gd name="T97" fmla="*/ 2147483647 h 391"/>
              <a:gd name="T98" fmla="*/ 2147483647 w 1350"/>
              <a:gd name="T99" fmla="*/ 2147483647 h 391"/>
              <a:gd name="T100" fmla="*/ 2147483647 w 1350"/>
              <a:gd name="T101" fmla="*/ 2147483647 h 391"/>
              <a:gd name="T102" fmla="*/ 2147483647 w 1350"/>
              <a:gd name="T103" fmla="*/ 2147483647 h 391"/>
              <a:gd name="T104" fmla="*/ 2147483647 w 1350"/>
              <a:gd name="T105" fmla="*/ 2147483647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0"/>
              <a:gd name="T160" fmla="*/ 0 h 391"/>
              <a:gd name="T161" fmla="*/ 1350 w 1350"/>
              <a:gd name="T162" fmla="*/ 391 h 3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4" name="Freeform 10">
            <a:extLst>
              <a:ext uri="{FF2B5EF4-FFF2-40B4-BE49-F238E27FC236}">
                <a16:creationId xmlns:a16="http://schemas.microsoft.com/office/drawing/2014/main" id="{FC8DFA68-B146-56E4-0A62-B2694147C176}"/>
              </a:ext>
            </a:extLst>
          </p:cNvPr>
          <p:cNvSpPr>
            <a:spLocks/>
          </p:cNvSpPr>
          <p:nvPr/>
        </p:nvSpPr>
        <p:spPr bwMode="auto">
          <a:xfrm>
            <a:off x="4633184" y="4853702"/>
            <a:ext cx="1054100" cy="782638"/>
          </a:xfrm>
          <a:custGeom>
            <a:avLst/>
            <a:gdLst>
              <a:gd name="T0" fmla="*/ 2147483647 w 664"/>
              <a:gd name="T1" fmla="*/ 2147483647 h 493"/>
              <a:gd name="T2" fmla="*/ 2147483647 w 664"/>
              <a:gd name="T3" fmla="*/ 2147483647 h 493"/>
              <a:gd name="T4" fmla="*/ 2147483647 w 664"/>
              <a:gd name="T5" fmla="*/ 2147483647 h 493"/>
              <a:gd name="T6" fmla="*/ 2147483647 w 664"/>
              <a:gd name="T7" fmla="*/ 2147483647 h 493"/>
              <a:gd name="T8" fmla="*/ 2147483647 w 664"/>
              <a:gd name="T9" fmla="*/ 2147483647 h 493"/>
              <a:gd name="T10" fmla="*/ 2147483647 w 664"/>
              <a:gd name="T11" fmla="*/ 2147483647 h 493"/>
              <a:gd name="T12" fmla="*/ 2147483647 w 664"/>
              <a:gd name="T13" fmla="*/ 2147483647 h 493"/>
              <a:gd name="T14" fmla="*/ 2147483647 w 664"/>
              <a:gd name="T15" fmla="*/ 2147483647 h 493"/>
              <a:gd name="T16" fmla="*/ 2147483647 w 664"/>
              <a:gd name="T17" fmla="*/ 2147483647 h 493"/>
              <a:gd name="T18" fmla="*/ 2147483647 w 664"/>
              <a:gd name="T19" fmla="*/ 2147483647 h 493"/>
              <a:gd name="T20" fmla="*/ 2147483647 w 664"/>
              <a:gd name="T21" fmla="*/ 2147483647 h 493"/>
              <a:gd name="T22" fmla="*/ 2147483647 w 664"/>
              <a:gd name="T23" fmla="*/ 2147483647 h 493"/>
              <a:gd name="T24" fmla="*/ 2147483647 w 664"/>
              <a:gd name="T25" fmla="*/ 2147483647 h 493"/>
              <a:gd name="T26" fmla="*/ 2147483647 w 664"/>
              <a:gd name="T27" fmla="*/ 2147483647 h 493"/>
              <a:gd name="T28" fmla="*/ 2147483647 w 664"/>
              <a:gd name="T29" fmla="*/ 2147483647 h 493"/>
              <a:gd name="T30" fmla="*/ 2147483647 w 664"/>
              <a:gd name="T31" fmla="*/ 2147483647 h 493"/>
              <a:gd name="T32" fmla="*/ 2147483647 w 664"/>
              <a:gd name="T33" fmla="*/ 2147483647 h 493"/>
              <a:gd name="T34" fmla="*/ 2147483647 w 664"/>
              <a:gd name="T35" fmla="*/ 2147483647 h 493"/>
              <a:gd name="T36" fmla="*/ 2147483647 w 664"/>
              <a:gd name="T37" fmla="*/ 2147483647 h 493"/>
              <a:gd name="T38" fmla="*/ 2147483647 w 664"/>
              <a:gd name="T39" fmla="*/ 2147483647 h 493"/>
              <a:gd name="T40" fmla="*/ 2147483647 w 664"/>
              <a:gd name="T41" fmla="*/ 2147483647 h 493"/>
              <a:gd name="T42" fmla="*/ 2147483647 w 664"/>
              <a:gd name="T43" fmla="*/ 2147483647 h 493"/>
              <a:gd name="T44" fmla="*/ 2147483647 w 664"/>
              <a:gd name="T45" fmla="*/ 2147483647 h 493"/>
              <a:gd name="T46" fmla="*/ 2147483647 w 664"/>
              <a:gd name="T47" fmla="*/ 2147483647 h 493"/>
              <a:gd name="T48" fmla="*/ 2147483647 w 664"/>
              <a:gd name="T49" fmla="*/ 2147483647 h 493"/>
              <a:gd name="T50" fmla="*/ 2147483647 w 664"/>
              <a:gd name="T51" fmla="*/ 2147483647 h 493"/>
              <a:gd name="T52" fmla="*/ 2147483647 w 664"/>
              <a:gd name="T53" fmla="*/ 2147483647 h 493"/>
              <a:gd name="T54" fmla="*/ 2147483647 w 664"/>
              <a:gd name="T55" fmla="*/ 2147483647 h 493"/>
              <a:gd name="T56" fmla="*/ 2147483647 w 664"/>
              <a:gd name="T57" fmla="*/ 2147483647 h 493"/>
              <a:gd name="T58" fmla="*/ 2147483647 w 664"/>
              <a:gd name="T59" fmla="*/ 2147483647 h 493"/>
              <a:gd name="T60" fmla="*/ 2147483647 w 664"/>
              <a:gd name="T61" fmla="*/ 2147483647 h 493"/>
              <a:gd name="T62" fmla="*/ 2147483647 w 664"/>
              <a:gd name="T63" fmla="*/ 2147483647 h 493"/>
              <a:gd name="T64" fmla="*/ 2147483647 w 664"/>
              <a:gd name="T65" fmla="*/ 2147483647 h 493"/>
              <a:gd name="T66" fmla="*/ 2147483647 w 664"/>
              <a:gd name="T67" fmla="*/ 2147483647 h 493"/>
              <a:gd name="T68" fmla="*/ 2147483647 w 664"/>
              <a:gd name="T69" fmla="*/ 2147483647 h 493"/>
              <a:gd name="T70" fmla="*/ 2147483647 w 664"/>
              <a:gd name="T71" fmla="*/ 2147483647 h 493"/>
              <a:gd name="T72" fmla="*/ 0 w 664"/>
              <a:gd name="T73" fmla="*/ 2147483647 h 493"/>
              <a:gd name="T74" fmla="*/ 2147483647 w 664"/>
              <a:gd name="T75" fmla="*/ 2147483647 h 493"/>
              <a:gd name="T76" fmla="*/ 2147483647 w 664"/>
              <a:gd name="T77" fmla="*/ 2147483647 h 493"/>
              <a:gd name="T78" fmla="*/ 2147483647 w 664"/>
              <a:gd name="T79" fmla="*/ 2147483647 h 493"/>
              <a:gd name="T80" fmla="*/ 2147483647 w 664"/>
              <a:gd name="T81" fmla="*/ 2147483647 h 4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4"/>
              <a:gd name="T124" fmla="*/ 0 h 493"/>
              <a:gd name="T125" fmla="*/ 664 w 664"/>
              <a:gd name="T126" fmla="*/ 493 h 4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5" name="Freeform 11">
            <a:extLst>
              <a:ext uri="{FF2B5EF4-FFF2-40B4-BE49-F238E27FC236}">
                <a16:creationId xmlns:a16="http://schemas.microsoft.com/office/drawing/2014/main" id="{2C4872D2-54F7-81AF-5A0C-132B49DB7084}"/>
              </a:ext>
            </a:extLst>
          </p:cNvPr>
          <p:cNvSpPr>
            <a:spLocks/>
          </p:cNvSpPr>
          <p:nvPr/>
        </p:nvSpPr>
        <p:spPr bwMode="auto">
          <a:xfrm>
            <a:off x="5072921" y="5341065"/>
            <a:ext cx="596900" cy="736600"/>
          </a:xfrm>
          <a:custGeom>
            <a:avLst/>
            <a:gdLst>
              <a:gd name="T0" fmla="*/ 0 w 376"/>
              <a:gd name="T1" fmla="*/ 2147483647 h 464"/>
              <a:gd name="T2" fmla="*/ 2147483647 w 376"/>
              <a:gd name="T3" fmla="*/ 2147483647 h 464"/>
              <a:gd name="T4" fmla="*/ 2147483647 w 376"/>
              <a:gd name="T5" fmla="*/ 2147483647 h 464"/>
              <a:gd name="T6" fmla="*/ 2147483647 w 376"/>
              <a:gd name="T7" fmla="*/ 2147483647 h 464"/>
              <a:gd name="T8" fmla="*/ 2147483647 w 376"/>
              <a:gd name="T9" fmla="*/ 2147483647 h 464"/>
              <a:gd name="T10" fmla="*/ 2147483647 w 376"/>
              <a:gd name="T11" fmla="*/ 2147483647 h 464"/>
              <a:gd name="T12" fmla="*/ 2147483647 w 376"/>
              <a:gd name="T13" fmla="*/ 2147483647 h 464"/>
              <a:gd name="T14" fmla="*/ 2147483647 w 376"/>
              <a:gd name="T15" fmla="*/ 2147483647 h 464"/>
              <a:gd name="T16" fmla="*/ 2147483647 w 376"/>
              <a:gd name="T17" fmla="*/ 2147483647 h 464"/>
              <a:gd name="T18" fmla="*/ 2147483647 w 376"/>
              <a:gd name="T19" fmla="*/ 2147483647 h 464"/>
              <a:gd name="T20" fmla="*/ 2147483647 w 376"/>
              <a:gd name="T21" fmla="*/ 2147483647 h 464"/>
              <a:gd name="T22" fmla="*/ 2147483647 w 376"/>
              <a:gd name="T23" fmla="*/ 2147483647 h 464"/>
              <a:gd name="T24" fmla="*/ 2147483647 w 376"/>
              <a:gd name="T25" fmla="*/ 2147483647 h 464"/>
              <a:gd name="T26" fmla="*/ 2147483647 w 376"/>
              <a:gd name="T27" fmla="*/ 2147483647 h 464"/>
              <a:gd name="T28" fmla="*/ 2147483647 w 376"/>
              <a:gd name="T29" fmla="*/ 2147483647 h 464"/>
              <a:gd name="T30" fmla="*/ 2147483647 w 376"/>
              <a:gd name="T31" fmla="*/ 2147483647 h 464"/>
              <a:gd name="T32" fmla="*/ 2147483647 w 376"/>
              <a:gd name="T33" fmla="*/ 2147483647 h 464"/>
              <a:gd name="T34" fmla="*/ 2147483647 w 376"/>
              <a:gd name="T35" fmla="*/ 2147483647 h 464"/>
              <a:gd name="T36" fmla="*/ 2147483647 w 376"/>
              <a:gd name="T37" fmla="*/ 2147483647 h 464"/>
              <a:gd name="T38" fmla="*/ 2147483647 w 376"/>
              <a:gd name="T39" fmla="*/ 2147483647 h 464"/>
              <a:gd name="T40" fmla="*/ 2147483647 w 376"/>
              <a:gd name="T41" fmla="*/ 2147483647 h 464"/>
              <a:gd name="T42" fmla="*/ 2147483647 w 376"/>
              <a:gd name="T43" fmla="*/ 2147483647 h 464"/>
              <a:gd name="T44" fmla="*/ 2147483647 w 376"/>
              <a:gd name="T45" fmla="*/ 2147483647 h 464"/>
              <a:gd name="T46" fmla="*/ 2147483647 w 376"/>
              <a:gd name="T47" fmla="*/ 2147483647 h 464"/>
              <a:gd name="T48" fmla="*/ 2147483647 w 376"/>
              <a:gd name="T49" fmla="*/ 2147483647 h 464"/>
              <a:gd name="T50" fmla="*/ 2147483647 w 376"/>
              <a:gd name="T51" fmla="*/ 0 h 464"/>
              <a:gd name="T52" fmla="*/ 2147483647 w 376"/>
              <a:gd name="T53" fmla="*/ 0 h 464"/>
              <a:gd name="T54" fmla="*/ 2147483647 w 376"/>
              <a:gd name="T55" fmla="*/ 2147483647 h 464"/>
              <a:gd name="T56" fmla="*/ 2147483647 w 376"/>
              <a:gd name="T57" fmla="*/ 2147483647 h 464"/>
              <a:gd name="T58" fmla="*/ 2147483647 w 376"/>
              <a:gd name="T59" fmla="*/ 2147483647 h 464"/>
              <a:gd name="T60" fmla="*/ 2147483647 w 376"/>
              <a:gd name="T61" fmla="*/ 2147483647 h 464"/>
              <a:gd name="T62" fmla="*/ 2147483647 w 376"/>
              <a:gd name="T63" fmla="*/ 2147483647 h 464"/>
              <a:gd name="T64" fmla="*/ 2147483647 w 376"/>
              <a:gd name="T65" fmla="*/ 2147483647 h 464"/>
              <a:gd name="T66" fmla="*/ 2147483647 w 376"/>
              <a:gd name="T67" fmla="*/ 2147483647 h 464"/>
              <a:gd name="T68" fmla="*/ 2147483647 w 376"/>
              <a:gd name="T69" fmla="*/ 2147483647 h 464"/>
              <a:gd name="T70" fmla="*/ 2147483647 w 376"/>
              <a:gd name="T71" fmla="*/ 2147483647 h 464"/>
              <a:gd name="T72" fmla="*/ 2147483647 w 376"/>
              <a:gd name="T73" fmla="*/ 2147483647 h 464"/>
              <a:gd name="T74" fmla="*/ 2147483647 w 376"/>
              <a:gd name="T75" fmla="*/ 2147483647 h 464"/>
              <a:gd name="T76" fmla="*/ 2147483647 w 376"/>
              <a:gd name="T77" fmla="*/ 2147483647 h 464"/>
              <a:gd name="T78" fmla="*/ 2147483647 w 376"/>
              <a:gd name="T79" fmla="*/ 2147483647 h 464"/>
              <a:gd name="T80" fmla="*/ 2147483647 w 376"/>
              <a:gd name="T81" fmla="*/ 2147483647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6"/>
              <a:gd name="T124" fmla="*/ 0 h 464"/>
              <a:gd name="T125" fmla="*/ 376 w 376"/>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Freeform 12">
            <a:extLst>
              <a:ext uri="{FF2B5EF4-FFF2-40B4-BE49-F238E27FC236}">
                <a16:creationId xmlns:a16="http://schemas.microsoft.com/office/drawing/2014/main" id="{AA77045A-8710-F6C2-E7FF-AC66A4A549FA}"/>
              </a:ext>
            </a:extLst>
          </p:cNvPr>
          <p:cNvSpPr>
            <a:spLocks/>
          </p:cNvSpPr>
          <p:nvPr/>
        </p:nvSpPr>
        <p:spPr bwMode="auto">
          <a:xfrm>
            <a:off x="8749571" y="3590052"/>
            <a:ext cx="1492250" cy="787400"/>
          </a:xfrm>
          <a:custGeom>
            <a:avLst/>
            <a:gdLst>
              <a:gd name="T0" fmla="*/ 2147483647 w 940"/>
              <a:gd name="T1" fmla="*/ 2147483647 h 496"/>
              <a:gd name="T2" fmla="*/ 2147483647 w 940"/>
              <a:gd name="T3" fmla="*/ 2147483647 h 496"/>
              <a:gd name="T4" fmla="*/ 2147483647 w 940"/>
              <a:gd name="T5" fmla="*/ 2147483647 h 496"/>
              <a:gd name="T6" fmla="*/ 2147483647 w 940"/>
              <a:gd name="T7" fmla="*/ 2147483647 h 496"/>
              <a:gd name="T8" fmla="*/ 2147483647 w 940"/>
              <a:gd name="T9" fmla="*/ 2147483647 h 496"/>
              <a:gd name="T10" fmla="*/ 2147483647 w 940"/>
              <a:gd name="T11" fmla="*/ 2147483647 h 496"/>
              <a:gd name="T12" fmla="*/ 2147483647 w 940"/>
              <a:gd name="T13" fmla="*/ 2147483647 h 496"/>
              <a:gd name="T14" fmla="*/ 2147483647 w 940"/>
              <a:gd name="T15" fmla="*/ 2147483647 h 496"/>
              <a:gd name="T16" fmla="*/ 2147483647 w 940"/>
              <a:gd name="T17" fmla="*/ 2147483647 h 496"/>
              <a:gd name="T18" fmla="*/ 2147483647 w 940"/>
              <a:gd name="T19" fmla="*/ 2147483647 h 496"/>
              <a:gd name="T20" fmla="*/ 2147483647 w 940"/>
              <a:gd name="T21" fmla="*/ 2147483647 h 496"/>
              <a:gd name="T22" fmla="*/ 2147483647 w 940"/>
              <a:gd name="T23" fmla="*/ 2147483647 h 496"/>
              <a:gd name="T24" fmla="*/ 0 w 940"/>
              <a:gd name="T25" fmla="*/ 2147483647 h 496"/>
              <a:gd name="T26" fmla="*/ 2147483647 w 940"/>
              <a:gd name="T27" fmla="*/ 2147483647 h 496"/>
              <a:gd name="T28" fmla="*/ 2147483647 w 940"/>
              <a:gd name="T29" fmla="*/ 2147483647 h 496"/>
              <a:gd name="T30" fmla="*/ 2147483647 w 940"/>
              <a:gd name="T31" fmla="*/ 2147483647 h 496"/>
              <a:gd name="T32" fmla="*/ 2147483647 w 940"/>
              <a:gd name="T33" fmla="*/ 2147483647 h 496"/>
              <a:gd name="T34" fmla="*/ 2147483647 w 940"/>
              <a:gd name="T35" fmla="*/ 2147483647 h 496"/>
              <a:gd name="T36" fmla="*/ 2147483647 w 940"/>
              <a:gd name="T37" fmla="*/ 0 h 496"/>
              <a:gd name="T38" fmla="*/ 2147483647 w 940"/>
              <a:gd name="T39" fmla="*/ 2147483647 h 496"/>
              <a:gd name="T40" fmla="*/ 2147483647 w 940"/>
              <a:gd name="T41" fmla="*/ 2147483647 h 496"/>
              <a:gd name="T42" fmla="*/ 2147483647 w 940"/>
              <a:gd name="T43" fmla="*/ 2147483647 h 496"/>
              <a:gd name="T44" fmla="*/ 2147483647 w 940"/>
              <a:gd name="T45" fmla="*/ 2147483647 h 496"/>
              <a:gd name="T46" fmla="*/ 2147483647 w 940"/>
              <a:gd name="T47" fmla="*/ 2147483647 h 496"/>
              <a:gd name="T48" fmla="*/ 2147483647 w 940"/>
              <a:gd name="T49" fmla="*/ 2147483647 h 496"/>
              <a:gd name="T50" fmla="*/ 2147483647 w 940"/>
              <a:gd name="T51" fmla="*/ 2147483647 h 496"/>
              <a:gd name="T52" fmla="*/ 2147483647 w 940"/>
              <a:gd name="T53" fmla="*/ 2147483647 h 496"/>
              <a:gd name="T54" fmla="*/ 2147483647 w 940"/>
              <a:gd name="T55" fmla="*/ 2147483647 h 496"/>
              <a:gd name="T56" fmla="*/ 2147483647 w 940"/>
              <a:gd name="T57" fmla="*/ 2147483647 h 496"/>
              <a:gd name="T58" fmla="*/ 2147483647 w 940"/>
              <a:gd name="T59" fmla="*/ 2147483647 h 496"/>
              <a:gd name="T60" fmla="*/ 2147483647 w 940"/>
              <a:gd name="T61" fmla="*/ 2147483647 h 496"/>
              <a:gd name="T62" fmla="*/ 2147483647 w 940"/>
              <a:gd name="T63" fmla="*/ 2147483647 h 496"/>
              <a:gd name="T64" fmla="*/ 2147483647 w 940"/>
              <a:gd name="T65" fmla="*/ 2147483647 h 496"/>
              <a:gd name="T66" fmla="*/ 2147483647 w 940"/>
              <a:gd name="T67" fmla="*/ 2147483647 h 496"/>
              <a:gd name="T68" fmla="*/ 2147483647 w 940"/>
              <a:gd name="T69" fmla="*/ 2147483647 h 496"/>
              <a:gd name="T70" fmla="*/ 2147483647 w 940"/>
              <a:gd name="T71" fmla="*/ 2147483647 h 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0"/>
              <a:gd name="T109" fmla="*/ 0 h 496"/>
              <a:gd name="T110" fmla="*/ 940 w 940"/>
              <a:gd name="T111" fmla="*/ 496 h 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7" name="Freeform 14">
            <a:extLst>
              <a:ext uri="{FF2B5EF4-FFF2-40B4-BE49-F238E27FC236}">
                <a16:creationId xmlns:a16="http://schemas.microsoft.com/office/drawing/2014/main" id="{F7D2A36C-7FB1-9D59-2207-2074AA2C27C1}"/>
              </a:ext>
            </a:extLst>
          </p:cNvPr>
          <p:cNvSpPr>
            <a:spLocks/>
          </p:cNvSpPr>
          <p:nvPr/>
        </p:nvSpPr>
        <p:spPr bwMode="auto">
          <a:xfrm>
            <a:off x="8208235" y="4388565"/>
            <a:ext cx="1019175" cy="1282700"/>
          </a:xfrm>
          <a:custGeom>
            <a:avLst/>
            <a:gdLst>
              <a:gd name="T0" fmla="*/ 2147483647 w 642"/>
              <a:gd name="T1" fmla="*/ 2147483647 h 808"/>
              <a:gd name="T2" fmla="*/ 2147483647 w 642"/>
              <a:gd name="T3" fmla="*/ 2147483647 h 808"/>
              <a:gd name="T4" fmla="*/ 2147483647 w 642"/>
              <a:gd name="T5" fmla="*/ 2147483647 h 808"/>
              <a:gd name="T6" fmla="*/ 0 w 642"/>
              <a:gd name="T7" fmla="*/ 2147483647 h 808"/>
              <a:gd name="T8" fmla="*/ 2147483647 w 642"/>
              <a:gd name="T9" fmla="*/ 2147483647 h 808"/>
              <a:gd name="T10" fmla="*/ 2147483647 w 642"/>
              <a:gd name="T11" fmla="*/ 2147483647 h 808"/>
              <a:gd name="T12" fmla="*/ 2147483647 w 642"/>
              <a:gd name="T13" fmla="*/ 2147483647 h 808"/>
              <a:gd name="T14" fmla="*/ 2147483647 w 642"/>
              <a:gd name="T15" fmla="*/ 2147483647 h 808"/>
              <a:gd name="T16" fmla="*/ 2147483647 w 642"/>
              <a:gd name="T17" fmla="*/ 2147483647 h 808"/>
              <a:gd name="T18" fmla="*/ 2147483647 w 642"/>
              <a:gd name="T19" fmla="*/ 2147483647 h 808"/>
              <a:gd name="T20" fmla="*/ 2147483647 w 642"/>
              <a:gd name="T21" fmla="*/ 2147483647 h 808"/>
              <a:gd name="T22" fmla="*/ 2147483647 w 642"/>
              <a:gd name="T23" fmla="*/ 0 h 808"/>
              <a:gd name="T24" fmla="*/ 2147483647 w 642"/>
              <a:gd name="T25" fmla="*/ 2147483647 h 808"/>
              <a:gd name="T26" fmla="*/ 2147483647 w 642"/>
              <a:gd name="T27" fmla="*/ 2147483647 h 808"/>
              <a:gd name="T28" fmla="*/ 2147483647 w 642"/>
              <a:gd name="T29" fmla="*/ 2147483647 h 808"/>
              <a:gd name="T30" fmla="*/ 2147483647 w 642"/>
              <a:gd name="T31" fmla="*/ 2147483647 h 808"/>
              <a:gd name="T32" fmla="*/ 2147483647 w 642"/>
              <a:gd name="T33" fmla="*/ 2147483647 h 808"/>
              <a:gd name="T34" fmla="*/ 2147483647 w 642"/>
              <a:gd name="T35" fmla="*/ 2147483647 h 808"/>
              <a:gd name="T36" fmla="*/ 2147483647 w 642"/>
              <a:gd name="T37" fmla="*/ 2147483647 h 808"/>
              <a:gd name="T38" fmla="*/ 2147483647 w 642"/>
              <a:gd name="T39" fmla="*/ 2147483647 h 808"/>
              <a:gd name="T40" fmla="*/ 2147483647 w 642"/>
              <a:gd name="T41" fmla="*/ 2147483647 h 808"/>
              <a:gd name="T42" fmla="*/ 2147483647 w 642"/>
              <a:gd name="T43" fmla="*/ 2147483647 h 808"/>
              <a:gd name="T44" fmla="*/ 2147483647 w 642"/>
              <a:gd name="T45" fmla="*/ 2147483647 h 808"/>
              <a:gd name="T46" fmla="*/ 2147483647 w 642"/>
              <a:gd name="T47" fmla="*/ 2147483647 h 808"/>
              <a:gd name="T48" fmla="*/ 2147483647 w 642"/>
              <a:gd name="T49" fmla="*/ 2147483647 h 808"/>
              <a:gd name="T50" fmla="*/ 2147483647 w 642"/>
              <a:gd name="T51" fmla="*/ 2147483647 h 808"/>
              <a:gd name="T52" fmla="*/ 2147483647 w 642"/>
              <a:gd name="T53" fmla="*/ 2147483647 h 808"/>
              <a:gd name="T54" fmla="*/ 2147483647 w 642"/>
              <a:gd name="T55" fmla="*/ 2147483647 h 808"/>
              <a:gd name="T56" fmla="*/ 2147483647 w 642"/>
              <a:gd name="T57" fmla="*/ 2147483647 h 808"/>
              <a:gd name="T58" fmla="*/ 2147483647 w 642"/>
              <a:gd name="T59" fmla="*/ 2147483647 h 808"/>
              <a:gd name="T60" fmla="*/ 2147483647 w 642"/>
              <a:gd name="T61" fmla="*/ 2147483647 h 808"/>
              <a:gd name="T62" fmla="*/ 2147483647 w 642"/>
              <a:gd name="T63" fmla="*/ 2147483647 h 808"/>
              <a:gd name="T64" fmla="*/ 2147483647 w 642"/>
              <a:gd name="T65" fmla="*/ 2147483647 h 808"/>
              <a:gd name="T66" fmla="*/ 2147483647 w 642"/>
              <a:gd name="T67" fmla="*/ 2147483647 h 808"/>
              <a:gd name="T68" fmla="*/ 2147483647 w 642"/>
              <a:gd name="T69" fmla="*/ 2147483647 h 808"/>
              <a:gd name="T70" fmla="*/ 2147483647 w 642"/>
              <a:gd name="T71" fmla="*/ 2147483647 h 808"/>
              <a:gd name="T72" fmla="*/ 2147483647 w 642"/>
              <a:gd name="T73" fmla="*/ 2147483647 h 808"/>
              <a:gd name="T74" fmla="*/ 2147483647 w 642"/>
              <a:gd name="T75" fmla="*/ 2147483647 h 808"/>
              <a:gd name="T76" fmla="*/ 2147483647 w 642"/>
              <a:gd name="T77" fmla="*/ 2147483647 h 808"/>
              <a:gd name="T78" fmla="*/ 2147483647 w 642"/>
              <a:gd name="T79" fmla="*/ 2147483647 h 808"/>
              <a:gd name="T80" fmla="*/ 2147483647 w 642"/>
              <a:gd name="T81" fmla="*/ 2147483647 h 808"/>
              <a:gd name="T82" fmla="*/ 2147483647 w 642"/>
              <a:gd name="T83" fmla="*/ 2147483647 h 808"/>
              <a:gd name="T84" fmla="*/ 2147483647 w 642"/>
              <a:gd name="T85" fmla="*/ 2147483647 h 808"/>
              <a:gd name="T86" fmla="*/ 2147483647 w 642"/>
              <a:gd name="T87" fmla="*/ 2147483647 h 808"/>
              <a:gd name="T88" fmla="*/ 2147483647 w 642"/>
              <a:gd name="T89" fmla="*/ 2147483647 h 808"/>
              <a:gd name="T90" fmla="*/ 2147483647 w 642"/>
              <a:gd name="T91" fmla="*/ 2147483647 h 808"/>
              <a:gd name="T92" fmla="*/ 2147483647 w 642"/>
              <a:gd name="T93" fmla="*/ 2147483647 h 808"/>
              <a:gd name="T94" fmla="*/ 2147483647 w 642"/>
              <a:gd name="T95" fmla="*/ 2147483647 h 8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808"/>
              <a:gd name="T146" fmla="*/ 642 w 642"/>
              <a:gd name="T147" fmla="*/ 808 h 8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8" name="Freeform 15">
            <a:extLst>
              <a:ext uri="{FF2B5EF4-FFF2-40B4-BE49-F238E27FC236}">
                <a16:creationId xmlns:a16="http://schemas.microsoft.com/office/drawing/2014/main" id="{6DE6A655-AD9B-7D68-3682-6FBCF9B71669}"/>
              </a:ext>
            </a:extLst>
          </p:cNvPr>
          <p:cNvSpPr>
            <a:spLocks/>
          </p:cNvSpPr>
          <p:nvPr/>
        </p:nvSpPr>
        <p:spPr bwMode="auto">
          <a:xfrm>
            <a:off x="6841397" y="1788241"/>
            <a:ext cx="1363663" cy="1855787"/>
          </a:xfrm>
          <a:custGeom>
            <a:avLst/>
            <a:gdLst>
              <a:gd name="T0" fmla="*/ 2147483647 w 862"/>
              <a:gd name="T1" fmla="*/ 2147483647 h 1161"/>
              <a:gd name="T2" fmla="*/ 2147483647 w 862"/>
              <a:gd name="T3" fmla="*/ 2147483647 h 1161"/>
              <a:gd name="T4" fmla="*/ 2147483647 w 862"/>
              <a:gd name="T5" fmla="*/ 2147483647 h 1161"/>
              <a:gd name="T6" fmla="*/ 2147483647 w 862"/>
              <a:gd name="T7" fmla="*/ 2147483647 h 1161"/>
              <a:gd name="T8" fmla="*/ 2147483647 w 862"/>
              <a:gd name="T9" fmla="*/ 2147483647 h 1161"/>
              <a:gd name="T10" fmla="*/ 2147483647 w 862"/>
              <a:gd name="T11" fmla="*/ 2147483647 h 1161"/>
              <a:gd name="T12" fmla="*/ 2147483647 w 862"/>
              <a:gd name="T13" fmla="*/ 2147483647 h 1161"/>
              <a:gd name="T14" fmla="*/ 2147483647 w 862"/>
              <a:gd name="T15" fmla="*/ 2147483647 h 1161"/>
              <a:gd name="T16" fmla="*/ 2147483647 w 862"/>
              <a:gd name="T17" fmla="*/ 2147483647 h 1161"/>
              <a:gd name="T18" fmla="*/ 2147483647 w 862"/>
              <a:gd name="T19" fmla="*/ 2147483647 h 1161"/>
              <a:gd name="T20" fmla="*/ 2147483647 w 862"/>
              <a:gd name="T21" fmla="*/ 2147483647 h 1161"/>
              <a:gd name="T22" fmla="*/ 2147483647 w 862"/>
              <a:gd name="T23" fmla="*/ 2147483647 h 1161"/>
              <a:gd name="T24" fmla="*/ 2147483647 w 862"/>
              <a:gd name="T25" fmla="*/ 2147483647 h 1161"/>
              <a:gd name="T26" fmla="*/ 2147483647 w 862"/>
              <a:gd name="T27" fmla="*/ 2147483647 h 1161"/>
              <a:gd name="T28" fmla="*/ 2147483647 w 862"/>
              <a:gd name="T29" fmla="*/ 2147483647 h 1161"/>
              <a:gd name="T30" fmla="*/ 2147483647 w 862"/>
              <a:gd name="T31" fmla="*/ 2147483647 h 1161"/>
              <a:gd name="T32" fmla="*/ 2147483647 w 862"/>
              <a:gd name="T33" fmla="*/ 2147483647 h 1161"/>
              <a:gd name="T34" fmla="*/ 2147483647 w 862"/>
              <a:gd name="T35" fmla="*/ 2147483647 h 1161"/>
              <a:gd name="T36" fmla="*/ 2147483647 w 862"/>
              <a:gd name="T37" fmla="*/ 2147483647 h 1161"/>
              <a:gd name="T38" fmla="*/ 2147483647 w 862"/>
              <a:gd name="T39" fmla="*/ 2147483647 h 1161"/>
              <a:gd name="T40" fmla="*/ 2147483647 w 862"/>
              <a:gd name="T41" fmla="*/ 2147483647 h 1161"/>
              <a:gd name="T42" fmla="*/ 2147483647 w 862"/>
              <a:gd name="T43" fmla="*/ 2147483647 h 1161"/>
              <a:gd name="T44" fmla="*/ 2147483647 w 862"/>
              <a:gd name="T45" fmla="*/ 2147483647 h 1161"/>
              <a:gd name="T46" fmla="*/ 2147483647 w 862"/>
              <a:gd name="T47" fmla="*/ 2147483647 h 1161"/>
              <a:gd name="T48" fmla="*/ 2147483647 w 862"/>
              <a:gd name="T49" fmla="*/ 2147483647 h 1161"/>
              <a:gd name="T50" fmla="*/ 2147483647 w 862"/>
              <a:gd name="T51" fmla="*/ 2147483647 h 1161"/>
              <a:gd name="T52" fmla="*/ 2147483647 w 862"/>
              <a:gd name="T53" fmla="*/ 2147483647 h 1161"/>
              <a:gd name="T54" fmla="*/ 2147483647 w 862"/>
              <a:gd name="T55" fmla="*/ 2147483647 h 1161"/>
              <a:gd name="T56" fmla="*/ 2147483647 w 862"/>
              <a:gd name="T57" fmla="*/ 2147483647 h 1161"/>
              <a:gd name="T58" fmla="*/ 2147483647 w 862"/>
              <a:gd name="T59" fmla="*/ 0 h 1161"/>
              <a:gd name="T60" fmla="*/ 2147483647 w 862"/>
              <a:gd name="T61" fmla="*/ 2147483647 h 1161"/>
              <a:gd name="T62" fmla="*/ 2147483647 w 862"/>
              <a:gd name="T63" fmla="*/ 2147483647 h 1161"/>
              <a:gd name="T64" fmla="*/ 2147483647 w 862"/>
              <a:gd name="T65" fmla="*/ 2147483647 h 1161"/>
              <a:gd name="T66" fmla="*/ 2147483647 w 862"/>
              <a:gd name="T67" fmla="*/ 2147483647 h 1161"/>
              <a:gd name="T68" fmla="*/ 2147483647 w 862"/>
              <a:gd name="T69" fmla="*/ 2147483647 h 1161"/>
              <a:gd name="T70" fmla="*/ 2147483647 w 862"/>
              <a:gd name="T71" fmla="*/ 2147483647 h 1161"/>
              <a:gd name="T72" fmla="*/ 2147483647 w 862"/>
              <a:gd name="T73" fmla="*/ 2147483647 h 1161"/>
              <a:gd name="T74" fmla="*/ 2147483647 w 862"/>
              <a:gd name="T75" fmla="*/ 2147483647 h 1161"/>
              <a:gd name="T76" fmla="*/ 2147483647 w 862"/>
              <a:gd name="T77" fmla="*/ 2147483647 h 1161"/>
              <a:gd name="T78" fmla="*/ 2147483647 w 862"/>
              <a:gd name="T79" fmla="*/ 2147483647 h 1161"/>
              <a:gd name="T80" fmla="*/ 2147483647 w 862"/>
              <a:gd name="T81" fmla="*/ 2147483647 h 1161"/>
              <a:gd name="T82" fmla="*/ 2147483647 w 862"/>
              <a:gd name="T83" fmla="*/ 2147483647 h 1161"/>
              <a:gd name="T84" fmla="*/ 2147483647 w 862"/>
              <a:gd name="T85" fmla="*/ 2147483647 h 1161"/>
              <a:gd name="T86" fmla="*/ 2147483647 w 862"/>
              <a:gd name="T87" fmla="*/ 2147483647 h 1161"/>
              <a:gd name="T88" fmla="*/ 2147483647 w 862"/>
              <a:gd name="T89" fmla="*/ 2147483647 h 1161"/>
              <a:gd name="T90" fmla="*/ 2147483647 w 862"/>
              <a:gd name="T91" fmla="*/ 2147483647 h 1161"/>
              <a:gd name="T92" fmla="*/ 2147483647 w 862"/>
              <a:gd name="T93" fmla="*/ 2147483647 h 1161"/>
              <a:gd name="T94" fmla="*/ 2147483647 w 862"/>
              <a:gd name="T95" fmla="*/ 2147483647 h 1161"/>
              <a:gd name="T96" fmla="*/ 2147483647 w 862"/>
              <a:gd name="T97" fmla="*/ 2147483647 h 1161"/>
              <a:gd name="T98" fmla="*/ 2147483647 w 862"/>
              <a:gd name="T99" fmla="*/ 2147483647 h 1161"/>
              <a:gd name="T100" fmla="*/ 2147483647 w 862"/>
              <a:gd name="T101" fmla="*/ 2147483647 h 1161"/>
              <a:gd name="T102" fmla="*/ 2147483647 w 862"/>
              <a:gd name="T103" fmla="*/ 2147483647 h 1161"/>
              <a:gd name="T104" fmla="*/ 2147483647 w 862"/>
              <a:gd name="T105" fmla="*/ 2147483647 h 1161"/>
              <a:gd name="T106" fmla="*/ 2147483647 w 862"/>
              <a:gd name="T107" fmla="*/ 2147483647 h 1161"/>
              <a:gd name="T108" fmla="*/ 2147483647 w 862"/>
              <a:gd name="T109" fmla="*/ 2147483647 h 1161"/>
              <a:gd name="T110" fmla="*/ 2147483647 w 862"/>
              <a:gd name="T111" fmla="*/ 2147483647 h 11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2"/>
              <a:gd name="T169" fmla="*/ 0 h 1161"/>
              <a:gd name="T170" fmla="*/ 862 w 862"/>
              <a:gd name="T171" fmla="*/ 1161 h 11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9" name="Freeform 16">
            <a:extLst>
              <a:ext uri="{FF2B5EF4-FFF2-40B4-BE49-F238E27FC236}">
                <a16:creationId xmlns:a16="http://schemas.microsoft.com/office/drawing/2014/main" id="{7940B556-5FAC-841E-25A9-FE82C80B58EC}"/>
              </a:ext>
            </a:extLst>
          </p:cNvPr>
          <p:cNvSpPr>
            <a:spLocks/>
          </p:cNvSpPr>
          <p:nvPr/>
        </p:nvSpPr>
        <p:spPr bwMode="auto">
          <a:xfrm>
            <a:off x="9946546" y="4502866"/>
            <a:ext cx="717550" cy="892175"/>
          </a:xfrm>
          <a:custGeom>
            <a:avLst/>
            <a:gdLst>
              <a:gd name="T0" fmla="*/ 2147483647 w 452"/>
              <a:gd name="T1" fmla="*/ 2147483647 h 562"/>
              <a:gd name="T2" fmla="*/ 2147483647 w 452"/>
              <a:gd name="T3" fmla="*/ 2147483647 h 562"/>
              <a:gd name="T4" fmla="*/ 2147483647 w 452"/>
              <a:gd name="T5" fmla="*/ 2147483647 h 562"/>
              <a:gd name="T6" fmla="*/ 2147483647 w 452"/>
              <a:gd name="T7" fmla="*/ 2147483647 h 562"/>
              <a:gd name="T8" fmla="*/ 2147483647 w 452"/>
              <a:gd name="T9" fmla="*/ 2147483647 h 562"/>
              <a:gd name="T10" fmla="*/ 2147483647 w 452"/>
              <a:gd name="T11" fmla="*/ 2147483647 h 562"/>
              <a:gd name="T12" fmla="*/ 2147483647 w 452"/>
              <a:gd name="T13" fmla="*/ 2147483647 h 562"/>
              <a:gd name="T14" fmla="*/ 2147483647 w 452"/>
              <a:gd name="T15" fmla="*/ 2147483647 h 562"/>
              <a:gd name="T16" fmla="*/ 2147483647 w 452"/>
              <a:gd name="T17" fmla="*/ 2147483647 h 562"/>
              <a:gd name="T18" fmla="*/ 2147483647 w 452"/>
              <a:gd name="T19" fmla="*/ 2147483647 h 562"/>
              <a:gd name="T20" fmla="*/ 2147483647 w 452"/>
              <a:gd name="T21" fmla="*/ 2147483647 h 562"/>
              <a:gd name="T22" fmla="*/ 2147483647 w 452"/>
              <a:gd name="T23" fmla="*/ 2147483647 h 562"/>
              <a:gd name="T24" fmla="*/ 2147483647 w 452"/>
              <a:gd name="T25" fmla="*/ 2147483647 h 562"/>
              <a:gd name="T26" fmla="*/ 2147483647 w 452"/>
              <a:gd name="T27" fmla="*/ 2147483647 h 562"/>
              <a:gd name="T28" fmla="*/ 2147483647 w 452"/>
              <a:gd name="T29" fmla="*/ 2147483647 h 562"/>
              <a:gd name="T30" fmla="*/ 2147483647 w 452"/>
              <a:gd name="T31" fmla="*/ 2147483647 h 562"/>
              <a:gd name="T32" fmla="*/ 2147483647 w 452"/>
              <a:gd name="T33" fmla="*/ 2147483647 h 562"/>
              <a:gd name="T34" fmla="*/ 2147483647 w 452"/>
              <a:gd name="T35" fmla="*/ 2147483647 h 562"/>
              <a:gd name="T36" fmla="*/ 2147483647 w 452"/>
              <a:gd name="T37" fmla="*/ 2147483647 h 562"/>
              <a:gd name="T38" fmla="*/ 2147483647 w 452"/>
              <a:gd name="T39" fmla="*/ 2147483647 h 562"/>
              <a:gd name="T40" fmla="*/ 2147483647 w 452"/>
              <a:gd name="T41" fmla="*/ 2147483647 h 562"/>
              <a:gd name="T42" fmla="*/ 2147483647 w 452"/>
              <a:gd name="T43" fmla="*/ 2147483647 h 562"/>
              <a:gd name="T44" fmla="*/ 2147483647 w 452"/>
              <a:gd name="T45" fmla="*/ 2147483647 h 562"/>
              <a:gd name="T46" fmla="*/ 2147483647 w 452"/>
              <a:gd name="T47" fmla="*/ 2147483647 h 562"/>
              <a:gd name="T48" fmla="*/ 2147483647 w 452"/>
              <a:gd name="T49" fmla="*/ 0 h 562"/>
              <a:gd name="T50" fmla="*/ 2147483647 w 452"/>
              <a:gd name="T51" fmla="*/ 0 h 562"/>
              <a:gd name="T52" fmla="*/ 2147483647 w 452"/>
              <a:gd name="T53" fmla="*/ 2147483647 h 562"/>
              <a:gd name="T54" fmla="*/ 2147483647 w 452"/>
              <a:gd name="T55" fmla="*/ 2147483647 h 562"/>
              <a:gd name="T56" fmla="*/ 2147483647 w 452"/>
              <a:gd name="T57" fmla="*/ 2147483647 h 562"/>
              <a:gd name="T58" fmla="*/ 2147483647 w 452"/>
              <a:gd name="T59" fmla="*/ 2147483647 h 562"/>
              <a:gd name="T60" fmla="*/ 2147483647 w 452"/>
              <a:gd name="T61" fmla="*/ 2147483647 h 562"/>
              <a:gd name="T62" fmla="*/ 2147483647 w 452"/>
              <a:gd name="T63" fmla="*/ 2147483647 h 562"/>
              <a:gd name="T64" fmla="*/ 2147483647 w 452"/>
              <a:gd name="T65" fmla="*/ 2147483647 h 562"/>
              <a:gd name="T66" fmla="*/ 2147483647 w 452"/>
              <a:gd name="T67" fmla="*/ 2147483647 h 562"/>
              <a:gd name="T68" fmla="*/ 2147483647 w 452"/>
              <a:gd name="T69" fmla="*/ 2147483647 h 562"/>
              <a:gd name="T70" fmla="*/ 2147483647 w 452"/>
              <a:gd name="T71" fmla="*/ 2147483647 h 562"/>
              <a:gd name="T72" fmla="*/ 2147483647 w 452"/>
              <a:gd name="T73" fmla="*/ 2147483647 h 562"/>
              <a:gd name="T74" fmla="*/ 2147483647 w 452"/>
              <a:gd name="T75" fmla="*/ 2147483647 h 562"/>
              <a:gd name="T76" fmla="*/ 2147483647 w 452"/>
              <a:gd name="T77" fmla="*/ 2147483647 h 562"/>
              <a:gd name="T78" fmla="*/ 2147483647 w 452"/>
              <a:gd name="T79" fmla="*/ 2147483647 h 562"/>
              <a:gd name="T80" fmla="*/ 2147483647 w 452"/>
              <a:gd name="T81" fmla="*/ 2147483647 h 562"/>
              <a:gd name="T82" fmla="*/ 2147483647 w 452"/>
              <a:gd name="T83" fmla="*/ 2147483647 h 562"/>
              <a:gd name="T84" fmla="*/ 2147483647 w 452"/>
              <a:gd name="T85" fmla="*/ 2147483647 h 562"/>
              <a:gd name="T86" fmla="*/ 2147483647 w 452"/>
              <a:gd name="T87" fmla="*/ 2147483647 h 562"/>
              <a:gd name="T88" fmla="*/ 2147483647 w 452"/>
              <a:gd name="T89" fmla="*/ 2147483647 h 562"/>
              <a:gd name="T90" fmla="*/ 2147483647 w 452"/>
              <a:gd name="T91" fmla="*/ 2147483647 h 562"/>
              <a:gd name="T92" fmla="*/ 2147483647 w 452"/>
              <a:gd name="T93" fmla="*/ 2147483647 h 562"/>
              <a:gd name="T94" fmla="*/ 0 w 452"/>
              <a:gd name="T95" fmla="*/ 2147483647 h 562"/>
              <a:gd name="T96" fmla="*/ 2147483647 w 452"/>
              <a:gd name="T97" fmla="*/ 2147483647 h 562"/>
              <a:gd name="T98" fmla="*/ 2147483647 w 452"/>
              <a:gd name="T99" fmla="*/ 2147483647 h 562"/>
              <a:gd name="T100" fmla="*/ 2147483647 w 452"/>
              <a:gd name="T101" fmla="*/ 2147483647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2"/>
              <a:gd name="T154" fmla="*/ 0 h 562"/>
              <a:gd name="T155" fmla="*/ 452 w 452"/>
              <a:gd name="T156" fmla="*/ 562 h 5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bg1">
              <a:lumMod val="85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0" name="Freeform 17">
            <a:extLst>
              <a:ext uri="{FF2B5EF4-FFF2-40B4-BE49-F238E27FC236}">
                <a16:creationId xmlns:a16="http://schemas.microsoft.com/office/drawing/2014/main" id="{7695211A-35B7-8BF1-2F9A-0BE85B800BFB}"/>
              </a:ext>
            </a:extLst>
          </p:cNvPr>
          <p:cNvSpPr>
            <a:spLocks/>
          </p:cNvSpPr>
          <p:nvPr/>
        </p:nvSpPr>
        <p:spPr bwMode="auto">
          <a:xfrm>
            <a:off x="7732779" y="2357873"/>
            <a:ext cx="1403350" cy="1344613"/>
          </a:xfrm>
          <a:custGeom>
            <a:avLst/>
            <a:gdLst>
              <a:gd name="T0" fmla="*/ 2147483647 w 884"/>
              <a:gd name="T1" fmla="*/ 2147483647 h 847"/>
              <a:gd name="T2" fmla="*/ 2147483647 w 884"/>
              <a:gd name="T3" fmla="*/ 2147483647 h 847"/>
              <a:gd name="T4" fmla="*/ 2147483647 w 884"/>
              <a:gd name="T5" fmla="*/ 2147483647 h 847"/>
              <a:gd name="T6" fmla="*/ 2147483647 w 884"/>
              <a:gd name="T7" fmla="*/ 2147483647 h 847"/>
              <a:gd name="T8" fmla="*/ 2147483647 w 884"/>
              <a:gd name="T9" fmla="*/ 2147483647 h 847"/>
              <a:gd name="T10" fmla="*/ 2147483647 w 884"/>
              <a:gd name="T11" fmla="*/ 2147483647 h 847"/>
              <a:gd name="T12" fmla="*/ 2147483647 w 884"/>
              <a:gd name="T13" fmla="*/ 2147483647 h 847"/>
              <a:gd name="T14" fmla="*/ 2147483647 w 884"/>
              <a:gd name="T15" fmla="*/ 2147483647 h 847"/>
              <a:gd name="T16" fmla="*/ 2147483647 w 884"/>
              <a:gd name="T17" fmla="*/ 2147483647 h 847"/>
              <a:gd name="T18" fmla="*/ 2147483647 w 884"/>
              <a:gd name="T19" fmla="*/ 2147483647 h 847"/>
              <a:gd name="T20" fmla="*/ 2147483647 w 884"/>
              <a:gd name="T21" fmla="*/ 2147483647 h 847"/>
              <a:gd name="T22" fmla="*/ 2147483647 w 884"/>
              <a:gd name="T23" fmla="*/ 2147483647 h 847"/>
              <a:gd name="T24" fmla="*/ 2147483647 w 884"/>
              <a:gd name="T25" fmla="*/ 2147483647 h 847"/>
              <a:gd name="T26" fmla="*/ 2147483647 w 884"/>
              <a:gd name="T27" fmla="*/ 2147483647 h 847"/>
              <a:gd name="T28" fmla="*/ 2147483647 w 884"/>
              <a:gd name="T29" fmla="*/ 2147483647 h 847"/>
              <a:gd name="T30" fmla="*/ 2147483647 w 884"/>
              <a:gd name="T31" fmla="*/ 2147483647 h 847"/>
              <a:gd name="T32" fmla="*/ 2147483647 w 884"/>
              <a:gd name="T33" fmla="*/ 2147483647 h 847"/>
              <a:gd name="T34" fmla="*/ 2147483647 w 884"/>
              <a:gd name="T35" fmla="*/ 2147483647 h 847"/>
              <a:gd name="T36" fmla="*/ 2147483647 w 884"/>
              <a:gd name="T37" fmla="*/ 2147483647 h 847"/>
              <a:gd name="T38" fmla="*/ 2147483647 w 884"/>
              <a:gd name="T39" fmla="*/ 2147483647 h 847"/>
              <a:gd name="T40" fmla="*/ 2147483647 w 884"/>
              <a:gd name="T41" fmla="*/ 2147483647 h 847"/>
              <a:gd name="T42" fmla="*/ 2147483647 w 884"/>
              <a:gd name="T43" fmla="*/ 2147483647 h 847"/>
              <a:gd name="T44" fmla="*/ 2147483647 w 884"/>
              <a:gd name="T45" fmla="*/ 2147483647 h 847"/>
              <a:gd name="T46" fmla="*/ 2147483647 w 884"/>
              <a:gd name="T47" fmla="*/ 2147483647 h 847"/>
              <a:gd name="T48" fmla="*/ 2147483647 w 884"/>
              <a:gd name="T49" fmla="*/ 2147483647 h 847"/>
              <a:gd name="T50" fmla="*/ 2147483647 w 884"/>
              <a:gd name="T51" fmla="*/ 2147483647 h 847"/>
              <a:gd name="T52" fmla="*/ 2147483647 w 884"/>
              <a:gd name="T53" fmla="*/ 2147483647 h 847"/>
              <a:gd name="T54" fmla="*/ 2147483647 w 884"/>
              <a:gd name="T55" fmla="*/ 2147483647 h 847"/>
              <a:gd name="T56" fmla="*/ 0 w 884"/>
              <a:gd name="T57" fmla="*/ 2147483647 h 847"/>
              <a:gd name="T58" fmla="*/ 2147483647 w 884"/>
              <a:gd name="T59" fmla="*/ 2147483647 h 847"/>
              <a:gd name="T60" fmla="*/ 2147483647 w 884"/>
              <a:gd name="T61" fmla="*/ 2147483647 h 847"/>
              <a:gd name="T62" fmla="*/ 2147483647 w 884"/>
              <a:gd name="T63" fmla="*/ 2147483647 h 847"/>
              <a:gd name="T64" fmla="*/ 2147483647 w 884"/>
              <a:gd name="T65" fmla="*/ 2147483647 h 847"/>
              <a:gd name="T66" fmla="*/ 2147483647 w 884"/>
              <a:gd name="T67" fmla="*/ 2147483647 h 847"/>
              <a:gd name="T68" fmla="*/ 2147483647 w 884"/>
              <a:gd name="T69" fmla="*/ 2147483647 h 847"/>
              <a:gd name="T70" fmla="*/ 2147483647 w 884"/>
              <a:gd name="T71" fmla="*/ 2147483647 h 847"/>
              <a:gd name="T72" fmla="*/ 2147483647 w 884"/>
              <a:gd name="T73" fmla="*/ 2147483647 h 847"/>
              <a:gd name="T74" fmla="*/ 2147483647 w 884"/>
              <a:gd name="T75" fmla="*/ 2147483647 h 847"/>
              <a:gd name="T76" fmla="*/ 2147483647 w 884"/>
              <a:gd name="T77" fmla="*/ 2147483647 h 847"/>
              <a:gd name="T78" fmla="*/ 2147483647 w 884"/>
              <a:gd name="T79" fmla="*/ 2147483647 h 847"/>
              <a:gd name="T80" fmla="*/ 2147483647 w 884"/>
              <a:gd name="T81" fmla="*/ 2147483647 h 847"/>
              <a:gd name="T82" fmla="*/ 2147483647 w 884"/>
              <a:gd name="T83" fmla="*/ 2147483647 h 847"/>
              <a:gd name="T84" fmla="*/ 2147483647 w 884"/>
              <a:gd name="T85" fmla="*/ 2147483647 h 847"/>
              <a:gd name="T86" fmla="*/ 2147483647 w 884"/>
              <a:gd name="T87" fmla="*/ 2147483647 h 847"/>
              <a:gd name="T88" fmla="*/ 2147483647 w 884"/>
              <a:gd name="T89" fmla="*/ 2147483647 h 847"/>
              <a:gd name="T90" fmla="*/ 2147483647 w 884"/>
              <a:gd name="T91" fmla="*/ 2147483647 h 847"/>
              <a:gd name="T92" fmla="*/ 2147483647 w 884"/>
              <a:gd name="T93" fmla="*/ 2147483647 h 847"/>
              <a:gd name="T94" fmla="*/ 2147483647 w 884"/>
              <a:gd name="T95" fmla="*/ 2147483647 h 847"/>
              <a:gd name="T96" fmla="*/ 2147483647 w 884"/>
              <a:gd name="T97" fmla="*/ 2147483647 h 847"/>
              <a:gd name="T98" fmla="*/ 2147483647 w 884"/>
              <a:gd name="T99" fmla="*/ 2147483647 h 847"/>
              <a:gd name="T100" fmla="*/ 2147483647 w 884"/>
              <a:gd name="T101" fmla="*/ 2147483647 h 847"/>
              <a:gd name="T102" fmla="*/ 2147483647 w 884"/>
              <a:gd name="T103" fmla="*/ 2147483647 h 8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4"/>
              <a:gd name="T157" fmla="*/ 0 h 847"/>
              <a:gd name="T158" fmla="*/ 884 w 884"/>
              <a:gd name="T159" fmla="*/ 847 h 8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1" name="Freeform 18">
            <a:extLst>
              <a:ext uri="{FF2B5EF4-FFF2-40B4-BE49-F238E27FC236}">
                <a16:creationId xmlns:a16="http://schemas.microsoft.com/office/drawing/2014/main" id="{CE9012E7-0446-73F3-3E68-2B861FDDFD62}"/>
              </a:ext>
            </a:extLst>
          </p:cNvPr>
          <p:cNvSpPr>
            <a:spLocks/>
          </p:cNvSpPr>
          <p:nvPr/>
        </p:nvSpPr>
        <p:spPr bwMode="auto">
          <a:xfrm>
            <a:off x="9208360" y="1115141"/>
            <a:ext cx="784225" cy="1673225"/>
          </a:xfrm>
          <a:custGeom>
            <a:avLst/>
            <a:gdLst>
              <a:gd name="T0" fmla="*/ 2147483647 w 494"/>
              <a:gd name="T1" fmla="*/ 2147483647 h 1054"/>
              <a:gd name="T2" fmla="*/ 2147483647 w 494"/>
              <a:gd name="T3" fmla="*/ 2147483647 h 1054"/>
              <a:gd name="T4" fmla="*/ 2147483647 w 494"/>
              <a:gd name="T5" fmla="*/ 2147483647 h 1054"/>
              <a:gd name="T6" fmla="*/ 2147483647 w 494"/>
              <a:gd name="T7" fmla="*/ 2147483647 h 1054"/>
              <a:gd name="T8" fmla="*/ 2147483647 w 494"/>
              <a:gd name="T9" fmla="*/ 2147483647 h 1054"/>
              <a:gd name="T10" fmla="*/ 2147483647 w 494"/>
              <a:gd name="T11" fmla="*/ 2147483647 h 1054"/>
              <a:gd name="T12" fmla="*/ 2147483647 w 494"/>
              <a:gd name="T13" fmla="*/ 2147483647 h 1054"/>
              <a:gd name="T14" fmla="*/ 2147483647 w 494"/>
              <a:gd name="T15" fmla="*/ 2147483647 h 1054"/>
              <a:gd name="T16" fmla="*/ 2147483647 w 494"/>
              <a:gd name="T17" fmla="*/ 2147483647 h 1054"/>
              <a:gd name="T18" fmla="*/ 2147483647 w 494"/>
              <a:gd name="T19" fmla="*/ 2147483647 h 1054"/>
              <a:gd name="T20" fmla="*/ 2147483647 w 494"/>
              <a:gd name="T21" fmla="*/ 2147483647 h 1054"/>
              <a:gd name="T22" fmla="*/ 2147483647 w 494"/>
              <a:gd name="T23" fmla="*/ 2147483647 h 1054"/>
              <a:gd name="T24" fmla="*/ 2147483647 w 494"/>
              <a:gd name="T25" fmla="*/ 2147483647 h 1054"/>
              <a:gd name="T26" fmla="*/ 2147483647 w 494"/>
              <a:gd name="T27" fmla="*/ 2147483647 h 1054"/>
              <a:gd name="T28" fmla="*/ 2147483647 w 494"/>
              <a:gd name="T29" fmla="*/ 2147483647 h 1054"/>
              <a:gd name="T30" fmla="*/ 2147483647 w 494"/>
              <a:gd name="T31" fmla="*/ 2147483647 h 1054"/>
              <a:gd name="T32" fmla="*/ 2147483647 w 494"/>
              <a:gd name="T33" fmla="*/ 2147483647 h 1054"/>
              <a:gd name="T34" fmla="*/ 2147483647 w 494"/>
              <a:gd name="T35" fmla="*/ 2147483647 h 1054"/>
              <a:gd name="T36" fmla="*/ 2147483647 w 494"/>
              <a:gd name="T37" fmla="*/ 2147483647 h 1054"/>
              <a:gd name="T38" fmla="*/ 2147483647 w 494"/>
              <a:gd name="T39" fmla="*/ 2147483647 h 1054"/>
              <a:gd name="T40" fmla="*/ 2147483647 w 494"/>
              <a:gd name="T41" fmla="*/ 2147483647 h 1054"/>
              <a:gd name="T42" fmla="*/ 2147483647 w 494"/>
              <a:gd name="T43" fmla="*/ 2147483647 h 1054"/>
              <a:gd name="T44" fmla="*/ 2147483647 w 494"/>
              <a:gd name="T45" fmla="*/ 2147483647 h 1054"/>
              <a:gd name="T46" fmla="*/ 2147483647 w 494"/>
              <a:gd name="T47" fmla="*/ 2147483647 h 1054"/>
              <a:gd name="T48" fmla="*/ 2147483647 w 494"/>
              <a:gd name="T49" fmla="*/ 2147483647 h 1054"/>
              <a:gd name="T50" fmla="*/ 2147483647 w 494"/>
              <a:gd name="T51" fmla="*/ 2147483647 h 1054"/>
              <a:gd name="T52" fmla="*/ 2147483647 w 494"/>
              <a:gd name="T53" fmla="*/ 2147483647 h 1054"/>
              <a:gd name="T54" fmla="*/ 2147483647 w 494"/>
              <a:gd name="T55" fmla="*/ 2147483647 h 1054"/>
              <a:gd name="T56" fmla="*/ 2147483647 w 494"/>
              <a:gd name="T57" fmla="*/ 2147483647 h 1054"/>
              <a:gd name="T58" fmla="*/ 2147483647 w 494"/>
              <a:gd name="T59" fmla="*/ 2147483647 h 1054"/>
              <a:gd name="T60" fmla="*/ 2147483647 w 494"/>
              <a:gd name="T61" fmla="*/ 2147483647 h 1054"/>
              <a:gd name="T62" fmla="*/ 2147483647 w 494"/>
              <a:gd name="T63" fmla="*/ 2147483647 h 1054"/>
              <a:gd name="T64" fmla="*/ 2147483647 w 494"/>
              <a:gd name="T65" fmla="*/ 2147483647 h 1054"/>
              <a:gd name="T66" fmla="*/ 2147483647 w 494"/>
              <a:gd name="T67" fmla="*/ 2147483647 h 1054"/>
              <a:gd name="T68" fmla="*/ 2147483647 w 494"/>
              <a:gd name="T69" fmla="*/ 2147483647 h 1054"/>
              <a:gd name="T70" fmla="*/ 2147483647 w 494"/>
              <a:gd name="T71" fmla="*/ 2147483647 h 1054"/>
              <a:gd name="T72" fmla="*/ 2147483647 w 494"/>
              <a:gd name="T73" fmla="*/ 2147483647 h 1054"/>
              <a:gd name="T74" fmla="*/ 2147483647 w 494"/>
              <a:gd name="T75" fmla="*/ 2147483647 h 1054"/>
              <a:gd name="T76" fmla="*/ 2147483647 w 494"/>
              <a:gd name="T77" fmla="*/ 2147483647 h 1054"/>
              <a:gd name="T78" fmla="*/ 2147483647 w 494"/>
              <a:gd name="T79" fmla="*/ 2147483647 h 1054"/>
              <a:gd name="T80" fmla="*/ 2147483647 w 494"/>
              <a:gd name="T81" fmla="*/ 2147483647 h 1054"/>
              <a:gd name="T82" fmla="*/ 2147483647 w 494"/>
              <a:gd name="T83" fmla="*/ 2147483647 h 1054"/>
              <a:gd name="T84" fmla="*/ 2147483647 w 494"/>
              <a:gd name="T85" fmla="*/ 2147483647 h 1054"/>
              <a:gd name="T86" fmla="*/ 2147483647 w 494"/>
              <a:gd name="T87" fmla="*/ 2147483647 h 1054"/>
              <a:gd name="T88" fmla="*/ 2147483647 w 494"/>
              <a:gd name="T89" fmla="*/ 2147483647 h 1054"/>
              <a:gd name="T90" fmla="*/ 2147483647 w 494"/>
              <a:gd name="T91" fmla="*/ 2147483647 h 1054"/>
              <a:gd name="T92" fmla="*/ 2147483647 w 494"/>
              <a:gd name="T93" fmla="*/ 2147483647 h 1054"/>
              <a:gd name="T94" fmla="*/ 2147483647 w 494"/>
              <a:gd name="T95" fmla="*/ 2147483647 h 1054"/>
              <a:gd name="T96" fmla="*/ 2147483647 w 494"/>
              <a:gd name="T97" fmla="*/ 2147483647 h 1054"/>
              <a:gd name="T98" fmla="*/ 2147483647 w 494"/>
              <a:gd name="T99" fmla="*/ 2147483647 h 1054"/>
              <a:gd name="T100" fmla="*/ 2147483647 w 494"/>
              <a:gd name="T101" fmla="*/ 2147483647 h 1054"/>
              <a:gd name="T102" fmla="*/ 2147483647 w 494"/>
              <a:gd name="T103" fmla="*/ 2147483647 h 10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4"/>
              <a:gd name="T157" fmla="*/ 0 h 1054"/>
              <a:gd name="T158" fmla="*/ 494 w 494"/>
              <a:gd name="T159" fmla="*/ 1054 h 10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chemeClr val="accent6">
              <a:lumMod val="40000"/>
              <a:lumOff val="60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2" name="Freeform 19">
            <a:extLst>
              <a:ext uri="{FF2B5EF4-FFF2-40B4-BE49-F238E27FC236}">
                <a16:creationId xmlns:a16="http://schemas.microsoft.com/office/drawing/2014/main" id="{A4BBE0CE-5687-B3BB-F092-AB23F7F55DA3}"/>
              </a:ext>
            </a:extLst>
          </p:cNvPr>
          <p:cNvSpPr>
            <a:spLocks/>
          </p:cNvSpPr>
          <p:nvPr/>
        </p:nvSpPr>
        <p:spPr bwMode="auto">
          <a:xfrm>
            <a:off x="8659084" y="4348878"/>
            <a:ext cx="1338262" cy="804863"/>
          </a:xfrm>
          <a:custGeom>
            <a:avLst/>
            <a:gdLst>
              <a:gd name="T0" fmla="*/ 2147483647 w 843"/>
              <a:gd name="T1" fmla="*/ 2147483647 h 507"/>
              <a:gd name="T2" fmla="*/ 2147483647 w 843"/>
              <a:gd name="T3" fmla="*/ 2147483647 h 507"/>
              <a:gd name="T4" fmla="*/ 2147483647 w 843"/>
              <a:gd name="T5" fmla="*/ 2147483647 h 507"/>
              <a:gd name="T6" fmla="*/ 2147483647 w 843"/>
              <a:gd name="T7" fmla="*/ 2147483647 h 507"/>
              <a:gd name="T8" fmla="*/ 2147483647 w 843"/>
              <a:gd name="T9" fmla="*/ 2147483647 h 507"/>
              <a:gd name="T10" fmla="*/ 2147483647 w 843"/>
              <a:gd name="T11" fmla="*/ 2147483647 h 507"/>
              <a:gd name="T12" fmla="*/ 2147483647 w 843"/>
              <a:gd name="T13" fmla="*/ 2147483647 h 507"/>
              <a:gd name="T14" fmla="*/ 2147483647 w 843"/>
              <a:gd name="T15" fmla="*/ 2147483647 h 507"/>
              <a:gd name="T16" fmla="*/ 2147483647 w 843"/>
              <a:gd name="T17" fmla="*/ 2147483647 h 507"/>
              <a:gd name="T18" fmla="*/ 2147483647 w 843"/>
              <a:gd name="T19" fmla="*/ 2147483647 h 507"/>
              <a:gd name="T20" fmla="*/ 2147483647 w 843"/>
              <a:gd name="T21" fmla="*/ 2147483647 h 507"/>
              <a:gd name="T22" fmla="*/ 2147483647 w 843"/>
              <a:gd name="T23" fmla="*/ 2147483647 h 507"/>
              <a:gd name="T24" fmla="*/ 2147483647 w 843"/>
              <a:gd name="T25" fmla="*/ 2147483647 h 507"/>
              <a:gd name="T26" fmla="*/ 2147483647 w 843"/>
              <a:gd name="T27" fmla="*/ 2147483647 h 507"/>
              <a:gd name="T28" fmla="*/ 2147483647 w 843"/>
              <a:gd name="T29" fmla="*/ 2147483647 h 507"/>
              <a:gd name="T30" fmla="*/ 2147483647 w 843"/>
              <a:gd name="T31" fmla="*/ 2147483647 h 507"/>
              <a:gd name="T32" fmla="*/ 2147483647 w 843"/>
              <a:gd name="T33" fmla="*/ 2147483647 h 507"/>
              <a:gd name="T34" fmla="*/ 2147483647 w 843"/>
              <a:gd name="T35" fmla="*/ 2147483647 h 507"/>
              <a:gd name="T36" fmla="*/ 2147483647 w 843"/>
              <a:gd name="T37" fmla="*/ 2147483647 h 507"/>
              <a:gd name="T38" fmla="*/ 2147483647 w 843"/>
              <a:gd name="T39" fmla="*/ 2147483647 h 507"/>
              <a:gd name="T40" fmla="*/ 2147483647 w 843"/>
              <a:gd name="T41" fmla="*/ 2147483647 h 507"/>
              <a:gd name="T42" fmla="*/ 2147483647 w 843"/>
              <a:gd name="T43" fmla="*/ 2147483647 h 507"/>
              <a:gd name="T44" fmla="*/ 2147483647 w 843"/>
              <a:gd name="T45" fmla="*/ 2147483647 h 507"/>
              <a:gd name="T46" fmla="*/ 2147483647 w 843"/>
              <a:gd name="T47" fmla="*/ 2147483647 h 507"/>
              <a:gd name="T48" fmla="*/ 2147483647 w 843"/>
              <a:gd name="T49" fmla="*/ 2147483647 h 507"/>
              <a:gd name="T50" fmla="*/ 2147483647 w 843"/>
              <a:gd name="T51" fmla="*/ 2147483647 h 507"/>
              <a:gd name="T52" fmla="*/ 2147483647 w 843"/>
              <a:gd name="T53" fmla="*/ 2147483647 h 507"/>
              <a:gd name="T54" fmla="*/ 2147483647 w 843"/>
              <a:gd name="T55" fmla="*/ 2147483647 h 507"/>
              <a:gd name="T56" fmla="*/ 2147483647 w 843"/>
              <a:gd name="T57" fmla="*/ 2147483647 h 507"/>
              <a:gd name="T58" fmla="*/ 2147483647 w 843"/>
              <a:gd name="T59" fmla="*/ 2147483647 h 507"/>
              <a:gd name="T60" fmla="*/ 2147483647 w 843"/>
              <a:gd name="T61" fmla="*/ 2147483647 h 507"/>
              <a:gd name="T62" fmla="*/ 2147483647 w 843"/>
              <a:gd name="T63" fmla="*/ 2147483647 h 507"/>
              <a:gd name="T64" fmla="*/ 2147483647 w 843"/>
              <a:gd name="T65" fmla="*/ 2147483647 h 507"/>
              <a:gd name="T66" fmla="*/ 2147483647 w 843"/>
              <a:gd name="T67" fmla="*/ 2147483647 h 507"/>
              <a:gd name="T68" fmla="*/ 0 w 843"/>
              <a:gd name="T69" fmla="*/ 2147483647 h 507"/>
              <a:gd name="T70" fmla="*/ 2147483647 w 843"/>
              <a:gd name="T71" fmla="*/ 2147483647 h 507"/>
              <a:gd name="T72" fmla="*/ 2147483647 w 843"/>
              <a:gd name="T73" fmla="*/ 2147483647 h 507"/>
              <a:gd name="T74" fmla="*/ 2147483647 w 843"/>
              <a:gd name="T75" fmla="*/ 2147483647 h 507"/>
              <a:gd name="T76" fmla="*/ 2147483647 w 843"/>
              <a:gd name="T77" fmla="*/ 2147483647 h 507"/>
              <a:gd name="T78" fmla="*/ 2147483647 w 843"/>
              <a:gd name="T79" fmla="*/ 2147483647 h 507"/>
              <a:gd name="T80" fmla="*/ 2147483647 w 843"/>
              <a:gd name="T81" fmla="*/ 2147483647 h 507"/>
              <a:gd name="T82" fmla="*/ 2147483647 w 843"/>
              <a:gd name="T83" fmla="*/ 2147483647 h 507"/>
              <a:gd name="T84" fmla="*/ 2147483647 w 843"/>
              <a:gd name="T85" fmla="*/ 2147483647 h 507"/>
              <a:gd name="T86" fmla="*/ 2147483647 w 843"/>
              <a:gd name="T87" fmla="*/ 2147483647 h 507"/>
              <a:gd name="T88" fmla="*/ 2147483647 w 843"/>
              <a:gd name="T89" fmla="*/ 2147483647 h 507"/>
              <a:gd name="T90" fmla="*/ 2147483647 w 843"/>
              <a:gd name="T91" fmla="*/ 2147483647 h 507"/>
              <a:gd name="T92" fmla="*/ 2147483647 w 843"/>
              <a:gd name="T93" fmla="*/ 2147483647 h 507"/>
              <a:gd name="T94" fmla="*/ 2147483647 w 843"/>
              <a:gd name="T95" fmla="*/ 2147483647 h 507"/>
              <a:gd name="T96" fmla="*/ 2147483647 w 843"/>
              <a:gd name="T97" fmla="*/ 2147483647 h 507"/>
              <a:gd name="T98" fmla="*/ 2147483647 w 843"/>
              <a:gd name="T99" fmla="*/ 2147483647 h 507"/>
              <a:gd name="T100" fmla="*/ 2147483647 w 843"/>
              <a:gd name="T101" fmla="*/ 2147483647 h 507"/>
              <a:gd name="T102" fmla="*/ 2147483647 w 843"/>
              <a:gd name="T103" fmla="*/ 2147483647 h 507"/>
              <a:gd name="T104" fmla="*/ 2147483647 w 843"/>
              <a:gd name="T105" fmla="*/ 2147483647 h 507"/>
              <a:gd name="T106" fmla="*/ 2147483647 w 843"/>
              <a:gd name="T107" fmla="*/ 2147483647 h 507"/>
              <a:gd name="T108" fmla="*/ 2147483647 w 843"/>
              <a:gd name="T109" fmla="*/ 2147483647 h 507"/>
              <a:gd name="T110" fmla="*/ 2147483647 w 843"/>
              <a:gd name="T111" fmla="*/ 2147483647 h 507"/>
              <a:gd name="T112" fmla="*/ 2147483647 w 843"/>
              <a:gd name="T113" fmla="*/ 2147483647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3"/>
              <a:gd name="T172" fmla="*/ 0 h 507"/>
              <a:gd name="T173" fmla="*/ 843 w 843"/>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chemeClr val="accent6">
              <a:lumMod val="40000"/>
              <a:lumOff val="60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3" name="Freeform 20">
            <a:extLst>
              <a:ext uri="{FF2B5EF4-FFF2-40B4-BE49-F238E27FC236}">
                <a16:creationId xmlns:a16="http://schemas.microsoft.com/office/drawing/2014/main" id="{21ADD19F-60D2-2221-0228-F4DEDFF9716E}"/>
              </a:ext>
            </a:extLst>
          </p:cNvPr>
          <p:cNvSpPr>
            <a:spLocks/>
          </p:cNvSpPr>
          <p:nvPr/>
        </p:nvSpPr>
        <p:spPr bwMode="auto">
          <a:xfrm>
            <a:off x="10351360" y="4372691"/>
            <a:ext cx="706437" cy="1012825"/>
          </a:xfrm>
          <a:custGeom>
            <a:avLst/>
            <a:gdLst>
              <a:gd name="T0" fmla="*/ 2147483647 w 430"/>
              <a:gd name="T1" fmla="*/ 2147483647 h 638"/>
              <a:gd name="T2" fmla="*/ 2147483647 w 430"/>
              <a:gd name="T3" fmla="*/ 2147483647 h 638"/>
              <a:gd name="T4" fmla="*/ 2147483647 w 430"/>
              <a:gd name="T5" fmla="*/ 2147483647 h 638"/>
              <a:gd name="T6" fmla="*/ 2147483647 w 430"/>
              <a:gd name="T7" fmla="*/ 2147483647 h 638"/>
              <a:gd name="T8" fmla="*/ 2147483647 w 430"/>
              <a:gd name="T9" fmla="*/ 2147483647 h 638"/>
              <a:gd name="T10" fmla="*/ 2147483647 w 430"/>
              <a:gd name="T11" fmla="*/ 0 h 638"/>
              <a:gd name="T12" fmla="*/ 2147483647 w 430"/>
              <a:gd name="T13" fmla="*/ 2147483647 h 638"/>
              <a:gd name="T14" fmla="*/ 2147483647 w 430"/>
              <a:gd name="T15" fmla="*/ 2147483647 h 638"/>
              <a:gd name="T16" fmla="*/ 2147483647 w 430"/>
              <a:gd name="T17" fmla="*/ 2147483647 h 638"/>
              <a:gd name="T18" fmla="*/ 2147483647 w 430"/>
              <a:gd name="T19" fmla="*/ 2147483647 h 638"/>
              <a:gd name="T20" fmla="*/ 2147483647 w 430"/>
              <a:gd name="T21" fmla="*/ 2147483647 h 638"/>
              <a:gd name="T22" fmla="*/ 2147483647 w 430"/>
              <a:gd name="T23" fmla="*/ 2147483647 h 638"/>
              <a:gd name="T24" fmla="*/ 2147483647 w 430"/>
              <a:gd name="T25" fmla="*/ 2147483647 h 638"/>
              <a:gd name="T26" fmla="*/ 2147483647 w 430"/>
              <a:gd name="T27" fmla="*/ 2147483647 h 638"/>
              <a:gd name="T28" fmla="*/ 2147483647 w 430"/>
              <a:gd name="T29" fmla="*/ 2147483647 h 638"/>
              <a:gd name="T30" fmla="*/ 2147483647 w 430"/>
              <a:gd name="T31" fmla="*/ 2147483647 h 638"/>
              <a:gd name="T32" fmla="*/ 2147483647 w 430"/>
              <a:gd name="T33" fmla="*/ 2147483647 h 638"/>
              <a:gd name="T34" fmla="*/ 2147483647 w 430"/>
              <a:gd name="T35" fmla="*/ 2147483647 h 638"/>
              <a:gd name="T36" fmla="*/ 2147483647 w 430"/>
              <a:gd name="T37" fmla="*/ 2147483647 h 638"/>
              <a:gd name="T38" fmla="*/ 2147483647 w 430"/>
              <a:gd name="T39" fmla="*/ 2147483647 h 638"/>
              <a:gd name="T40" fmla="*/ 2147483647 w 430"/>
              <a:gd name="T41" fmla="*/ 2147483647 h 638"/>
              <a:gd name="T42" fmla="*/ 2147483647 w 430"/>
              <a:gd name="T43" fmla="*/ 2147483647 h 638"/>
              <a:gd name="T44" fmla="*/ 2147483647 w 430"/>
              <a:gd name="T45" fmla="*/ 2147483647 h 638"/>
              <a:gd name="T46" fmla="*/ 2147483647 w 430"/>
              <a:gd name="T47" fmla="*/ 2147483647 h 638"/>
              <a:gd name="T48" fmla="*/ 2147483647 w 430"/>
              <a:gd name="T49" fmla="*/ 2147483647 h 638"/>
              <a:gd name="T50" fmla="*/ 2147483647 w 430"/>
              <a:gd name="T51" fmla="*/ 2147483647 h 638"/>
              <a:gd name="T52" fmla="*/ 2147483647 w 430"/>
              <a:gd name="T53" fmla="*/ 2147483647 h 638"/>
              <a:gd name="T54" fmla="*/ 2147483647 w 430"/>
              <a:gd name="T55" fmla="*/ 2147483647 h 638"/>
              <a:gd name="T56" fmla="*/ 2147483647 w 430"/>
              <a:gd name="T57" fmla="*/ 2147483647 h 638"/>
              <a:gd name="T58" fmla="*/ 2147483647 w 430"/>
              <a:gd name="T59" fmla="*/ 2147483647 h 638"/>
              <a:gd name="T60" fmla="*/ 2147483647 w 430"/>
              <a:gd name="T61" fmla="*/ 2147483647 h 638"/>
              <a:gd name="T62" fmla="*/ 2147483647 w 430"/>
              <a:gd name="T63" fmla="*/ 2147483647 h 638"/>
              <a:gd name="T64" fmla="*/ 2147483647 w 430"/>
              <a:gd name="T65" fmla="*/ 2147483647 h 638"/>
              <a:gd name="T66" fmla="*/ 2147483647 w 430"/>
              <a:gd name="T67" fmla="*/ 2147483647 h 638"/>
              <a:gd name="T68" fmla="*/ 2147483647 w 430"/>
              <a:gd name="T69" fmla="*/ 2147483647 h 638"/>
              <a:gd name="T70" fmla="*/ 2147483647 w 430"/>
              <a:gd name="T71" fmla="*/ 2147483647 h 638"/>
              <a:gd name="T72" fmla="*/ 2147483647 w 430"/>
              <a:gd name="T73" fmla="*/ 2147483647 h 638"/>
              <a:gd name="T74" fmla="*/ 2147483647 w 430"/>
              <a:gd name="T75" fmla="*/ 2147483647 h 6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0"/>
              <a:gd name="T115" fmla="*/ 0 h 638"/>
              <a:gd name="T116" fmla="*/ 430 w 430"/>
              <a:gd name="T117" fmla="*/ 638 h 6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chemeClr val="bg1">
              <a:lumMod val="85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4" name="Freeform 21">
            <a:extLst>
              <a:ext uri="{FF2B5EF4-FFF2-40B4-BE49-F238E27FC236}">
                <a16:creationId xmlns:a16="http://schemas.microsoft.com/office/drawing/2014/main" id="{4F7B2848-8697-2BC5-B7B9-F5272C23502A}"/>
              </a:ext>
            </a:extLst>
          </p:cNvPr>
          <p:cNvSpPr>
            <a:spLocks/>
          </p:cNvSpPr>
          <p:nvPr/>
        </p:nvSpPr>
        <p:spPr bwMode="auto">
          <a:xfrm>
            <a:off x="7984396" y="2608978"/>
            <a:ext cx="1193800" cy="1960563"/>
          </a:xfrm>
          <a:custGeom>
            <a:avLst/>
            <a:gdLst>
              <a:gd name="T0" fmla="*/ 2147483647 w 706"/>
              <a:gd name="T1" fmla="*/ 2147483647 h 1214"/>
              <a:gd name="T2" fmla="*/ 2147483647 w 706"/>
              <a:gd name="T3" fmla="*/ 2147483647 h 1214"/>
              <a:gd name="T4" fmla="*/ 2147483647 w 706"/>
              <a:gd name="T5" fmla="*/ 2147483647 h 1214"/>
              <a:gd name="T6" fmla="*/ 2147483647 w 706"/>
              <a:gd name="T7" fmla="*/ 2147483647 h 1214"/>
              <a:gd name="T8" fmla="*/ 2147483647 w 706"/>
              <a:gd name="T9" fmla="*/ 2147483647 h 1214"/>
              <a:gd name="T10" fmla="*/ 0 w 706"/>
              <a:gd name="T11" fmla="*/ 2147483647 h 1214"/>
              <a:gd name="T12" fmla="*/ 2147483647 w 706"/>
              <a:gd name="T13" fmla="*/ 2147483647 h 1214"/>
              <a:gd name="T14" fmla="*/ 2147483647 w 706"/>
              <a:gd name="T15" fmla="*/ 2147483647 h 1214"/>
              <a:gd name="T16" fmla="*/ 2147483647 w 706"/>
              <a:gd name="T17" fmla="*/ 2147483647 h 1214"/>
              <a:gd name="T18" fmla="*/ 2147483647 w 706"/>
              <a:gd name="T19" fmla="*/ 2147483647 h 1214"/>
              <a:gd name="T20" fmla="*/ 2147483647 w 706"/>
              <a:gd name="T21" fmla="*/ 2147483647 h 1214"/>
              <a:gd name="T22" fmla="*/ 2147483647 w 706"/>
              <a:gd name="T23" fmla="*/ 2147483647 h 1214"/>
              <a:gd name="T24" fmla="*/ 2147483647 w 706"/>
              <a:gd name="T25" fmla="*/ 2147483647 h 1214"/>
              <a:gd name="T26" fmla="*/ 2147483647 w 706"/>
              <a:gd name="T27" fmla="*/ 2147483647 h 1214"/>
              <a:gd name="T28" fmla="*/ 2147483647 w 706"/>
              <a:gd name="T29" fmla="*/ 2147483647 h 1214"/>
              <a:gd name="T30" fmla="*/ 2147483647 w 706"/>
              <a:gd name="T31" fmla="*/ 2147483647 h 1214"/>
              <a:gd name="T32" fmla="*/ 2147483647 w 706"/>
              <a:gd name="T33" fmla="*/ 2147483647 h 1214"/>
              <a:gd name="T34" fmla="*/ 2147483647 w 706"/>
              <a:gd name="T35" fmla="*/ 2147483647 h 1214"/>
              <a:gd name="T36" fmla="*/ 2147483647 w 706"/>
              <a:gd name="T37" fmla="*/ 2147483647 h 1214"/>
              <a:gd name="T38" fmla="*/ 2147483647 w 706"/>
              <a:gd name="T39" fmla="*/ 2147483647 h 1214"/>
              <a:gd name="T40" fmla="*/ 2147483647 w 706"/>
              <a:gd name="T41" fmla="*/ 2147483647 h 1214"/>
              <a:gd name="T42" fmla="*/ 2147483647 w 706"/>
              <a:gd name="T43" fmla="*/ 2147483647 h 1214"/>
              <a:gd name="T44" fmla="*/ 2147483647 w 706"/>
              <a:gd name="T45" fmla="*/ 2147483647 h 1214"/>
              <a:gd name="T46" fmla="*/ 2147483647 w 706"/>
              <a:gd name="T47" fmla="*/ 2147483647 h 1214"/>
              <a:gd name="T48" fmla="*/ 2147483647 w 706"/>
              <a:gd name="T49" fmla="*/ 2147483647 h 1214"/>
              <a:gd name="T50" fmla="*/ 2147483647 w 706"/>
              <a:gd name="T51" fmla="*/ 2147483647 h 1214"/>
              <a:gd name="T52" fmla="*/ 2147483647 w 706"/>
              <a:gd name="T53" fmla="*/ 2147483647 h 1214"/>
              <a:gd name="T54" fmla="*/ 2147483647 w 706"/>
              <a:gd name="T55" fmla="*/ 2147483647 h 1214"/>
              <a:gd name="T56" fmla="*/ 2147483647 w 706"/>
              <a:gd name="T57" fmla="*/ 2147483647 h 1214"/>
              <a:gd name="T58" fmla="*/ 2147483647 w 706"/>
              <a:gd name="T59" fmla="*/ 2147483647 h 1214"/>
              <a:gd name="T60" fmla="*/ 2147483647 w 706"/>
              <a:gd name="T61" fmla="*/ 2147483647 h 1214"/>
              <a:gd name="T62" fmla="*/ 2147483647 w 706"/>
              <a:gd name="T63" fmla="*/ 2147483647 h 1214"/>
              <a:gd name="T64" fmla="*/ 2147483647 w 706"/>
              <a:gd name="T65" fmla="*/ 2147483647 h 1214"/>
              <a:gd name="T66" fmla="*/ 2147483647 w 706"/>
              <a:gd name="T67" fmla="*/ 2147483647 h 1214"/>
              <a:gd name="T68" fmla="*/ 2147483647 w 706"/>
              <a:gd name="T69" fmla="*/ 2147483647 h 1214"/>
              <a:gd name="T70" fmla="*/ 2147483647 w 706"/>
              <a:gd name="T71" fmla="*/ 2147483647 h 1214"/>
              <a:gd name="T72" fmla="*/ 2147483647 w 706"/>
              <a:gd name="T73" fmla="*/ 2147483647 h 1214"/>
              <a:gd name="T74" fmla="*/ 2147483647 w 706"/>
              <a:gd name="T75" fmla="*/ 2147483647 h 1214"/>
              <a:gd name="T76" fmla="*/ 2147483647 w 706"/>
              <a:gd name="T77" fmla="*/ 2147483647 h 1214"/>
              <a:gd name="T78" fmla="*/ 2147483647 w 706"/>
              <a:gd name="T79" fmla="*/ 2147483647 h 1214"/>
              <a:gd name="T80" fmla="*/ 2147483647 w 706"/>
              <a:gd name="T81" fmla="*/ 2147483647 h 1214"/>
              <a:gd name="T82" fmla="*/ 2147483647 w 706"/>
              <a:gd name="T83" fmla="*/ 2147483647 h 1214"/>
              <a:gd name="T84" fmla="*/ 2147483647 w 706"/>
              <a:gd name="T85" fmla="*/ 2147483647 h 1214"/>
              <a:gd name="T86" fmla="*/ 2147483647 w 706"/>
              <a:gd name="T87" fmla="*/ 2147483647 h 1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6"/>
              <a:gd name="T133" fmla="*/ 0 h 1214"/>
              <a:gd name="T134" fmla="*/ 706 w 706"/>
              <a:gd name="T135" fmla="*/ 1214 h 1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5" name="Freeform 22">
            <a:extLst>
              <a:ext uri="{FF2B5EF4-FFF2-40B4-BE49-F238E27FC236}">
                <a16:creationId xmlns:a16="http://schemas.microsoft.com/office/drawing/2014/main" id="{B672F0F5-4F8B-B9C0-1BC1-F1059BD84930}"/>
              </a:ext>
            </a:extLst>
          </p:cNvPr>
          <p:cNvSpPr>
            <a:spLocks/>
          </p:cNvSpPr>
          <p:nvPr/>
        </p:nvSpPr>
        <p:spPr bwMode="auto">
          <a:xfrm>
            <a:off x="6539772" y="3159840"/>
            <a:ext cx="1622425" cy="1223962"/>
          </a:xfrm>
          <a:custGeom>
            <a:avLst/>
            <a:gdLst>
              <a:gd name="T0" fmla="*/ 2147483647 w 1022"/>
              <a:gd name="T1" fmla="*/ 2147483647 h 771"/>
              <a:gd name="T2" fmla="*/ 2147483647 w 1022"/>
              <a:gd name="T3" fmla="*/ 2147483647 h 771"/>
              <a:gd name="T4" fmla="*/ 2147483647 w 1022"/>
              <a:gd name="T5" fmla="*/ 2147483647 h 771"/>
              <a:gd name="T6" fmla="*/ 2147483647 w 1022"/>
              <a:gd name="T7" fmla="*/ 2147483647 h 771"/>
              <a:gd name="T8" fmla="*/ 2147483647 w 1022"/>
              <a:gd name="T9" fmla="*/ 2147483647 h 771"/>
              <a:gd name="T10" fmla="*/ 2147483647 w 1022"/>
              <a:gd name="T11" fmla="*/ 2147483647 h 771"/>
              <a:gd name="T12" fmla="*/ 2147483647 w 1022"/>
              <a:gd name="T13" fmla="*/ 2147483647 h 771"/>
              <a:gd name="T14" fmla="*/ 2147483647 w 1022"/>
              <a:gd name="T15" fmla="*/ 2147483647 h 771"/>
              <a:gd name="T16" fmla="*/ 2147483647 w 1022"/>
              <a:gd name="T17" fmla="*/ 2147483647 h 771"/>
              <a:gd name="T18" fmla="*/ 2147483647 w 1022"/>
              <a:gd name="T19" fmla="*/ 2147483647 h 771"/>
              <a:gd name="T20" fmla="*/ 2147483647 w 1022"/>
              <a:gd name="T21" fmla="*/ 2147483647 h 771"/>
              <a:gd name="T22" fmla="*/ 2147483647 w 1022"/>
              <a:gd name="T23" fmla="*/ 2147483647 h 771"/>
              <a:gd name="T24" fmla="*/ 2147483647 w 1022"/>
              <a:gd name="T25" fmla="*/ 2147483647 h 771"/>
              <a:gd name="T26" fmla="*/ 2147483647 w 1022"/>
              <a:gd name="T27" fmla="*/ 2147483647 h 771"/>
              <a:gd name="T28" fmla="*/ 2147483647 w 1022"/>
              <a:gd name="T29" fmla="*/ 2147483647 h 771"/>
              <a:gd name="T30" fmla="*/ 2147483647 w 1022"/>
              <a:gd name="T31" fmla="*/ 2147483647 h 771"/>
              <a:gd name="T32" fmla="*/ 2147483647 w 1022"/>
              <a:gd name="T33" fmla="*/ 2147483647 h 771"/>
              <a:gd name="T34" fmla="*/ 2147483647 w 1022"/>
              <a:gd name="T35" fmla="*/ 2147483647 h 771"/>
              <a:gd name="T36" fmla="*/ 2147483647 w 1022"/>
              <a:gd name="T37" fmla="*/ 2147483647 h 771"/>
              <a:gd name="T38" fmla="*/ 2147483647 w 1022"/>
              <a:gd name="T39" fmla="*/ 2147483647 h 771"/>
              <a:gd name="T40" fmla="*/ 2147483647 w 1022"/>
              <a:gd name="T41" fmla="*/ 2147483647 h 771"/>
              <a:gd name="T42" fmla="*/ 2147483647 w 1022"/>
              <a:gd name="T43" fmla="*/ 2147483647 h 771"/>
              <a:gd name="T44" fmla="*/ 2147483647 w 1022"/>
              <a:gd name="T45" fmla="*/ 2147483647 h 771"/>
              <a:gd name="T46" fmla="*/ 2147483647 w 1022"/>
              <a:gd name="T47" fmla="*/ 2147483647 h 771"/>
              <a:gd name="T48" fmla="*/ 2147483647 w 1022"/>
              <a:gd name="T49" fmla="*/ 2147483647 h 771"/>
              <a:gd name="T50" fmla="*/ 2147483647 w 1022"/>
              <a:gd name="T51" fmla="*/ 2147483647 h 771"/>
              <a:gd name="T52" fmla="*/ 2147483647 w 1022"/>
              <a:gd name="T53" fmla="*/ 2147483647 h 771"/>
              <a:gd name="T54" fmla="*/ 2147483647 w 1022"/>
              <a:gd name="T55" fmla="*/ 2147483647 h 771"/>
              <a:gd name="T56" fmla="*/ 2147483647 w 1022"/>
              <a:gd name="T57" fmla="*/ 2147483647 h 771"/>
              <a:gd name="T58" fmla="*/ 2147483647 w 1022"/>
              <a:gd name="T59" fmla="*/ 2147483647 h 771"/>
              <a:gd name="T60" fmla="*/ 2147483647 w 1022"/>
              <a:gd name="T61" fmla="*/ 2147483647 h 771"/>
              <a:gd name="T62" fmla="*/ 2147483647 w 1022"/>
              <a:gd name="T63" fmla="*/ 2147483647 h 771"/>
              <a:gd name="T64" fmla="*/ 2147483647 w 1022"/>
              <a:gd name="T65" fmla="*/ 2147483647 h 771"/>
              <a:gd name="T66" fmla="*/ 2147483647 w 1022"/>
              <a:gd name="T67" fmla="*/ 2147483647 h 771"/>
              <a:gd name="T68" fmla="*/ 2147483647 w 1022"/>
              <a:gd name="T69" fmla="*/ 2147483647 h 771"/>
              <a:gd name="T70" fmla="*/ 2147483647 w 1022"/>
              <a:gd name="T71" fmla="*/ 2147483647 h 771"/>
              <a:gd name="T72" fmla="*/ 2147483647 w 1022"/>
              <a:gd name="T73" fmla="*/ 2147483647 h 771"/>
              <a:gd name="T74" fmla="*/ 2147483647 w 1022"/>
              <a:gd name="T75" fmla="*/ 2147483647 h 771"/>
              <a:gd name="T76" fmla="*/ 2147483647 w 1022"/>
              <a:gd name="T77" fmla="*/ 2147483647 h 771"/>
              <a:gd name="T78" fmla="*/ 2147483647 w 1022"/>
              <a:gd name="T79" fmla="*/ 2147483647 h 771"/>
              <a:gd name="T80" fmla="*/ 2147483647 w 1022"/>
              <a:gd name="T81" fmla="*/ 2147483647 h 771"/>
              <a:gd name="T82" fmla="*/ 2147483647 w 1022"/>
              <a:gd name="T83" fmla="*/ 2147483647 h 771"/>
              <a:gd name="T84" fmla="*/ 2147483647 w 1022"/>
              <a:gd name="T85" fmla="*/ 2147483647 h 771"/>
              <a:gd name="T86" fmla="*/ 2147483647 w 1022"/>
              <a:gd name="T87" fmla="*/ 2147483647 h 771"/>
              <a:gd name="T88" fmla="*/ 2147483647 w 1022"/>
              <a:gd name="T89" fmla="*/ 2147483647 h 771"/>
              <a:gd name="T90" fmla="*/ 2147483647 w 1022"/>
              <a:gd name="T91" fmla="*/ 2147483647 h 771"/>
              <a:gd name="T92" fmla="*/ 2147483647 w 1022"/>
              <a:gd name="T93" fmla="*/ 2147483647 h 771"/>
              <a:gd name="T94" fmla="*/ 2147483647 w 1022"/>
              <a:gd name="T95" fmla="*/ 2147483647 h 771"/>
              <a:gd name="T96" fmla="*/ 2147483647 w 1022"/>
              <a:gd name="T97" fmla="*/ 2147483647 h 771"/>
              <a:gd name="T98" fmla="*/ 2147483647 w 1022"/>
              <a:gd name="T99" fmla="*/ 2147483647 h 771"/>
              <a:gd name="T100" fmla="*/ 2147483647 w 1022"/>
              <a:gd name="T101" fmla="*/ 2147483647 h 771"/>
              <a:gd name="T102" fmla="*/ 2147483647 w 1022"/>
              <a:gd name="T103" fmla="*/ 2147483647 h 7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2"/>
              <a:gd name="T157" fmla="*/ 0 h 771"/>
              <a:gd name="T158" fmla="*/ 1022 w 1022"/>
              <a:gd name="T159" fmla="*/ 771 h 7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6" name="Freeform 23">
            <a:extLst>
              <a:ext uri="{FF2B5EF4-FFF2-40B4-BE49-F238E27FC236}">
                <a16:creationId xmlns:a16="http://schemas.microsoft.com/office/drawing/2014/main" id="{7522EF05-4F34-6D5B-DB76-A83BA817BF23}"/>
              </a:ext>
            </a:extLst>
          </p:cNvPr>
          <p:cNvSpPr>
            <a:spLocks/>
          </p:cNvSpPr>
          <p:nvPr/>
        </p:nvSpPr>
        <p:spPr bwMode="auto">
          <a:xfrm>
            <a:off x="6354035" y="5374403"/>
            <a:ext cx="1874837" cy="631825"/>
          </a:xfrm>
          <a:custGeom>
            <a:avLst/>
            <a:gdLst>
              <a:gd name="T0" fmla="*/ 2147483647 w 1181"/>
              <a:gd name="T1" fmla="*/ 2147483647 h 398"/>
              <a:gd name="T2" fmla="*/ 2147483647 w 1181"/>
              <a:gd name="T3" fmla="*/ 2147483647 h 398"/>
              <a:gd name="T4" fmla="*/ 2147483647 w 1181"/>
              <a:gd name="T5" fmla="*/ 2147483647 h 398"/>
              <a:gd name="T6" fmla="*/ 2147483647 w 1181"/>
              <a:gd name="T7" fmla="*/ 2147483647 h 398"/>
              <a:gd name="T8" fmla="*/ 2147483647 w 1181"/>
              <a:gd name="T9" fmla="*/ 2147483647 h 398"/>
              <a:gd name="T10" fmla="*/ 2147483647 w 1181"/>
              <a:gd name="T11" fmla="*/ 2147483647 h 398"/>
              <a:gd name="T12" fmla="*/ 2147483647 w 1181"/>
              <a:gd name="T13" fmla="*/ 2147483647 h 398"/>
              <a:gd name="T14" fmla="*/ 2147483647 w 1181"/>
              <a:gd name="T15" fmla="*/ 2147483647 h 398"/>
              <a:gd name="T16" fmla="*/ 2147483647 w 1181"/>
              <a:gd name="T17" fmla="*/ 2147483647 h 398"/>
              <a:gd name="T18" fmla="*/ 2147483647 w 1181"/>
              <a:gd name="T19" fmla="*/ 2147483647 h 398"/>
              <a:gd name="T20" fmla="*/ 2147483647 w 1181"/>
              <a:gd name="T21" fmla="*/ 2147483647 h 398"/>
              <a:gd name="T22" fmla="*/ 2147483647 w 1181"/>
              <a:gd name="T23" fmla="*/ 2147483647 h 398"/>
              <a:gd name="T24" fmla="*/ 2147483647 w 1181"/>
              <a:gd name="T25" fmla="*/ 2147483647 h 398"/>
              <a:gd name="T26" fmla="*/ 2147483647 w 1181"/>
              <a:gd name="T27" fmla="*/ 2147483647 h 398"/>
              <a:gd name="T28" fmla="*/ 2147483647 w 1181"/>
              <a:gd name="T29" fmla="*/ 2147483647 h 398"/>
              <a:gd name="T30" fmla="*/ 2147483647 w 1181"/>
              <a:gd name="T31" fmla="*/ 2147483647 h 398"/>
              <a:gd name="T32" fmla="*/ 2147483647 w 1181"/>
              <a:gd name="T33" fmla="*/ 2147483647 h 398"/>
              <a:gd name="T34" fmla="*/ 2147483647 w 1181"/>
              <a:gd name="T35" fmla="*/ 2147483647 h 398"/>
              <a:gd name="T36" fmla="*/ 2147483647 w 1181"/>
              <a:gd name="T37" fmla="*/ 2147483647 h 398"/>
              <a:gd name="T38" fmla="*/ 2147483647 w 1181"/>
              <a:gd name="T39" fmla="*/ 2147483647 h 398"/>
              <a:gd name="T40" fmla="*/ 2147483647 w 1181"/>
              <a:gd name="T41" fmla="*/ 2147483647 h 398"/>
              <a:gd name="T42" fmla="*/ 2147483647 w 1181"/>
              <a:gd name="T43" fmla="*/ 2147483647 h 398"/>
              <a:gd name="T44" fmla="*/ 2147483647 w 1181"/>
              <a:gd name="T45" fmla="*/ 2147483647 h 398"/>
              <a:gd name="T46" fmla="*/ 2147483647 w 1181"/>
              <a:gd name="T47" fmla="*/ 2147483647 h 398"/>
              <a:gd name="T48" fmla="*/ 2147483647 w 1181"/>
              <a:gd name="T49" fmla="*/ 2147483647 h 398"/>
              <a:gd name="T50" fmla="*/ 2147483647 w 1181"/>
              <a:gd name="T51" fmla="*/ 2147483647 h 398"/>
              <a:gd name="T52" fmla="*/ 2147483647 w 1181"/>
              <a:gd name="T53" fmla="*/ 2147483647 h 398"/>
              <a:gd name="T54" fmla="*/ 2147483647 w 1181"/>
              <a:gd name="T55" fmla="*/ 2147483647 h 398"/>
              <a:gd name="T56" fmla="*/ 2147483647 w 1181"/>
              <a:gd name="T57" fmla="*/ 2147483647 h 398"/>
              <a:gd name="T58" fmla="*/ 2147483647 w 1181"/>
              <a:gd name="T59" fmla="*/ 2147483647 h 398"/>
              <a:gd name="T60" fmla="*/ 2147483647 w 1181"/>
              <a:gd name="T61" fmla="*/ 2147483647 h 398"/>
              <a:gd name="T62" fmla="*/ 2147483647 w 1181"/>
              <a:gd name="T63" fmla="*/ 2147483647 h 398"/>
              <a:gd name="T64" fmla="*/ 2147483647 w 1181"/>
              <a:gd name="T65" fmla="*/ 2147483647 h 398"/>
              <a:gd name="T66" fmla="*/ 2147483647 w 1181"/>
              <a:gd name="T67" fmla="*/ 2147483647 h 398"/>
              <a:gd name="T68" fmla="*/ 2147483647 w 1181"/>
              <a:gd name="T69" fmla="*/ 2147483647 h 398"/>
              <a:gd name="T70" fmla="*/ 2147483647 w 1181"/>
              <a:gd name="T71" fmla="*/ 2147483647 h 398"/>
              <a:gd name="T72" fmla="*/ 2147483647 w 1181"/>
              <a:gd name="T73" fmla="*/ 2147483647 h 398"/>
              <a:gd name="T74" fmla="*/ 2147483647 w 1181"/>
              <a:gd name="T75" fmla="*/ 2147483647 h 398"/>
              <a:gd name="T76" fmla="*/ 2147483647 w 1181"/>
              <a:gd name="T77" fmla="*/ 2147483647 h 398"/>
              <a:gd name="T78" fmla="*/ 2147483647 w 1181"/>
              <a:gd name="T79" fmla="*/ 2147483647 h 398"/>
              <a:gd name="T80" fmla="*/ 2147483647 w 1181"/>
              <a:gd name="T81" fmla="*/ 2147483647 h 398"/>
              <a:gd name="T82" fmla="*/ 2147483647 w 1181"/>
              <a:gd name="T83" fmla="*/ 2147483647 h 398"/>
              <a:gd name="T84" fmla="*/ 2147483647 w 1181"/>
              <a:gd name="T85" fmla="*/ 2147483647 h 398"/>
              <a:gd name="T86" fmla="*/ 2147483647 w 1181"/>
              <a:gd name="T87" fmla="*/ 2147483647 h 398"/>
              <a:gd name="T88" fmla="*/ 2147483647 w 1181"/>
              <a:gd name="T89" fmla="*/ 2147483647 h 398"/>
              <a:gd name="T90" fmla="*/ 2147483647 w 1181"/>
              <a:gd name="T91" fmla="*/ 2147483647 h 398"/>
              <a:gd name="T92" fmla="*/ 2147483647 w 1181"/>
              <a:gd name="T93" fmla="*/ 2147483647 h 398"/>
              <a:gd name="T94" fmla="*/ 2147483647 w 1181"/>
              <a:gd name="T95" fmla="*/ 2147483647 h 398"/>
              <a:gd name="T96" fmla="*/ 2147483647 w 1181"/>
              <a:gd name="T97" fmla="*/ 2147483647 h 398"/>
              <a:gd name="T98" fmla="*/ 2147483647 w 1181"/>
              <a:gd name="T99" fmla="*/ 2147483647 h 398"/>
              <a:gd name="T100" fmla="*/ 2147483647 w 1181"/>
              <a:gd name="T101" fmla="*/ 2147483647 h 398"/>
              <a:gd name="T102" fmla="*/ 2147483647 w 1181"/>
              <a:gd name="T103" fmla="*/ 2147483647 h 398"/>
              <a:gd name="T104" fmla="*/ 2147483647 w 1181"/>
              <a:gd name="T105" fmla="*/ 2147483647 h 398"/>
              <a:gd name="T106" fmla="*/ 2147483647 w 1181"/>
              <a:gd name="T107" fmla="*/ 2147483647 h 398"/>
              <a:gd name="T108" fmla="*/ 0 w 1181"/>
              <a:gd name="T109" fmla="*/ 2147483647 h 398"/>
              <a:gd name="T110" fmla="*/ 0 w 1181"/>
              <a:gd name="T111" fmla="*/ 2147483647 h 398"/>
              <a:gd name="T112" fmla="*/ 0 w 1181"/>
              <a:gd name="T113" fmla="*/ 0 h 398"/>
              <a:gd name="T114" fmla="*/ 2147483647 w 1181"/>
              <a:gd name="T115" fmla="*/ 2147483647 h 398"/>
              <a:gd name="T116" fmla="*/ 2147483647 w 1181"/>
              <a:gd name="T117" fmla="*/ 2147483647 h 398"/>
              <a:gd name="T118" fmla="*/ 2147483647 w 1181"/>
              <a:gd name="T119" fmla="*/ 2147483647 h 398"/>
              <a:gd name="T120" fmla="*/ 2147483647 w 1181"/>
              <a:gd name="T121" fmla="*/ 2147483647 h 398"/>
              <a:gd name="T122" fmla="*/ 2147483647 w 1181"/>
              <a:gd name="T123" fmla="*/ 2147483647 h 398"/>
              <a:gd name="T124" fmla="*/ 2147483647 w 1181"/>
              <a:gd name="T125" fmla="*/ 2147483647 h 3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1"/>
              <a:gd name="T190" fmla="*/ 0 h 398"/>
              <a:gd name="T191" fmla="*/ 1181 w 1181"/>
              <a:gd name="T192" fmla="*/ 398 h 3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7" name="Freeform 24">
            <a:extLst>
              <a:ext uri="{FF2B5EF4-FFF2-40B4-BE49-F238E27FC236}">
                <a16:creationId xmlns:a16="http://schemas.microsoft.com/office/drawing/2014/main" id="{702CF0C9-2B5A-2E87-94A7-794C1561C793}"/>
              </a:ext>
            </a:extLst>
          </p:cNvPr>
          <p:cNvSpPr>
            <a:spLocks/>
          </p:cNvSpPr>
          <p:nvPr/>
        </p:nvSpPr>
        <p:spPr bwMode="auto">
          <a:xfrm>
            <a:off x="9127396" y="2616916"/>
            <a:ext cx="1238250" cy="1004887"/>
          </a:xfrm>
          <a:custGeom>
            <a:avLst/>
            <a:gdLst>
              <a:gd name="T0" fmla="*/ 2147483647 w 780"/>
              <a:gd name="T1" fmla="*/ 2147483647 h 633"/>
              <a:gd name="T2" fmla="*/ 2147483647 w 780"/>
              <a:gd name="T3" fmla="*/ 2147483647 h 633"/>
              <a:gd name="T4" fmla="*/ 2147483647 w 780"/>
              <a:gd name="T5" fmla="*/ 0 h 633"/>
              <a:gd name="T6" fmla="*/ 2147483647 w 780"/>
              <a:gd name="T7" fmla="*/ 2147483647 h 633"/>
              <a:gd name="T8" fmla="*/ 2147483647 w 780"/>
              <a:gd name="T9" fmla="*/ 2147483647 h 633"/>
              <a:gd name="T10" fmla="*/ 2147483647 w 780"/>
              <a:gd name="T11" fmla="*/ 2147483647 h 633"/>
              <a:gd name="T12" fmla="*/ 2147483647 w 780"/>
              <a:gd name="T13" fmla="*/ 2147483647 h 633"/>
              <a:gd name="T14" fmla="*/ 2147483647 w 780"/>
              <a:gd name="T15" fmla="*/ 2147483647 h 633"/>
              <a:gd name="T16" fmla="*/ 2147483647 w 780"/>
              <a:gd name="T17" fmla="*/ 2147483647 h 633"/>
              <a:gd name="T18" fmla="*/ 2147483647 w 780"/>
              <a:gd name="T19" fmla="*/ 2147483647 h 633"/>
              <a:gd name="T20" fmla="*/ 2147483647 w 780"/>
              <a:gd name="T21" fmla="*/ 2147483647 h 633"/>
              <a:gd name="T22" fmla="*/ 2147483647 w 780"/>
              <a:gd name="T23" fmla="*/ 2147483647 h 633"/>
              <a:gd name="T24" fmla="*/ 2147483647 w 780"/>
              <a:gd name="T25" fmla="*/ 2147483647 h 633"/>
              <a:gd name="T26" fmla="*/ 2147483647 w 780"/>
              <a:gd name="T27" fmla="*/ 2147483647 h 633"/>
              <a:gd name="T28" fmla="*/ 2147483647 w 780"/>
              <a:gd name="T29" fmla="*/ 2147483647 h 633"/>
              <a:gd name="T30" fmla="*/ 2147483647 w 780"/>
              <a:gd name="T31" fmla="*/ 2147483647 h 633"/>
              <a:gd name="T32" fmla="*/ 2147483647 w 780"/>
              <a:gd name="T33" fmla="*/ 2147483647 h 633"/>
              <a:gd name="T34" fmla="*/ 2147483647 w 780"/>
              <a:gd name="T35" fmla="*/ 2147483647 h 633"/>
              <a:gd name="T36" fmla="*/ 2147483647 w 780"/>
              <a:gd name="T37" fmla="*/ 2147483647 h 633"/>
              <a:gd name="T38" fmla="*/ 2147483647 w 780"/>
              <a:gd name="T39" fmla="*/ 2147483647 h 633"/>
              <a:gd name="T40" fmla="*/ 2147483647 w 780"/>
              <a:gd name="T41" fmla="*/ 2147483647 h 633"/>
              <a:gd name="T42" fmla="*/ 2147483647 w 780"/>
              <a:gd name="T43" fmla="*/ 2147483647 h 633"/>
              <a:gd name="T44" fmla="*/ 2147483647 w 780"/>
              <a:gd name="T45" fmla="*/ 2147483647 h 633"/>
              <a:gd name="T46" fmla="*/ 2147483647 w 780"/>
              <a:gd name="T47" fmla="*/ 2147483647 h 633"/>
              <a:gd name="T48" fmla="*/ 2147483647 w 780"/>
              <a:gd name="T49" fmla="*/ 2147483647 h 633"/>
              <a:gd name="T50" fmla="*/ 2147483647 w 780"/>
              <a:gd name="T51" fmla="*/ 2147483647 h 633"/>
              <a:gd name="T52" fmla="*/ 2147483647 w 780"/>
              <a:gd name="T53" fmla="*/ 2147483647 h 633"/>
              <a:gd name="T54" fmla="*/ 2147483647 w 780"/>
              <a:gd name="T55" fmla="*/ 2147483647 h 633"/>
              <a:gd name="T56" fmla="*/ 2147483647 w 780"/>
              <a:gd name="T57" fmla="*/ 2147483647 h 633"/>
              <a:gd name="T58" fmla="*/ 2147483647 w 780"/>
              <a:gd name="T59" fmla="*/ 2147483647 h 633"/>
              <a:gd name="T60" fmla="*/ 2147483647 w 780"/>
              <a:gd name="T61" fmla="*/ 2147483647 h 633"/>
              <a:gd name="T62" fmla="*/ 2147483647 w 780"/>
              <a:gd name="T63" fmla="*/ 2147483647 h 633"/>
              <a:gd name="T64" fmla="*/ 2147483647 w 780"/>
              <a:gd name="T65" fmla="*/ 2147483647 h 633"/>
              <a:gd name="T66" fmla="*/ 2147483647 w 780"/>
              <a:gd name="T67" fmla="*/ 2147483647 h 633"/>
              <a:gd name="T68" fmla="*/ 2147483647 w 780"/>
              <a:gd name="T69" fmla="*/ 2147483647 h 633"/>
              <a:gd name="T70" fmla="*/ 2147483647 w 780"/>
              <a:gd name="T71" fmla="*/ 2147483647 h 633"/>
              <a:gd name="T72" fmla="*/ 2147483647 w 780"/>
              <a:gd name="T73" fmla="*/ 2147483647 h 633"/>
              <a:gd name="T74" fmla="*/ 2147483647 w 780"/>
              <a:gd name="T75" fmla="*/ 2147483647 h 633"/>
              <a:gd name="T76" fmla="*/ 2147483647 w 780"/>
              <a:gd name="T77" fmla="*/ 2147483647 h 633"/>
              <a:gd name="T78" fmla="*/ 2147483647 w 780"/>
              <a:gd name="T79" fmla="*/ 2147483647 h 633"/>
              <a:gd name="T80" fmla="*/ 2147483647 w 780"/>
              <a:gd name="T81" fmla="*/ 2147483647 h 633"/>
              <a:gd name="T82" fmla="*/ 2147483647 w 780"/>
              <a:gd name="T83" fmla="*/ 2147483647 h 633"/>
              <a:gd name="T84" fmla="*/ 2147483647 w 780"/>
              <a:gd name="T85" fmla="*/ 2147483647 h 633"/>
              <a:gd name="T86" fmla="*/ 2147483647 w 780"/>
              <a:gd name="T87" fmla="*/ 2147483647 h 633"/>
              <a:gd name="T88" fmla="*/ 2147483647 w 780"/>
              <a:gd name="T89" fmla="*/ 2147483647 h 633"/>
              <a:gd name="T90" fmla="*/ 2147483647 w 780"/>
              <a:gd name="T91" fmla="*/ 2147483647 h 633"/>
              <a:gd name="T92" fmla="*/ 2147483647 w 780"/>
              <a:gd name="T93" fmla="*/ 2147483647 h 633"/>
              <a:gd name="T94" fmla="*/ 2147483647 w 780"/>
              <a:gd name="T95" fmla="*/ 2147483647 h 633"/>
              <a:gd name="T96" fmla="*/ 2147483647 w 780"/>
              <a:gd name="T97" fmla="*/ 2147483647 h 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0"/>
              <a:gd name="T148" fmla="*/ 0 h 633"/>
              <a:gd name="T149" fmla="*/ 780 w 780"/>
              <a:gd name="T150" fmla="*/ 633 h 6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6">
              <a:lumMod val="40000"/>
              <a:lumOff val="60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8" name="Freeform 25">
            <a:extLst>
              <a:ext uri="{FF2B5EF4-FFF2-40B4-BE49-F238E27FC236}">
                <a16:creationId xmlns:a16="http://schemas.microsoft.com/office/drawing/2014/main" id="{9AF0557C-9692-3BA3-C89E-C1CD3A825653}"/>
              </a:ext>
            </a:extLst>
          </p:cNvPr>
          <p:cNvSpPr>
            <a:spLocks/>
          </p:cNvSpPr>
          <p:nvPr/>
        </p:nvSpPr>
        <p:spPr bwMode="auto">
          <a:xfrm>
            <a:off x="7143021" y="1127840"/>
            <a:ext cx="2108200" cy="1522412"/>
          </a:xfrm>
          <a:custGeom>
            <a:avLst/>
            <a:gdLst>
              <a:gd name="T0" fmla="*/ 2147483647 w 1328"/>
              <a:gd name="T1" fmla="*/ 2147483647 h 959"/>
              <a:gd name="T2" fmla="*/ 2147483647 w 1328"/>
              <a:gd name="T3" fmla="*/ 2147483647 h 959"/>
              <a:gd name="T4" fmla="*/ 2147483647 w 1328"/>
              <a:gd name="T5" fmla="*/ 2147483647 h 959"/>
              <a:gd name="T6" fmla="*/ 2147483647 w 1328"/>
              <a:gd name="T7" fmla="*/ 2147483647 h 959"/>
              <a:gd name="T8" fmla="*/ 2147483647 w 1328"/>
              <a:gd name="T9" fmla="*/ 2147483647 h 959"/>
              <a:gd name="T10" fmla="*/ 2147483647 w 1328"/>
              <a:gd name="T11" fmla="*/ 2147483647 h 959"/>
              <a:gd name="T12" fmla="*/ 2147483647 w 1328"/>
              <a:gd name="T13" fmla="*/ 2147483647 h 959"/>
              <a:gd name="T14" fmla="*/ 2147483647 w 1328"/>
              <a:gd name="T15" fmla="*/ 2147483647 h 959"/>
              <a:gd name="T16" fmla="*/ 2147483647 w 1328"/>
              <a:gd name="T17" fmla="*/ 2147483647 h 959"/>
              <a:gd name="T18" fmla="*/ 2147483647 w 1328"/>
              <a:gd name="T19" fmla="*/ 2147483647 h 959"/>
              <a:gd name="T20" fmla="*/ 2147483647 w 1328"/>
              <a:gd name="T21" fmla="*/ 2147483647 h 959"/>
              <a:gd name="T22" fmla="*/ 2147483647 w 1328"/>
              <a:gd name="T23" fmla="*/ 2147483647 h 959"/>
              <a:gd name="T24" fmla="*/ 2147483647 w 1328"/>
              <a:gd name="T25" fmla="*/ 2147483647 h 959"/>
              <a:gd name="T26" fmla="*/ 2147483647 w 1328"/>
              <a:gd name="T27" fmla="*/ 2147483647 h 959"/>
              <a:gd name="T28" fmla="*/ 2147483647 w 1328"/>
              <a:gd name="T29" fmla="*/ 2147483647 h 959"/>
              <a:gd name="T30" fmla="*/ 2147483647 w 1328"/>
              <a:gd name="T31" fmla="*/ 2147483647 h 959"/>
              <a:gd name="T32" fmla="*/ 2147483647 w 1328"/>
              <a:gd name="T33" fmla="*/ 2147483647 h 959"/>
              <a:gd name="T34" fmla="*/ 2147483647 w 1328"/>
              <a:gd name="T35" fmla="*/ 2147483647 h 959"/>
              <a:gd name="T36" fmla="*/ 2147483647 w 1328"/>
              <a:gd name="T37" fmla="*/ 2147483647 h 959"/>
              <a:gd name="T38" fmla="*/ 2147483647 w 1328"/>
              <a:gd name="T39" fmla="*/ 2147483647 h 959"/>
              <a:gd name="T40" fmla="*/ 2147483647 w 1328"/>
              <a:gd name="T41" fmla="*/ 2147483647 h 959"/>
              <a:gd name="T42" fmla="*/ 2147483647 w 1328"/>
              <a:gd name="T43" fmla="*/ 2147483647 h 959"/>
              <a:gd name="T44" fmla="*/ 2147483647 w 1328"/>
              <a:gd name="T45" fmla="*/ 2147483647 h 959"/>
              <a:gd name="T46" fmla="*/ 2147483647 w 1328"/>
              <a:gd name="T47" fmla="*/ 2147483647 h 959"/>
              <a:gd name="T48" fmla="*/ 2147483647 w 1328"/>
              <a:gd name="T49" fmla="*/ 2147483647 h 959"/>
              <a:gd name="T50" fmla="*/ 2147483647 w 1328"/>
              <a:gd name="T51" fmla="*/ 2147483647 h 959"/>
              <a:gd name="T52" fmla="*/ 2147483647 w 1328"/>
              <a:gd name="T53" fmla="*/ 2147483647 h 959"/>
              <a:gd name="T54" fmla="*/ 2147483647 w 1328"/>
              <a:gd name="T55" fmla="*/ 2147483647 h 959"/>
              <a:gd name="T56" fmla="*/ 2147483647 w 1328"/>
              <a:gd name="T57" fmla="*/ 2147483647 h 959"/>
              <a:gd name="T58" fmla="*/ 2147483647 w 1328"/>
              <a:gd name="T59" fmla="*/ 2147483647 h 959"/>
              <a:gd name="T60" fmla="*/ 2147483647 w 1328"/>
              <a:gd name="T61" fmla="*/ 2147483647 h 959"/>
              <a:gd name="T62" fmla="*/ 2147483647 w 1328"/>
              <a:gd name="T63" fmla="*/ 2147483647 h 959"/>
              <a:gd name="T64" fmla="*/ 2147483647 w 1328"/>
              <a:gd name="T65" fmla="*/ 2147483647 h 959"/>
              <a:gd name="T66" fmla="*/ 2147483647 w 1328"/>
              <a:gd name="T67" fmla="*/ 2147483647 h 959"/>
              <a:gd name="T68" fmla="*/ 2147483647 w 1328"/>
              <a:gd name="T69" fmla="*/ 2147483647 h 959"/>
              <a:gd name="T70" fmla="*/ 2147483647 w 1328"/>
              <a:gd name="T71" fmla="*/ 2147483647 h 959"/>
              <a:gd name="T72" fmla="*/ 2147483647 w 1328"/>
              <a:gd name="T73" fmla="*/ 2147483647 h 959"/>
              <a:gd name="T74" fmla="*/ 2147483647 w 1328"/>
              <a:gd name="T75" fmla="*/ 2147483647 h 959"/>
              <a:gd name="T76" fmla="*/ 2147483647 w 1328"/>
              <a:gd name="T77" fmla="*/ 2147483647 h 959"/>
              <a:gd name="T78" fmla="*/ 2147483647 w 1328"/>
              <a:gd name="T79" fmla="*/ 2147483647 h 959"/>
              <a:gd name="T80" fmla="*/ 2147483647 w 1328"/>
              <a:gd name="T81" fmla="*/ 2147483647 h 959"/>
              <a:gd name="T82" fmla="*/ 2147483647 w 1328"/>
              <a:gd name="T83" fmla="*/ 2147483647 h 959"/>
              <a:gd name="T84" fmla="*/ 2147483647 w 1328"/>
              <a:gd name="T85" fmla="*/ 2147483647 h 959"/>
              <a:gd name="T86" fmla="*/ 2147483647 w 1328"/>
              <a:gd name="T87" fmla="*/ 2147483647 h 959"/>
              <a:gd name="T88" fmla="*/ 2147483647 w 1328"/>
              <a:gd name="T89" fmla="*/ 2147483647 h 959"/>
              <a:gd name="T90" fmla="*/ 2147483647 w 1328"/>
              <a:gd name="T91" fmla="*/ 2147483647 h 959"/>
              <a:gd name="T92" fmla="*/ 2147483647 w 1328"/>
              <a:gd name="T93" fmla="*/ 2147483647 h 959"/>
              <a:gd name="T94" fmla="*/ 2147483647 w 1328"/>
              <a:gd name="T95" fmla="*/ 2147483647 h 959"/>
              <a:gd name="T96" fmla="*/ 2147483647 w 1328"/>
              <a:gd name="T97" fmla="*/ 2147483647 h 959"/>
              <a:gd name="T98" fmla="*/ 2147483647 w 1328"/>
              <a:gd name="T99" fmla="*/ 2147483647 h 959"/>
              <a:gd name="T100" fmla="*/ 2147483647 w 1328"/>
              <a:gd name="T101" fmla="*/ 2147483647 h 959"/>
              <a:gd name="T102" fmla="*/ 2147483647 w 1328"/>
              <a:gd name="T103" fmla="*/ 2147483647 h 959"/>
              <a:gd name="T104" fmla="*/ 2147483647 w 1328"/>
              <a:gd name="T105" fmla="*/ 2147483647 h 959"/>
              <a:gd name="T106" fmla="*/ 2147483647 w 1328"/>
              <a:gd name="T107" fmla="*/ 2147483647 h 959"/>
              <a:gd name="T108" fmla="*/ 2147483647 w 1328"/>
              <a:gd name="T109" fmla="*/ 2147483647 h 959"/>
              <a:gd name="T110" fmla="*/ 2147483647 w 1328"/>
              <a:gd name="T111" fmla="*/ 2147483647 h 959"/>
              <a:gd name="T112" fmla="*/ 2147483647 w 1328"/>
              <a:gd name="T113" fmla="*/ 2147483647 h 959"/>
              <a:gd name="T114" fmla="*/ 2147483647 w 1328"/>
              <a:gd name="T115" fmla="*/ 2147483647 h 959"/>
              <a:gd name="T116" fmla="*/ 2147483647 w 1328"/>
              <a:gd name="T117" fmla="*/ 2147483647 h 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8"/>
              <a:gd name="T178" fmla="*/ 0 h 959"/>
              <a:gd name="T179" fmla="*/ 1328 w 1328"/>
              <a:gd name="T180" fmla="*/ 959 h 9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9" name="Freeform 26">
            <a:extLst>
              <a:ext uri="{FF2B5EF4-FFF2-40B4-BE49-F238E27FC236}">
                <a16:creationId xmlns:a16="http://schemas.microsoft.com/office/drawing/2014/main" id="{EE839760-0F24-E27A-8EAA-21E1CD5863D5}"/>
              </a:ext>
            </a:extLst>
          </p:cNvPr>
          <p:cNvSpPr>
            <a:spLocks/>
          </p:cNvSpPr>
          <p:nvPr/>
        </p:nvSpPr>
        <p:spPr bwMode="auto">
          <a:xfrm>
            <a:off x="10473460" y="1068696"/>
            <a:ext cx="650875" cy="1384300"/>
          </a:xfrm>
          <a:custGeom>
            <a:avLst/>
            <a:gdLst>
              <a:gd name="T0" fmla="*/ 2147483647 w 410"/>
              <a:gd name="T1" fmla="*/ 2147483647 h 872"/>
              <a:gd name="T2" fmla="*/ 2147483647 w 410"/>
              <a:gd name="T3" fmla="*/ 2147483647 h 872"/>
              <a:gd name="T4" fmla="*/ 2147483647 w 410"/>
              <a:gd name="T5" fmla="*/ 2147483647 h 872"/>
              <a:gd name="T6" fmla="*/ 2147483647 w 410"/>
              <a:gd name="T7" fmla="*/ 2147483647 h 872"/>
              <a:gd name="T8" fmla="*/ 2147483647 w 410"/>
              <a:gd name="T9" fmla="*/ 2147483647 h 872"/>
              <a:gd name="T10" fmla="*/ 2147483647 w 410"/>
              <a:gd name="T11" fmla="*/ 2147483647 h 872"/>
              <a:gd name="T12" fmla="*/ 2147483647 w 410"/>
              <a:gd name="T13" fmla="*/ 2147483647 h 872"/>
              <a:gd name="T14" fmla="*/ 2147483647 w 410"/>
              <a:gd name="T15" fmla="*/ 2147483647 h 872"/>
              <a:gd name="T16" fmla="*/ 2147483647 w 410"/>
              <a:gd name="T17" fmla="*/ 2147483647 h 872"/>
              <a:gd name="T18" fmla="*/ 2147483647 w 410"/>
              <a:gd name="T19" fmla="*/ 2147483647 h 872"/>
              <a:gd name="T20" fmla="*/ 0 w 410"/>
              <a:gd name="T21" fmla="*/ 2147483647 h 872"/>
              <a:gd name="T22" fmla="*/ 0 w 410"/>
              <a:gd name="T23" fmla="*/ 2147483647 h 872"/>
              <a:gd name="T24" fmla="*/ 2147483647 w 410"/>
              <a:gd name="T25" fmla="*/ 2147483647 h 872"/>
              <a:gd name="T26" fmla="*/ 2147483647 w 410"/>
              <a:gd name="T27" fmla="*/ 2147483647 h 872"/>
              <a:gd name="T28" fmla="*/ 2147483647 w 410"/>
              <a:gd name="T29" fmla="*/ 2147483647 h 872"/>
              <a:gd name="T30" fmla="*/ 2147483647 w 410"/>
              <a:gd name="T31" fmla="*/ 2147483647 h 872"/>
              <a:gd name="T32" fmla="*/ 2147483647 w 410"/>
              <a:gd name="T33" fmla="*/ 2147483647 h 872"/>
              <a:gd name="T34" fmla="*/ 2147483647 w 410"/>
              <a:gd name="T35" fmla="*/ 2147483647 h 872"/>
              <a:gd name="T36" fmla="*/ 2147483647 w 410"/>
              <a:gd name="T37" fmla="*/ 2147483647 h 872"/>
              <a:gd name="T38" fmla="*/ 2147483647 w 410"/>
              <a:gd name="T39" fmla="*/ 0 h 872"/>
              <a:gd name="T40" fmla="*/ 2147483647 w 410"/>
              <a:gd name="T41" fmla="*/ 2147483647 h 872"/>
              <a:gd name="T42" fmla="*/ 2147483647 w 410"/>
              <a:gd name="T43" fmla="*/ 2147483647 h 872"/>
              <a:gd name="T44" fmla="*/ 2147483647 w 410"/>
              <a:gd name="T45" fmla="*/ 2147483647 h 872"/>
              <a:gd name="T46" fmla="*/ 2147483647 w 410"/>
              <a:gd name="T47" fmla="*/ 2147483647 h 8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0"/>
              <a:gd name="T73" fmla="*/ 0 h 872"/>
              <a:gd name="T74" fmla="*/ 410 w 410"/>
              <a:gd name="T75" fmla="*/ 872 h 8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chemeClr val="accent6">
              <a:lumMod val="40000"/>
              <a:lumOff val="60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0" name="Freeform 27">
            <a:extLst>
              <a:ext uri="{FF2B5EF4-FFF2-40B4-BE49-F238E27FC236}">
                <a16:creationId xmlns:a16="http://schemas.microsoft.com/office/drawing/2014/main" id="{63440A82-759B-2564-E96A-342F708599BA}"/>
              </a:ext>
            </a:extLst>
          </p:cNvPr>
          <p:cNvSpPr>
            <a:spLocks/>
          </p:cNvSpPr>
          <p:nvPr/>
        </p:nvSpPr>
        <p:spPr bwMode="auto">
          <a:xfrm>
            <a:off x="5653946" y="4872753"/>
            <a:ext cx="801688" cy="1203325"/>
          </a:xfrm>
          <a:custGeom>
            <a:avLst/>
            <a:gdLst>
              <a:gd name="T0" fmla="*/ 2147483647 w 505"/>
              <a:gd name="T1" fmla="*/ 2147483647 h 758"/>
              <a:gd name="T2" fmla="*/ 2147483647 w 505"/>
              <a:gd name="T3" fmla="*/ 2147483647 h 758"/>
              <a:gd name="T4" fmla="*/ 2147483647 w 505"/>
              <a:gd name="T5" fmla="*/ 2147483647 h 758"/>
              <a:gd name="T6" fmla="*/ 2147483647 w 505"/>
              <a:gd name="T7" fmla="*/ 2147483647 h 758"/>
              <a:gd name="T8" fmla="*/ 2147483647 w 505"/>
              <a:gd name="T9" fmla="*/ 2147483647 h 758"/>
              <a:gd name="T10" fmla="*/ 2147483647 w 505"/>
              <a:gd name="T11" fmla="*/ 2147483647 h 758"/>
              <a:gd name="T12" fmla="*/ 2147483647 w 505"/>
              <a:gd name="T13" fmla="*/ 2147483647 h 758"/>
              <a:gd name="T14" fmla="*/ 2147483647 w 505"/>
              <a:gd name="T15" fmla="*/ 2147483647 h 758"/>
              <a:gd name="T16" fmla="*/ 2147483647 w 505"/>
              <a:gd name="T17" fmla="*/ 2147483647 h 758"/>
              <a:gd name="T18" fmla="*/ 2147483647 w 505"/>
              <a:gd name="T19" fmla="*/ 2147483647 h 758"/>
              <a:gd name="T20" fmla="*/ 2147483647 w 505"/>
              <a:gd name="T21" fmla="*/ 2147483647 h 758"/>
              <a:gd name="T22" fmla="*/ 2147483647 w 505"/>
              <a:gd name="T23" fmla="*/ 2147483647 h 758"/>
              <a:gd name="T24" fmla="*/ 2147483647 w 505"/>
              <a:gd name="T25" fmla="*/ 2147483647 h 758"/>
              <a:gd name="T26" fmla="*/ 2147483647 w 505"/>
              <a:gd name="T27" fmla="*/ 2147483647 h 758"/>
              <a:gd name="T28" fmla="*/ 2147483647 w 505"/>
              <a:gd name="T29" fmla="*/ 2147483647 h 758"/>
              <a:gd name="T30" fmla="*/ 2147483647 w 505"/>
              <a:gd name="T31" fmla="*/ 2147483647 h 758"/>
              <a:gd name="T32" fmla="*/ 2147483647 w 505"/>
              <a:gd name="T33" fmla="*/ 2147483647 h 758"/>
              <a:gd name="T34" fmla="*/ 2147483647 w 505"/>
              <a:gd name="T35" fmla="*/ 2147483647 h 758"/>
              <a:gd name="T36" fmla="*/ 2147483647 w 505"/>
              <a:gd name="T37" fmla="*/ 2147483647 h 758"/>
              <a:gd name="T38" fmla="*/ 2147483647 w 505"/>
              <a:gd name="T39" fmla="*/ 2147483647 h 758"/>
              <a:gd name="T40" fmla="*/ 2147483647 w 505"/>
              <a:gd name="T41" fmla="*/ 2147483647 h 758"/>
              <a:gd name="T42" fmla="*/ 2147483647 w 505"/>
              <a:gd name="T43" fmla="*/ 2147483647 h 758"/>
              <a:gd name="T44" fmla="*/ 2147483647 w 505"/>
              <a:gd name="T45" fmla="*/ 2147483647 h 758"/>
              <a:gd name="T46" fmla="*/ 2147483647 w 505"/>
              <a:gd name="T47" fmla="*/ 2147483647 h 758"/>
              <a:gd name="T48" fmla="*/ 2147483647 w 505"/>
              <a:gd name="T49" fmla="*/ 2147483647 h 758"/>
              <a:gd name="T50" fmla="*/ 2147483647 w 505"/>
              <a:gd name="T51" fmla="*/ 2147483647 h 758"/>
              <a:gd name="T52" fmla="*/ 2147483647 w 505"/>
              <a:gd name="T53" fmla="*/ 2147483647 h 758"/>
              <a:gd name="T54" fmla="*/ 2147483647 w 505"/>
              <a:gd name="T55" fmla="*/ 2147483647 h 758"/>
              <a:gd name="T56" fmla="*/ 2147483647 w 505"/>
              <a:gd name="T57" fmla="*/ 2147483647 h 758"/>
              <a:gd name="T58" fmla="*/ 2147483647 w 505"/>
              <a:gd name="T59" fmla="*/ 2147483647 h 758"/>
              <a:gd name="T60" fmla="*/ 2147483647 w 505"/>
              <a:gd name="T61" fmla="*/ 2147483647 h 758"/>
              <a:gd name="T62" fmla="*/ 2147483647 w 505"/>
              <a:gd name="T63" fmla="*/ 2147483647 h 758"/>
              <a:gd name="T64" fmla="*/ 2147483647 w 505"/>
              <a:gd name="T65" fmla="*/ 2147483647 h 758"/>
              <a:gd name="T66" fmla="*/ 0 w 505"/>
              <a:gd name="T67" fmla="*/ 2147483647 h 758"/>
              <a:gd name="T68" fmla="*/ 0 w 505"/>
              <a:gd name="T69" fmla="*/ 2147483647 h 758"/>
              <a:gd name="T70" fmla="*/ 2147483647 w 505"/>
              <a:gd name="T71" fmla="*/ 2147483647 h 758"/>
              <a:gd name="T72" fmla="*/ 2147483647 w 505"/>
              <a:gd name="T73" fmla="*/ 2147483647 h 758"/>
              <a:gd name="T74" fmla="*/ 2147483647 w 505"/>
              <a:gd name="T75" fmla="*/ 2147483647 h 758"/>
              <a:gd name="T76" fmla="*/ 2147483647 w 505"/>
              <a:gd name="T77" fmla="*/ 0 h 758"/>
              <a:gd name="T78" fmla="*/ 2147483647 w 505"/>
              <a:gd name="T79" fmla="*/ 0 h 758"/>
              <a:gd name="T80" fmla="*/ 2147483647 w 505"/>
              <a:gd name="T81" fmla="*/ 2147483647 h 758"/>
              <a:gd name="T82" fmla="*/ 2147483647 w 505"/>
              <a:gd name="T83" fmla="*/ 2147483647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5"/>
              <a:gd name="T127" fmla="*/ 0 h 758"/>
              <a:gd name="T128" fmla="*/ 505 w 505"/>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1" name="Freeform 28">
            <a:extLst>
              <a:ext uri="{FF2B5EF4-FFF2-40B4-BE49-F238E27FC236}">
                <a16:creationId xmlns:a16="http://schemas.microsoft.com/office/drawing/2014/main" id="{F34700D9-4E75-5B38-E42E-DAC852DFC1E9}"/>
              </a:ext>
            </a:extLst>
          </p:cNvPr>
          <p:cNvSpPr>
            <a:spLocks/>
          </p:cNvSpPr>
          <p:nvPr/>
        </p:nvSpPr>
        <p:spPr bwMode="auto">
          <a:xfrm>
            <a:off x="10333896" y="2428002"/>
            <a:ext cx="857250" cy="1157288"/>
          </a:xfrm>
          <a:custGeom>
            <a:avLst/>
            <a:gdLst>
              <a:gd name="T0" fmla="*/ 2147483647 w 540"/>
              <a:gd name="T1" fmla="*/ 2147483647 h 729"/>
              <a:gd name="T2" fmla="*/ 2147483647 w 540"/>
              <a:gd name="T3" fmla="*/ 0 h 729"/>
              <a:gd name="T4" fmla="*/ 2147483647 w 540"/>
              <a:gd name="T5" fmla="*/ 2147483647 h 729"/>
              <a:gd name="T6" fmla="*/ 2147483647 w 540"/>
              <a:gd name="T7" fmla="*/ 2147483647 h 729"/>
              <a:gd name="T8" fmla="*/ 2147483647 w 540"/>
              <a:gd name="T9" fmla="*/ 2147483647 h 729"/>
              <a:gd name="T10" fmla="*/ 2147483647 w 540"/>
              <a:gd name="T11" fmla="*/ 2147483647 h 729"/>
              <a:gd name="T12" fmla="*/ 2147483647 w 540"/>
              <a:gd name="T13" fmla="*/ 2147483647 h 729"/>
              <a:gd name="T14" fmla="*/ 2147483647 w 540"/>
              <a:gd name="T15" fmla="*/ 2147483647 h 729"/>
              <a:gd name="T16" fmla="*/ 2147483647 w 540"/>
              <a:gd name="T17" fmla="*/ 2147483647 h 729"/>
              <a:gd name="T18" fmla="*/ 2147483647 w 540"/>
              <a:gd name="T19" fmla="*/ 2147483647 h 729"/>
              <a:gd name="T20" fmla="*/ 2147483647 w 540"/>
              <a:gd name="T21" fmla="*/ 2147483647 h 729"/>
              <a:gd name="T22" fmla="*/ 2147483647 w 540"/>
              <a:gd name="T23" fmla="*/ 2147483647 h 729"/>
              <a:gd name="T24" fmla="*/ 2147483647 w 540"/>
              <a:gd name="T25" fmla="*/ 2147483647 h 729"/>
              <a:gd name="T26" fmla="*/ 2147483647 w 540"/>
              <a:gd name="T27" fmla="*/ 2147483647 h 729"/>
              <a:gd name="T28" fmla="*/ 2147483647 w 540"/>
              <a:gd name="T29" fmla="*/ 2147483647 h 729"/>
              <a:gd name="T30" fmla="*/ 2147483647 w 540"/>
              <a:gd name="T31" fmla="*/ 2147483647 h 729"/>
              <a:gd name="T32" fmla="*/ 2147483647 w 540"/>
              <a:gd name="T33" fmla="*/ 2147483647 h 729"/>
              <a:gd name="T34" fmla="*/ 0 w 540"/>
              <a:gd name="T35" fmla="*/ 2147483647 h 729"/>
              <a:gd name="T36" fmla="*/ 2147483647 w 540"/>
              <a:gd name="T37" fmla="*/ 2147483647 h 729"/>
              <a:gd name="T38" fmla="*/ 2147483647 w 540"/>
              <a:gd name="T39" fmla="*/ 2147483647 h 729"/>
              <a:gd name="T40" fmla="*/ 2147483647 w 540"/>
              <a:gd name="T41" fmla="*/ 2147483647 h 729"/>
              <a:gd name="T42" fmla="*/ 2147483647 w 540"/>
              <a:gd name="T43" fmla="*/ 2147483647 h 729"/>
              <a:gd name="T44" fmla="*/ 2147483647 w 540"/>
              <a:gd name="T45" fmla="*/ 2147483647 h 729"/>
              <a:gd name="T46" fmla="*/ 2147483647 w 540"/>
              <a:gd name="T47" fmla="*/ 2147483647 h 729"/>
              <a:gd name="T48" fmla="*/ 2147483647 w 540"/>
              <a:gd name="T49" fmla="*/ 2147483647 h 729"/>
              <a:gd name="T50" fmla="*/ 2147483647 w 540"/>
              <a:gd name="T51" fmla="*/ 2147483647 h 729"/>
              <a:gd name="T52" fmla="*/ 2147483647 w 540"/>
              <a:gd name="T53" fmla="*/ 2147483647 h 729"/>
              <a:gd name="T54" fmla="*/ 2147483647 w 540"/>
              <a:gd name="T55" fmla="*/ 2147483647 h 729"/>
              <a:gd name="T56" fmla="*/ 2147483647 w 540"/>
              <a:gd name="T57" fmla="*/ 2147483647 h 729"/>
              <a:gd name="T58" fmla="*/ 2147483647 w 540"/>
              <a:gd name="T59" fmla="*/ 2147483647 h 729"/>
              <a:gd name="T60" fmla="*/ 2147483647 w 540"/>
              <a:gd name="T61" fmla="*/ 2147483647 h 729"/>
              <a:gd name="T62" fmla="*/ 2147483647 w 540"/>
              <a:gd name="T63" fmla="*/ 2147483647 h 729"/>
              <a:gd name="T64" fmla="*/ 2147483647 w 540"/>
              <a:gd name="T65" fmla="*/ 2147483647 h 729"/>
              <a:gd name="T66" fmla="*/ 2147483647 w 540"/>
              <a:gd name="T67" fmla="*/ 2147483647 h 729"/>
              <a:gd name="T68" fmla="*/ 2147483647 w 540"/>
              <a:gd name="T69" fmla="*/ 2147483647 h 729"/>
              <a:gd name="T70" fmla="*/ 2147483647 w 540"/>
              <a:gd name="T71" fmla="*/ 2147483647 h 729"/>
              <a:gd name="T72" fmla="*/ 2147483647 w 540"/>
              <a:gd name="T73" fmla="*/ 2147483647 h 729"/>
              <a:gd name="T74" fmla="*/ 2147483647 w 540"/>
              <a:gd name="T75" fmla="*/ 2147483647 h 729"/>
              <a:gd name="T76" fmla="*/ 2147483647 w 540"/>
              <a:gd name="T77" fmla="*/ 2147483647 h 729"/>
              <a:gd name="T78" fmla="*/ 2147483647 w 540"/>
              <a:gd name="T79" fmla="*/ 2147483647 h 729"/>
              <a:gd name="T80" fmla="*/ 2147483647 w 540"/>
              <a:gd name="T81" fmla="*/ 2147483647 h 729"/>
              <a:gd name="T82" fmla="*/ 2147483647 w 540"/>
              <a:gd name="T83" fmla="*/ 2147483647 h 729"/>
              <a:gd name="T84" fmla="*/ 2147483647 w 540"/>
              <a:gd name="T85" fmla="*/ 2147483647 h 729"/>
              <a:gd name="T86" fmla="*/ 2147483647 w 540"/>
              <a:gd name="T87" fmla="*/ 2147483647 h 729"/>
              <a:gd name="T88" fmla="*/ 2147483647 w 540"/>
              <a:gd name="T89" fmla="*/ 2147483647 h 729"/>
              <a:gd name="T90" fmla="*/ 2147483647 w 540"/>
              <a:gd name="T91" fmla="*/ 2147483647 h 729"/>
              <a:gd name="T92" fmla="*/ 2147483647 w 540"/>
              <a:gd name="T93" fmla="*/ 2147483647 h 729"/>
              <a:gd name="T94" fmla="*/ 2147483647 w 540"/>
              <a:gd name="T95" fmla="*/ 2147483647 h 7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0"/>
              <a:gd name="T145" fmla="*/ 0 h 729"/>
              <a:gd name="T146" fmla="*/ 540 w 540"/>
              <a:gd name="T147" fmla="*/ 729 h 7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2" name="Freeform 29">
            <a:extLst>
              <a:ext uri="{FF2B5EF4-FFF2-40B4-BE49-F238E27FC236}">
                <a16:creationId xmlns:a16="http://schemas.microsoft.com/office/drawing/2014/main" id="{A29CEC68-AEDF-E357-5E1E-3636B373D474}"/>
              </a:ext>
            </a:extLst>
          </p:cNvPr>
          <p:cNvSpPr>
            <a:spLocks/>
          </p:cNvSpPr>
          <p:nvPr/>
        </p:nvSpPr>
        <p:spPr bwMode="auto">
          <a:xfrm>
            <a:off x="9722709" y="1083391"/>
            <a:ext cx="1003300" cy="1749425"/>
          </a:xfrm>
          <a:custGeom>
            <a:avLst/>
            <a:gdLst>
              <a:gd name="T0" fmla="*/ 2147483647 w 626"/>
              <a:gd name="T1" fmla="*/ 2147483647 h 1103"/>
              <a:gd name="T2" fmla="*/ 2147483647 w 626"/>
              <a:gd name="T3" fmla="*/ 2147483647 h 1103"/>
              <a:gd name="T4" fmla="*/ 2147483647 w 626"/>
              <a:gd name="T5" fmla="*/ 2147483647 h 1103"/>
              <a:gd name="T6" fmla="*/ 2147483647 w 626"/>
              <a:gd name="T7" fmla="*/ 2147483647 h 1103"/>
              <a:gd name="T8" fmla="*/ 2147483647 w 626"/>
              <a:gd name="T9" fmla="*/ 2147483647 h 1103"/>
              <a:gd name="T10" fmla="*/ 2147483647 w 626"/>
              <a:gd name="T11" fmla="*/ 2147483647 h 1103"/>
              <a:gd name="T12" fmla="*/ 2147483647 w 626"/>
              <a:gd name="T13" fmla="*/ 2147483647 h 1103"/>
              <a:gd name="T14" fmla="*/ 2147483647 w 626"/>
              <a:gd name="T15" fmla="*/ 2147483647 h 1103"/>
              <a:gd name="T16" fmla="*/ 2147483647 w 626"/>
              <a:gd name="T17" fmla="*/ 2147483647 h 1103"/>
              <a:gd name="T18" fmla="*/ 2147483647 w 626"/>
              <a:gd name="T19" fmla="*/ 2147483647 h 1103"/>
              <a:gd name="T20" fmla="*/ 2147483647 w 626"/>
              <a:gd name="T21" fmla="*/ 2147483647 h 1103"/>
              <a:gd name="T22" fmla="*/ 2147483647 w 626"/>
              <a:gd name="T23" fmla="*/ 2147483647 h 1103"/>
              <a:gd name="T24" fmla="*/ 2147483647 w 626"/>
              <a:gd name="T25" fmla="*/ 2147483647 h 1103"/>
              <a:gd name="T26" fmla="*/ 2147483647 w 626"/>
              <a:gd name="T27" fmla="*/ 2147483647 h 1103"/>
              <a:gd name="T28" fmla="*/ 2147483647 w 626"/>
              <a:gd name="T29" fmla="*/ 2147483647 h 1103"/>
              <a:gd name="T30" fmla="*/ 2147483647 w 626"/>
              <a:gd name="T31" fmla="*/ 2147483647 h 1103"/>
              <a:gd name="T32" fmla="*/ 2147483647 w 626"/>
              <a:gd name="T33" fmla="*/ 2147483647 h 1103"/>
              <a:gd name="T34" fmla="*/ 2147483647 w 626"/>
              <a:gd name="T35" fmla="*/ 2147483647 h 1103"/>
              <a:gd name="T36" fmla="*/ 2147483647 w 626"/>
              <a:gd name="T37" fmla="*/ 2147483647 h 1103"/>
              <a:gd name="T38" fmla="*/ 2147483647 w 626"/>
              <a:gd name="T39" fmla="*/ 2147483647 h 1103"/>
              <a:gd name="T40" fmla="*/ 2147483647 w 626"/>
              <a:gd name="T41" fmla="*/ 2147483647 h 1103"/>
              <a:gd name="T42" fmla="*/ 2147483647 w 626"/>
              <a:gd name="T43" fmla="*/ 2147483647 h 1103"/>
              <a:gd name="T44" fmla="*/ 2147483647 w 626"/>
              <a:gd name="T45" fmla="*/ 2147483647 h 1103"/>
              <a:gd name="T46" fmla="*/ 2147483647 w 626"/>
              <a:gd name="T47" fmla="*/ 2147483647 h 1103"/>
              <a:gd name="T48" fmla="*/ 2147483647 w 626"/>
              <a:gd name="T49" fmla="*/ 2147483647 h 1103"/>
              <a:gd name="T50" fmla="*/ 2147483647 w 626"/>
              <a:gd name="T51" fmla="*/ 2147483647 h 1103"/>
              <a:gd name="T52" fmla="*/ 2147483647 w 626"/>
              <a:gd name="T53" fmla="*/ 2147483647 h 1103"/>
              <a:gd name="T54" fmla="*/ 2147483647 w 626"/>
              <a:gd name="T55" fmla="*/ 2147483647 h 1103"/>
              <a:gd name="T56" fmla="*/ 2147483647 w 626"/>
              <a:gd name="T57" fmla="*/ 2147483647 h 1103"/>
              <a:gd name="T58" fmla="*/ 2147483647 w 626"/>
              <a:gd name="T59" fmla="*/ 2147483647 h 1103"/>
              <a:gd name="T60" fmla="*/ 2147483647 w 626"/>
              <a:gd name="T61" fmla="*/ 2147483647 h 1103"/>
              <a:gd name="T62" fmla="*/ 2147483647 w 626"/>
              <a:gd name="T63" fmla="*/ 2147483647 h 1103"/>
              <a:gd name="T64" fmla="*/ 2147483647 w 626"/>
              <a:gd name="T65" fmla="*/ 2147483647 h 1103"/>
              <a:gd name="T66" fmla="*/ 2147483647 w 626"/>
              <a:gd name="T67" fmla="*/ 2147483647 h 1103"/>
              <a:gd name="T68" fmla="*/ 2147483647 w 626"/>
              <a:gd name="T69" fmla="*/ 2147483647 h 1103"/>
              <a:gd name="T70" fmla="*/ 2147483647 w 626"/>
              <a:gd name="T71" fmla="*/ 2147483647 h 1103"/>
              <a:gd name="T72" fmla="*/ 2147483647 w 626"/>
              <a:gd name="T73" fmla="*/ 2147483647 h 1103"/>
              <a:gd name="T74" fmla="*/ 2147483647 w 626"/>
              <a:gd name="T75" fmla="*/ 2147483647 h 1103"/>
              <a:gd name="T76" fmla="*/ 2147483647 w 626"/>
              <a:gd name="T77" fmla="*/ 2147483647 h 1103"/>
              <a:gd name="T78" fmla="*/ 2147483647 w 626"/>
              <a:gd name="T79" fmla="*/ 2147483647 h 1103"/>
              <a:gd name="T80" fmla="*/ 2147483647 w 626"/>
              <a:gd name="T81" fmla="*/ 2147483647 h 1103"/>
              <a:gd name="T82" fmla="*/ 2147483647 w 626"/>
              <a:gd name="T83" fmla="*/ 2147483647 h 1103"/>
              <a:gd name="T84" fmla="*/ 2147483647 w 626"/>
              <a:gd name="T85" fmla="*/ 2147483647 h 1103"/>
              <a:gd name="T86" fmla="*/ 2147483647 w 626"/>
              <a:gd name="T87" fmla="*/ 2147483647 h 1103"/>
              <a:gd name="T88" fmla="*/ 2147483647 w 626"/>
              <a:gd name="T89" fmla="*/ 2147483647 h 1103"/>
              <a:gd name="T90" fmla="*/ 2147483647 w 626"/>
              <a:gd name="T91" fmla="*/ 2147483647 h 1103"/>
              <a:gd name="T92" fmla="*/ 2147483647 w 626"/>
              <a:gd name="T93" fmla="*/ 2147483647 h 1103"/>
              <a:gd name="T94" fmla="*/ 2147483647 w 626"/>
              <a:gd name="T95" fmla="*/ 2147483647 h 1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1103"/>
              <a:gd name="T146" fmla="*/ 626 w 626"/>
              <a:gd name="T147" fmla="*/ 1103 h 1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3" name="Freeform 30">
            <a:extLst>
              <a:ext uri="{FF2B5EF4-FFF2-40B4-BE49-F238E27FC236}">
                <a16:creationId xmlns:a16="http://schemas.microsoft.com/office/drawing/2014/main" id="{0B99CBB6-381C-CD34-729B-8E8CC99C5FA2}"/>
              </a:ext>
            </a:extLst>
          </p:cNvPr>
          <p:cNvSpPr>
            <a:spLocks/>
          </p:cNvSpPr>
          <p:nvPr/>
        </p:nvSpPr>
        <p:spPr bwMode="auto">
          <a:xfrm>
            <a:off x="9113109" y="4544141"/>
            <a:ext cx="1128712" cy="879475"/>
          </a:xfrm>
          <a:custGeom>
            <a:avLst/>
            <a:gdLst>
              <a:gd name="T0" fmla="*/ 2147483647 w 711"/>
              <a:gd name="T1" fmla="*/ 2147483647 h 554"/>
              <a:gd name="T2" fmla="*/ 2147483647 w 711"/>
              <a:gd name="T3" fmla="*/ 2147483647 h 554"/>
              <a:gd name="T4" fmla="*/ 2147483647 w 711"/>
              <a:gd name="T5" fmla="*/ 2147483647 h 554"/>
              <a:gd name="T6" fmla="*/ 2147483647 w 711"/>
              <a:gd name="T7" fmla="*/ 2147483647 h 554"/>
              <a:gd name="T8" fmla="*/ 2147483647 w 711"/>
              <a:gd name="T9" fmla="*/ 2147483647 h 554"/>
              <a:gd name="T10" fmla="*/ 2147483647 w 711"/>
              <a:gd name="T11" fmla="*/ 2147483647 h 554"/>
              <a:gd name="T12" fmla="*/ 2147483647 w 711"/>
              <a:gd name="T13" fmla="*/ 2147483647 h 554"/>
              <a:gd name="T14" fmla="*/ 2147483647 w 711"/>
              <a:gd name="T15" fmla="*/ 2147483647 h 554"/>
              <a:gd name="T16" fmla="*/ 2147483647 w 711"/>
              <a:gd name="T17" fmla="*/ 2147483647 h 554"/>
              <a:gd name="T18" fmla="*/ 2147483647 w 711"/>
              <a:gd name="T19" fmla="*/ 2147483647 h 554"/>
              <a:gd name="T20" fmla="*/ 2147483647 w 711"/>
              <a:gd name="T21" fmla="*/ 2147483647 h 554"/>
              <a:gd name="T22" fmla="*/ 2147483647 w 711"/>
              <a:gd name="T23" fmla="*/ 2147483647 h 554"/>
              <a:gd name="T24" fmla="*/ 2147483647 w 711"/>
              <a:gd name="T25" fmla="*/ 2147483647 h 554"/>
              <a:gd name="T26" fmla="*/ 2147483647 w 711"/>
              <a:gd name="T27" fmla="*/ 2147483647 h 554"/>
              <a:gd name="T28" fmla="*/ 2147483647 w 711"/>
              <a:gd name="T29" fmla="*/ 2147483647 h 554"/>
              <a:gd name="T30" fmla="*/ 2147483647 w 711"/>
              <a:gd name="T31" fmla="*/ 2147483647 h 554"/>
              <a:gd name="T32" fmla="*/ 2147483647 w 711"/>
              <a:gd name="T33" fmla="*/ 2147483647 h 554"/>
              <a:gd name="T34" fmla="*/ 2147483647 w 711"/>
              <a:gd name="T35" fmla="*/ 2147483647 h 554"/>
              <a:gd name="T36" fmla="*/ 2147483647 w 711"/>
              <a:gd name="T37" fmla="*/ 2147483647 h 554"/>
              <a:gd name="T38" fmla="*/ 2147483647 w 711"/>
              <a:gd name="T39" fmla="*/ 2147483647 h 554"/>
              <a:gd name="T40" fmla="*/ 2147483647 w 711"/>
              <a:gd name="T41" fmla="*/ 2147483647 h 554"/>
              <a:gd name="T42" fmla="*/ 2147483647 w 711"/>
              <a:gd name="T43" fmla="*/ 2147483647 h 554"/>
              <a:gd name="T44" fmla="*/ 2147483647 w 711"/>
              <a:gd name="T45" fmla="*/ 2147483647 h 554"/>
              <a:gd name="T46" fmla="*/ 2147483647 w 711"/>
              <a:gd name="T47" fmla="*/ 2147483647 h 554"/>
              <a:gd name="T48" fmla="*/ 2147483647 w 711"/>
              <a:gd name="T49" fmla="*/ 0 h 554"/>
              <a:gd name="T50" fmla="*/ 2147483647 w 711"/>
              <a:gd name="T51" fmla="*/ 2147483647 h 554"/>
              <a:gd name="T52" fmla="*/ 2147483647 w 711"/>
              <a:gd name="T53" fmla="*/ 2147483647 h 554"/>
              <a:gd name="T54" fmla="*/ 2147483647 w 711"/>
              <a:gd name="T55" fmla="*/ 2147483647 h 554"/>
              <a:gd name="T56" fmla="*/ 2147483647 w 711"/>
              <a:gd name="T57" fmla="*/ 2147483647 h 554"/>
              <a:gd name="T58" fmla="*/ 2147483647 w 711"/>
              <a:gd name="T59" fmla="*/ 2147483647 h 554"/>
              <a:gd name="T60" fmla="*/ 2147483647 w 711"/>
              <a:gd name="T61" fmla="*/ 2147483647 h 554"/>
              <a:gd name="T62" fmla="*/ 2147483647 w 711"/>
              <a:gd name="T63" fmla="*/ 2147483647 h 554"/>
              <a:gd name="T64" fmla="*/ 2147483647 w 711"/>
              <a:gd name="T65" fmla="*/ 2147483647 h 554"/>
              <a:gd name="T66" fmla="*/ 2147483647 w 711"/>
              <a:gd name="T67" fmla="*/ 2147483647 h 554"/>
              <a:gd name="T68" fmla="*/ 2147483647 w 711"/>
              <a:gd name="T69" fmla="*/ 2147483647 h 554"/>
              <a:gd name="T70" fmla="*/ 2147483647 w 711"/>
              <a:gd name="T71" fmla="*/ 2147483647 h 554"/>
              <a:gd name="T72" fmla="*/ 2147483647 w 711"/>
              <a:gd name="T73" fmla="*/ 2147483647 h 554"/>
              <a:gd name="T74" fmla="*/ 2147483647 w 711"/>
              <a:gd name="T75" fmla="*/ 2147483647 h 554"/>
              <a:gd name="T76" fmla="*/ 2147483647 w 711"/>
              <a:gd name="T77" fmla="*/ 2147483647 h 554"/>
              <a:gd name="T78" fmla="*/ 2147483647 w 711"/>
              <a:gd name="T79" fmla="*/ 2147483647 h 554"/>
              <a:gd name="T80" fmla="*/ 0 w 711"/>
              <a:gd name="T81" fmla="*/ 2147483647 h 554"/>
              <a:gd name="T82" fmla="*/ 2147483647 w 711"/>
              <a:gd name="T83" fmla="*/ 2147483647 h 5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1"/>
              <a:gd name="T127" fmla="*/ 0 h 554"/>
              <a:gd name="T128" fmla="*/ 711 w 711"/>
              <a:gd name="T129" fmla="*/ 554 h 5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4" name="Freeform 31">
            <a:extLst>
              <a:ext uri="{FF2B5EF4-FFF2-40B4-BE49-F238E27FC236}">
                <a16:creationId xmlns:a16="http://schemas.microsoft.com/office/drawing/2014/main" id="{F01D196B-7B0C-C87B-C115-7D3EE14AD48A}"/>
              </a:ext>
            </a:extLst>
          </p:cNvPr>
          <p:cNvSpPr>
            <a:spLocks/>
          </p:cNvSpPr>
          <p:nvPr/>
        </p:nvSpPr>
        <p:spPr bwMode="auto">
          <a:xfrm>
            <a:off x="9940197" y="3555127"/>
            <a:ext cx="1306513" cy="1201738"/>
          </a:xfrm>
          <a:custGeom>
            <a:avLst/>
            <a:gdLst>
              <a:gd name="T0" fmla="*/ 2147483647 w 823"/>
              <a:gd name="T1" fmla="*/ 2147483647 h 757"/>
              <a:gd name="T2" fmla="*/ 2147483647 w 823"/>
              <a:gd name="T3" fmla="*/ 2147483647 h 757"/>
              <a:gd name="T4" fmla="*/ 2147483647 w 823"/>
              <a:gd name="T5" fmla="*/ 2147483647 h 757"/>
              <a:gd name="T6" fmla="*/ 2147483647 w 823"/>
              <a:gd name="T7" fmla="*/ 2147483647 h 757"/>
              <a:gd name="T8" fmla="*/ 2147483647 w 823"/>
              <a:gd name="T9" fmla="*/ 2147483647 h 757"/>
              <a:gd name="T10" fmla="*/ 2147483647 w 823"/>
              <a:gd name="T11" fmla="*/ 2147483647 h 757"/>
              <a:gd name="T12" fmla="*/ 2147483647 w 823"/>
              <a:gd name="T13" fmla="*/ 2147483647 h 757"/>
              <a:gd name="T14" fmla="*/ 2147483647 w 823"/>
              <a:gd name="T15" fmla="*/ 2147483647 h 757"/>
              <a:gd name="T16" fmla="*/ 2147483647 w 823"/>
              <a:gd name="T17" fmla="*/ 2147483647 h 757"/>
              <a:gd name="T18" fmla="*/ 2147483647 w 823"/>
              <a:gd name="T19" fmla="*/ 2147483647 h 757"/>
              <a:gd name="T20" fmla="*/ 2147483647 w 823"/>
              <a:gd name="T21" fmla="*/ 2147483647 h 757"/>
              <a:gd name="T22" fmla="*/ 2147483647 w 823"/>
              <a:gd name="T23" fmla="*/ 2147483647 h 757"/>
              <a:gd name="T24" fmla="*/ 2147483647 w 823"/>
              <a:gd name="T25" fmla="*/ 2147483647 h 757"/>
              <a:gd name="T26" fmla="*/ 2147483647 w 823"/>
              <a:gd name="T27" fmla="*/ 2147483647 h 757"/>
              <a:gd name="T28" fmla="*/ 2147483647 w 823"/>
              <a:gd name="T29" fmla="*/ 2147483647 h 757"/>
              <a:gd name="T30" fmla="*/ 2147483647 w 823"/>
              <a:gd name="T31" fmla="*/ 2147483647 h 757"/>
              <a:gd name="T32" fmla="*/ 2147483647 w 823"/>
              <a:gd name="T33" fmla="*/ 2147483647 h 757"/>
              <a:gd name="T34" fmla="*/ 2147483647 w 823"/>
              <a:gd name="T35" fmla="*/ 2147483647 h 757"/>
              <a:gd name="T36" fmla="*/ 2147483647 w 823"/>
              <a:gd name="T37" fmla="*/ 2147483647 h 757"/>
              <a:gd name="T38" fmla="*/ 2147483647 w 823"/>
              <a:gd name="T39" fmla="*/ 2147483647 h 757"/>
              <a:gd name="T40" fmla="*/ 2147483647 w 823"/>
              <a:gd name="T41" fmla="*/ 2147483647 h 757"/>
              <a:gd name="T42" fmla="*/ 2147483647 w 823"/>
              <a:gd name="T43" fmla="*/ 2147483647 h 757"/>
              <a:gd name="T44" fmla="*/ 2147483647 w 823"/>
              <a:gd name="T45" fmla="*/ 2147483647 h 757"/>
              <a:gd name="T46" fmla="*/ 2147483647 w 823"/>
              <a:gd name="T47" fmla="*/ 2147483647 h 757"/>
              <a:gd name="T48" fmla="*/ 2147483647 w 823"/>
              <a:gd name="T49" fmla="*/ 2147483647 h 757"/>
              <a:gd name="T50" fmla="*/ 2147483647 w 823"/>
              <a:gd name="T51" fmla="*/ 2147483647 h 757"/>
              <a:gd name="T52" fmla="*/ 2147483647 w 823"/>
              <a:gd name="T53" fmla="*/ 2147483647 h 757"/>
              <a:gd name="T54" fmla="*/ 2147483647 w 823"/>
              <a:gd name="T55" fmla="*/ 2147483647 h 757"/>
              <a:gd name="T56" fmla="*/ 2147483647 w 823"/>
              <a:gd name="T57" fmla="*/ 2147483647 h 757"/>
              <a:gd name="T58" fmla="*/ 2147483647 w 823"/>
              <a:gd name="T59" fmla="*/ 2147483647 h 757"/>
              <a:gd name="T60" fmla="*/ 2147483647 w 823"/>
              <a:gd name="T61" fmla="*/ 2147483647 h 757"/>
              <a:gd name="T62" fmla="*/ 2147483647 w 823"/>
              <a:gd name="T63" fmla="*/ 2147483647 h 757"/>
              <a:gd name="T64" fmla="*/ 2147483647 w 823"/>
              <a:gd name="T65" fmla="*/ 2147483647 h 757"/>
              <a:gd name="T66" fmla="*/ 2147483647 w 823"/>
              <a:gd name="T67" fmla="*/ 2147483647 h 757"/>
              <a:gd name="T68" fmla="*/ 2147483647 w 823"/>
              <a:gd name="T69" fmla="*/ 0 h 757"/>
              <a:gd name="T70" fmla="*/ 2147483647 w 823"/>
              <a:gd name="T71" fmla="*/ 2147483647 h 757"/>
              <a:gd name="T72" fmla="*/ 2147483647 w 823"/>
              <a:gd name="T73" fmla="*/ 2147483647 h 757"/>
              <a:gd name="T74" fmla="*/ 2147483647 w 823"/>
              <a:gd name="T75" fmla="*/ 2147483647 h 757"/>
              <a:gd name="T76" fmla="*/ 2147483647 w 823"/>
              <a:gd name="T77" fmla="*/ 2147483647 h 757"/>
              <a:gd name="T78" fmla="*/ 2147483647 w 823"/>
              <a:gd name="T79" fmla="*/ 2147483647 h 757"/>
              <a:gd name="T80" fmla="*/ 2147483647 w 823"/>
              <a:gd name="T81" fmla="*/ 2147483647 h 757"/>
              <a:gd name="T82" fmla="*/ 2147483647 w 823"/>
              <a:gd name="T83" fmla="*/ 2147483647 h 757"/>
              <a:gd name="T84" fmla="*/ 2147483647 w 823"/>
              <a:gd name="T85" fmla="*/ 2147483647 h 757"/>
              <a:gd name="T86" fmla="*/ 2147483647 w 823"/>
              <a:gd name="T87" fmla="*/ 2147483647 h 757"/>
              <a:gd name="T88" fmla="*/ 2147483647 w 823"/>
              <a:gd name="T89" fmla="*/ 2147483647 h 757"/>
              <a:gd name="T90" fmla="*/ 2147483647 w 823"/>
              <a:gd name="T91" fmla="*/ 2147483647 h 757"/>
              <a:gd name="T92" fmla="*/ 2147483647 w 823"/>
              <a:gd name="T93" fmla="*/ 2147483647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3"/>
              <a:gd name="T142" fmla="*/ 0 h 757"/>
              <a:gd name="T143" fmla="*/ 823 w 823"/>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5" name="Freeform 32">
            <a:extLst>
              <a:ext uri="{FF2B5EF4-FFF2-40B4-BE49-F238E27FC236}">
                <a16:creationId xmlns:a16="http://schemas.microsoft.com/office/drawing/2014/main" id="{8DD68BEB-0764-E011-39D1-56D9B776400A}"/>
              </a:ext>
            </a:extLst>
          </p:cNvPr>
          <p:cNvSpPr>
            <a:spLocks/>
          </p:cNvSpPr>
          <p:nvPr/>
        </p:nvSpPr>
        <p:spPr bwMode="auto">
          <a:xfrm>
            <a:off x="6449285" y="3890091"/>
            <a:ext cx="1779587" cy="1495425"/>
          </a:xfrm>
          <a:custGeom>
            <a:avLst/>
            <a:gdLst>
              <a:gd name="T0" fmla="*/ 2147483647 w 1121"/>
              <a:gd name="T1" fmla="*/ 2147483647 h 942"/>
              <a:gd name="T2" fmla="*/ 2147483647 w 1121"/>
              <a:gd name="T3" fmla="*/ 2147483647 h 942"/>
              <a:gd name="T4" fmla="*/ 2147483647 w 1121"/>
              <a:gd name="T5" fmla="*/ 2147483647 h 942"/>
              <a:gd name="T6" fmla="*/ 2147483647 w 1121"/>
              <a:gd name="T7" fmla="*/ 2147483647 h 942"/>
              <a:gd name="T8" fmla="*/ 2147483647 w 1121"/>
              <a:gd name="T9" fmla="*/ 2147483647 h 942"/>
              <a:gd name="T10" fmla="*/ 2147483647 w 1121"/>
              <a:gd name="T11" fmla="*/ 2147483647 h 942"/>
              <a:gd name="T12" fmla="*/ 2147483647 w 1121"/>
              <a:gd name="T13" fmla="*/ 2147483647 h 942"/>
              <a:gd name="T14" fmla="*/ 2147483647 w 1121"/>
              <a:gd name="T15" fmla="*/ 2147483647 h 942"/>
              <a:gd name="T16" fmla="*/ 2147483647 w 1121"/>
              <a:gd name="T17" fmla="*/ 2147483647 h 942"/>
              <a:gd name="T18" fmla="*/ 2147483647 w 1121"/>
              <a:gd name="T19" fmla="*/ 2147483647 h 942"/>
              <a:gd name="T20" fmla="*/ 2147483647 w 1121"/>
              <a:gd name="T21" fmla="*/ 2147483647 h 942"/>
              <a:gd name="T22" fmla="*/ 2147483647 w 1121"/>
              <a:gd name="T23" fmla="*/ 2147483647 h 942"/>
              <a:gd name="T24" fmla="*/ 2147483647 w 1121"/>
              <a:gd name="T25" fmla="*/ 2147483647 h 942"/>
              <a:gd name="T26" fmla="*/ 2147483647 w 1121"/>
              <a:gd name="T27" fmla="*/ 2147483647 h 942"/>
              <a:gd name="T28" fmla="*/ 2147483647 w 1121"/>
              <a:gd name="T29" fmla="*/ 2147483647 h 942"/>
              <a:gd name="T30" fmla="*/ 2147483647 w 1121"/>
              <a:gd name="T31" fmla="*/ 2147483647 h 942"/>
              <a:gd name="T32" fmla="*/ 2147483647 w 1121"/>
              <a:gd name="T33" fmla="*/ 2147483647 h 942"/>
              <a:gd name="T34" fmla="*/ 2147483647 w 1121"/>
              <a:gd name="T35" fmla="*/ 2147483647 h 942"/>
              <a:gd name="T36" fmla="*/ 2147483647 w 1121"/>
              <a:gd name="T37" fmla="*/ 2147483647 h 942"/>
              <a:gd name="T38" fmla="*/ 2147483647 w 1121"/>
              <a:gd name="T39" fmla="*/ 2147483647 h 942"/>
              <a:gd name="T40" fmla="*/ 2147483647 w 1121"/>
              <a:gd name="T41" fmla="*/ 2147483647 h 942"/>
              <a:gd name="T42" fmla="*/ 2147483647 w 1121"/>
              <a:gd name="T43" fmla="*/ 2147483647 h 942"/>
              <a:gd name="T44" fmla="*/ 2147483647 w 1121"/>
              <a:gd name="T45" fmla="*/ 2147483647 h 942"/>
              <a:gd name="T46" fmla="*/ 2147483647 w 1121"/>
              <a:gd name="T47" fmla="*/ 2147483647 h 942"/>
              <a:gd name="T48" fmla="*/ 2147483647 w 1121"/>
              <a:gd name="T49" fmla="*/ 2147483647 h 942"/>
              <a:gd name="T50" fmla="*/ 2147483647 w 1121"/>
              <a:gd name="T51" fmla="*/ 2147483647 h 942"/>
              <a:gd name="T52" fmla="*/ 2147483647 w 1121"/>
              <a:gd name="T53" fmla="*/ 2147483647 h 942"/>
              <a:gd name="T54" fmla="*/ 2147483647 w 1121"/>
              <a:gd name="T55" fmla="*/ 2147483647 h 942"/>
              <a:gd name="T56" fmla="*/ 2147483647 w 1121"/>
              <a:gd name="T57" fmla="*/ 2147483647 h 942"/>
              <a:gd name="T58" fmla="*/ 2147483647 w 1121"/>
              <a:gd name="T59" fmla="*/ 2147483647 h 942"/>
              <a:gd name="T60" fmla="*/ 2147483647 w 1121"/>
              <a:gd name="T61" fmla="*/ 2147483647 h 942"/>
              <a:gd name="T62" fmla="*/ 2147483647 w 1121"/>
              <a:gd name="T63" fmla="*/ 2147483647 h 942"/>
              <a:gd name="T64" fmla="*/ 2147483647 w 1121"/>
              <a:gd name="T65" fmla="*/ 2147483647 h 942"/>
              <a:gd name="T66" fmla="*/ 2147483647 w 1121"/>
              <a:gd name="T67" fmla="*/ 2147483647 h 942"/>
              <a:gd name="T68" fmla="*/ 2147483647 w 1121"/>
              <a:gd name="T69" fmla="*/ 2147483647 h 942"/>
              <a:gd name="T70" fmla="*/ 2147483647 w 1121"/>
              <a:gd name="T71" fmla="*/ 2147483647 h 942"/>
              <a:gd name="T72" fmla="*/ 2147483647 w 1121"/>
              <a:gd name="T73" fmla="*/ 2147483647 h 942"/>
              <a:gd name="T74" fmla="*/ 2147483647 w 1121"/>
              <a:gd name="T75" fmla="*/ 2147483647 h 942"/>
              <a:gd name="T76" fmla="*/ 2147483647 w 1121"/>
              <a:gd name="T77" fmla="*/ 2147483647 h 942"/>
              <a:gd name="T78" fmla="*/ 2147483647 w 1121"/>
              <a:gd name="T79" fmla="*/ 2147483647 h 942"/>
              <a:gd name="T80" fmla="*/ 2147483647 w 1121"/>
              <a:gd name="T81" fmla="*/ 2147483647 h 942"/>
              <a:gd name="T82" fmla="*/ 2147483647 w 1121"/>
              <a:gd name="T83" fmla="*/ 2147483647 h 942"/>
              <a:gd name="T84" fmla="*/ 2147483647 w 1121"/>
              <a:gd name="T85" fmla="*/ 2147483647 h 942"/>
              <a:gd name="T86" fmla="*/ 2147483647 w 1121"/>
              <a:gd name="T87" fmla="*/ 2147483647 h 942"/>
              <a:gd name="T88" fmla="*/ 2147483647 w 1121"/>
              <a:gd name="T89" fmla="*/ 2147483647 h 942"/>
              <a:gd name="T90" fmla="*/ 2147483647 w 1121"/>
              <a:gd name="T91" fmla="*/ 2147483647 h 942"/>
              <a:gd name="T92" fmla="*/ 2147483647 w 1121"/>
              <a:gd name="T93" fmla="*/ 2147483647 h 9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1"/>
              <a:gd name="T142" fmla="*/ 0 h 942"/>
              <a:gd name="T143" fmla="*/ 1121 w 1121"/>
              <a:gd name="T144" fmla="*/ 942 h 9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6" name="Freeform 33">
            <a:extLst>
              <a:ext uri="{FF2B5EF4-FFF2-40B4-BE49-F238E27FC236}">
                <a16:creationId xmlns:a16="http://schemas.microsoft.com/office/drawing/2014/main" id="{460913E7-22FB-6C48-85B9-3AA183CFAFA3}"/>
              </a:ext>
            </a:extLst>
          </p:cNvPr>
          <p:cNvSpPr>
            <a:spLocks/>
          </p:cNvSpPr>
          <p:nvPr/>
        </p:nvSpPr>
        <p:spPr bwMode="auto">
          <a:xfrm>
            <a:off x="3140935" y="1924766"/>
            <a:ext cx="1900237" cy="815975"/>
          </a:xfrm>
          <a:custGeom>
            <a:avLst/>
            <a:gdLst>
              <a:gd name="T0" fmla="*/ 2147483647 w 1197"/>
              <a:gd name="T1" fmla="*/ 2147483647 h 514"/>
              <a:gd name="T2" fmla="*/ 2147483647 w 1197"/>
              <a:gd name="T3" fmla="*/ 2147483647 h 514"/>
              <a:gd name="T4" fmla="*/ 2147483647 w 1197"/>
              <a:gd name="T5" fmla="*/ 2147483647 h 514"/>
              <a:gd name="T6" fmla="*/ 2147483647 w 1197"/>
              <a:gd name="T7" fmla="*/ 2147483647 h 514"/>
              <a:gd name="T8" fmla="*/ 2147483647 w 1197"/>
              <a:gd name="T9" fmla="*/ 2147483647 h 514"/>
              <a:gd name="T10" fmla="*/ 2147483647 w 1197"/>
              <a:gd name="T11" fmla="*/ 2147483647 h 514"/>
              <a:gd name="T12" fmla="*/ 2147483647 w 1197"/>
              <a:gd name="T13" fmla="*/ 2147483647 h 514"/>
              <a:gd name="T14" fmla="*/ 2147483647 w 1197"/>
              <a:gd name="T15" fmla="*/ 2147483647 h 514"/>
              <a:gd name="T16" fmla="*/ 2147483647 w 1197"/>
              <a:gd name="T17" fmla="*/ 2147483647 h 514"/>
              <a:gd name="T18" fmla="*/ 2147483647 w 1197"/>
              <a:gd name="T19" fmla="*/ 2147483647 h 514"/>
              <a:gd name="T20" fmla="*/ 2147483647 w 1197"/>
              <a:gd name="T21" fmla="*/ 2147483647 h 514"/>
              <a:gd name="T22" fmla="*/ 2147483647 w 1197"/>
              <a:gd name="T23" fmla="*/ 2147483647 h 514"/>
              <a:gd name="T24" fmla="*/ 2147483647 w 1197"/>
              <a:gd name="T25" fmla="*/ 2147483647 h 514"/>
              <a:gd name="T26" fmla="*/ 2147483647 w 1197"/>
              <a:gd name="T27" fmla="*/ 2147483647 h 514"/>
              <a:gd name="T28" fmla="*/ 2147483647 w 1197"/>
              <a:gd name="T29" fmla="*/ 2147483647 h 514"/>
              <a:gd name="T30" fmla="*/ 2147483647 w 1197"/>
              <a:gd name="T31" fmla="*/ 2147483647 h 514"/>
              <a:gd name="T32" fmla="*/ 2147483647 w 1197"/>
              <a:gd name="T33" fmla="*/ 2147483647 h 514"/>
              <a:gd name="T34" fmla="*/ 2147483647 w 1197"/>
              <a:gd name="T35" fmla="*/ 2147483647 h 514"/>
              <a:gd name="T36" fmla="*/ 2147483647 w 1197"/>
              <a:gd name="T37" fmla="*/ 2147483647 h 514"/>
              <a:gd name="T38" fmla="*/ 2147483647 w 1197"/>
              <a:gd name="T39" fmla="*/ 2147483647 h 514"/>
              <a:gd name="T40" fmla="*/ 2147483647 w 1197"/>
              <a:gd name="T41" fmla="*/ 2147483647 h 514"/>
              <a:gd name="T42" fmla="*/ 2147483647 w 1197"/>
              <a:gd name="T43" fmla="*/ 2147483647 h 514"/>
              <a:gd name="T44" fmla="*/ 2147483647 w 1197"/>
              <a:gd name="T45" fmla="*/ 2147483647 h 514"/>
              <a:gd name="T46" fmla="*/ 2147483647 w 1197"/>
              <a:gd name="T47" fmla="*/ 2147483647 h 514"/>
              <a:gd name="T48" fmla="*/ 2147483647 w 1197"/>
              <a:gd name="T49" fmla="*/ 2147483647 h 514"/>
              <a:gd name="T50" fmla="*/ 2147483647 w 1197"/>
              <a:gd name="T51" fmla="*/ 2147483647 h 514"/>
              <a:gd name="T52" fmla="*/ 2147483647 w 1197"/>
              <a:gd name="T53" fmla="*/ 2147483647 h 514"/>
              <a:gd name="T54" fmla="*/ 2147483647 w 1197"/>
              <a:gd name="T55" fmla="*/ 2147483647 h 514"/>
              <a:gd name="T56" fmla="*/ 2147483647 w 1197"/>
              <a:gd name="T57" fmla="*/ 2147483647 h 514"/>
              <a:gd name="T58" fmla="*/ 2147483647 w 1197"/>
              <a:gd name="T59" fmla="*/ 2147483647 h 514"/>
              <a:gd name="T60" fmla="*/ 2147483647 w 1197"/>
              <a:gd name="T61" fmla="*/ 2147483647 h 514"/>
              <a:gd name="T62" fmla="*/ 2147483647 w 1197"/>
              <a:gd name="T63" fmla="*/ 2147483647 h 514"/>
              <a:gd name="T64" fmla="*/ 2147483647 w 1197"/>
              <a:gd name="T65" fmla="*/ 0 h 514"/>
              <a:gd name="T66" fmla="*/ 2147483647 w 1197"/>
              <a:gd name="T67" fmla="*/ 2147483647 h 514"/>
              <a:gd name="T68" fmla="*/ 2147483647 w 1197"/>
              <a:gd name="T69" fmla="*/ 2147483647 h 514"/>
              <a:gd name="T70" fmla="*/ 2147483647 w 1197"/>
              <a:gd name="T71" fmla="*/ 2147483647 h 514"/>
              <a:gd name="T72" fmla="*/ 2147483647 w 1197"/>
              <a:gd name="T73" fmla="*/ 2147483647 h 514"/>
              <a:gd name="T74" fmla="*/ 2147483647 w 1197"/>
              <a:gd name="T75" fmla="*/ 2147483647 h 514"/>
              <a:gd name="T76" fmla="*/ 2147483647 w 1197"/>
              <a:gd name="T77" fmla="*/ 2147483647 h 514"/>
              <a:gd name="T78" fmla="*/ 0 w 1197"/>
              <a:gd name="T79" fmla="*/ 2147483647 h 514"/>
              <a:gd name="T80" fmla="*/ 2147483647 w 1197"/>
              <a:gd name="T81" fmla="*/ 2147483647 h 514"/>
              <a:gd name="T82" fmla="*/ 2147483647 w 1197"/>
              <a:gd name="T83" fmla="*/ 2147483647 h 514"/>
              <a:gd name="T84" fmla="*/ 2147483647 w 1197"/>
              <a:gd name="T85" fmla="*/ 2147483647 h 514"/>
              <a:gd name="T86" fmla="*/ 2147483647 w 1197"/>
              <a:gd name="T87" fmla="*/ 2147483647 h 514"/>
              <a:gd name="T88" fmla="*/ 2147483647 w 1197"/>
              <a:gd name="T89" fmla="*/ 2147483647 h 514"/>
              <a:gd name="T90" fmla="*/ 2147483647 w 1197"/>
              <a:gd name="T91" fmla="*/ 2147483647 h 514"/>
              <a:gd name="T92" fmla="*/ 2147483647 w 1197"/>
              <a:gd name="T93" fmla="*/ 2147483647 h 514"/>
              <a:gd name="T94" fmla="*/ 2147483647 w 1197"/>
              <a:gd name="T95" fmla="*/ 2147483647 h 514"/>
              <a:gd name="T96" fmla="*/ 2147483647 w 1197"/>
              <a:gd name="T97" fmla="*/ 2147483647 h 514"/>
              <a:gd name="T98" fmla="*/ 2147483647 w 1197"/>
              <a:gd name="T99" fmla="*/ 2147483647 h 514"/>
              <a:gd name="T100" fmla="*/ 2147483647 w 1197"/>
              <a:gd name="T101" fmla="*/ 2147483647 h 514"/>
              <a:gd name="T102" fmla="*/ 2147483647 w 1197"/>
              <a:gd name="T103" fmla="*/ 2147483647 h 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7"/>
              <a:gd name="T157" fmla="*/ 0 h 514"/>
              <a:gd name="T158" fmla="*/ 1197 w 1197"/>
              <a:gd name="T159" fmla="*/ 514 h 5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7" name="Freeform 34">
            <a:extLst>
              <a:ext uri="{FF2B5EF4-FFF2-40B4-BE49-F238E27FC236}">
                <a16:creationId xmlns:a16="http://schemas.microsoft.com/office/drawing/2014/main" id="{D13BA5F1-A80D-17A2-3EDF-E812757A29D9}"/>
              </a:ext>
            </a:extLst>
          </p:cNvPr>
          <p:cNvSpPr>
            <a:spLocks/>
          </p:cNvSpPr>
          <p:nvPr/>
        </p:nvSpPr>
        <p:spPr bwMode="auto">
          <a:xfrm>
            <a:off x="3501296" y="3169365"/>
            <a:ext cx="1233488" cy="1104900"/>
          </a:xfrm>
          <a:custGeom>
            <a:avLst/>
            <a:gdLst>
              <a:gd name="T0" fmla="*/ 2147483647 w 777"/>
              <a:gd name="T1" fmla="*/ 2147483647 h 696"/>
              <a:gd name="T2" fmla="*/ 2147483647 w 777"/>
              <a:gd name="T3" fmla="*/ 2147483647 h 696"/>
              <a:gd name="T4" fmla="*/ 2147483647 w 777"/>
              <a:gd name="T5" fmla="*/ 2147483647 h 696"/>
              <a:gd name="T6" fmla="*/ 2147483647 w 777"/>
              <a:gd name="T7" fmla="*/ 2147483647 h 696"/>
              <a:gd name="T8" fmla="*/ 2147483647 w 777"/>
              <a:gd name="T9" fmla="*/ 2147483647 h 696"/>
              <a:gd name="T10" fmla="*/ 2147483647 w 777"/>
              <a:gd name="T11" fmla="*/ 2147483647 h 696"/>
              <a:gd name="T12" fmla="*/ 2147483647 w 777"/>
              <a:gd name="T13" fmla="*/ 2147483647 h 696"/>
              <a:gd name="T14" fmla="*/ 2147483647 w 777"/>
              <a:gd name="T15" fmla="*/ 2147483647 h 696"/>
              <a:gd name="T16" fmla="*/ 2147483647 w 777"/>
              <a:gd name="T17" fmla="*/ 2147483647 h 696"/>
              <a:gd name="T18" fmla="*/ 2147483647 w 777"/>
              <a:gd name="T19" fmla="*/ 2147483647 h 696"/>
              <a:gd name="T20" fmla="*/ 2147483647 w 777"/>
              <a:gd name="T21" fmla="*/ 2147483647 h 696"/>
              <a:gd name="T22" fmla="*/ 2147483647 w 777"/>
              <a:gd name="T23" fmla="*/ 2147483647 h 696"/>
              <a:gd name="T24" fmla="*/ 2147483647 w 777"/>
              <a:gd name="T25" fmla="*/ 2147483647 h 696"/>
              <a:gd name="T26" fmla="*/ 2147483647 w 777"/>
              <a:gd name="T27" fmla="*/ 2147483647 h 696"/>
              <a:gd name="T28" fmla="*/ 2147483647 w 777"/>
              <a:gd name="T29" fmla="*/ 2147483647 h 696"/>
              <a:gd name="T30" fmla="*/ 2147483647 w 777"/>
              <a:gd name="T31" fmla="*/ 2147483647 h 696"/>
              <a:gd name="T32" fmla="*/ 2147483647 w 777"/>
              <a:gd name="T33" fmla="*/ 2147483647 h 696"/>
              <a:gd name="T34" fmla="*/ 2147483647 w 777"/>
              <a:gd name="T35" fmla="*/ 2147483647 h 696"/>
              <a:gd name="T36" fmla="*/ 2147483647 w 777"/>
              <a:gd name="T37" fmla="*/ 2147483647 h 696"/>
              <a:gd name="T38" fmla="*/ 2147483647 w 777"/>
              <a:gd name="T39" fmla="*/ 2147483647 h 696"/>
              <a:gd name="T40" fmla="*/ 2147483647 w 777"/>
              <a:gd name="T41" fmla="*/ 2147483647 h 696"/>
              <a:gd name="T42" fmla="*/ 2147483647 w 777"/>
              <a:gd name="T43" fmla="*/ 2147483647 h 696"/>
              <a:gd name="T44" fmla="*/ 2147483647 w 777"/>
              <a:gd name="T45" fmla="*/ 2147483647 h 696"/>
              <a:gd name="T46" fmla="*/ 2147483647 w 777"/>
              <a:gd name="T47" fmla="*/ 2147483647 h 696"/>
              <a:gd name="T48" fmla="*/ 2147483647 w 777"/>
              <a:gd name="T49" fmla="*/ 2147483647 h 696"/>
              <a:gd name="T50" fmla="*/ 2147483647 w 777"/>
              <a:gd name="T51" fmla="*/ 2147483647 h 696"/>
              <a:gd name="T52" fmla="*/ 2147483647 w 777"/>
              <a:gd name="T53" fmla="*/ 2147483647 h 696"/>
              <a:gd name="T54" fmla="*/ 2147483647 w 777"/>
              <a:gd name="T55" fmla="*/ 2147483647 h 696"/>
              <a:gd name="T56" fmla="*/ 2147483647 w 777"/>
              <a:gd name="T57" fmla="*/ 2147483647 h 696"/>
              <a:gd name="T58" fmla="*/ 2147483647 w 777"/>
              <a:gd name="T59" fmla="*/ 2147483647 h 696"/>
              <a:gd name="T60" fmla="*/ 2147483647 w 777"/>
              <a:gd name="T61" fmla="*/ 2147483647 h 696"/>
              <a:gd name="T62" fmla="*/ 2147483647 w 777"/>
              <a:gd name="T63" fmla="*/ 2147483647 h 696"/>
              <a:gd name="T64" fmla="*/ 2147483647 w 777"/>
              <a:gd name="T65" fmla="*/ 2147483647 h 696"/>
              <a:gd name="T66" fmla="*/ 2147483647 w 777"/>
              <a:gd name="T67" fmla="*/ 2147483647 h 696"/>
              <a:gd name="T68" fmla="*/ 2147483647 w 777"/>
              <a:gd name="T69" fmla="*/ 2147483647 h 696"/>
              <a:gd name="T70" fmla="*/ 2147483647 w 777"/>
              <a:gd name="T71" fmla="*/ 2147483647 h 696"/>
              <a:gd name="T72" fmla="*/ 2147483647 w 777"/>
              <a:gd name="T73" fmla="*/ 2147483647 h 696"/>
              <a:gd name="T74" fmla="*/ 2147483647 w 777"/>
              <a:gd name="T75" fmla="*/ 2147483647 h 696"/>
              <a:gd name="T76" fmla="*/ 2147483647 w 777"/>
              <a:gd name="T77" fmla="*/ 2147483647 h 696"/>
              <a:gd name="T78" fmla="*/ 2147483647 w 777"/>
              <a:gd name="T79" fmla="*/ 2147483647 h 696"/>
              <a:gd name="T80" fmla="*/ 2147483647 w 777"/>
              <a:gd name="T81" fmla="*/ 2147483647 h 696"/>
              <a:gd name="T82" fmla="*/ 2147483647 w 777"/>
              <a:gd name="T83" fmla="*/ 2147483647 h 696"/>
              <a:gd name="T84" fmla="*/ 0 w 777"/>
              <a:gd name="T85" fmla="*/ 2147483647 h 696"/>
              <a:gd name="T86" fmla="*/ 2147483647 w 777"/>
              <a:gd name="T87" fmla="*/ 2147483647 h 696"/>
              <a:gd name="T88" fmla="*/ 2147483647 w 777"/>
              <a:gd name="T89" fmla="*/ 2147483647 h 696"/>
              <a:gd name="T90" fmla="*/ 2147483647 w 777"/>
              <a:gd name="T91" fmla="*/ 0 h 696"/>
              <a:gd name="T92" fmla="*/ 2147483647 w 777"/>
              <a:gd name="T93" fmla="*/ 2147483647 h 696"/>
              <a:gd name="T94" fmla="*/ 2147483647 w 777"/>
              <a:gd name="T95" fmla="*/ 2147483647 h 6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7"/>
              <a:gd name="T145" fmla="*/ 0 h 696"/>
              <a:gd name="T146" fmla="*/ 777 w 777"/>
              <a:gd name="T147" fmla="*/ 696 h 6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8" name="Freeform 35">
            <a:extLst>
              <a:ext uri="{FF2B5EF4-FFF2-40B4-BE49-F238E27FC236}">
                <a16:creationId xmlns:a16="http://schemas.microsoft.com/office/drawing/2014/main" id="{AFD9F696-3E75-0E88-CFD8-C063C6E8E9C7}"/>
              </a:ext>
            </a:extLst>
          </p:cNvPr>
          <p:cNvSpPr>
            <a:spLocks/>
          </p:cNvSpPr>
          <p:nvPr/>
        </p:nvSpPr>
        <p:spPr bwMode="auto">
          <a:xfrm>
            <a:off x="5211034" y="1981916"/>
            <a:ext cx="423862" cy="739775"/>
          </a:xfrm>
          <a:custGeom>
            <a:avLst/>
            <a:gdLst>
              <a:gd name="T0" fmla="*/ 2147483647 w 267"/>
              <a:gd name="T1" fmla="*/ 2147483647 h 466"/>
              <a:gd name="T2" fmla="*/ 2147483647 w 267"/>
              <a:gd name="T3" fmla="*/ 2147483647 h 466"/>
              <a:gd name="T4" fmla="*/ 2147483647 w 267"/>
              <a:gd name="T5" fmla="*/ 2147483647 h 466"/>
              <a:gd name="T6" fmla="*/ 2147483647 w 267"/>
              <a:gd name="T7" fmla="*/ 2147483647 h 466"/>
              <a:gd name="T8" fmla="*/ 2147483647 w 267"/>
              <a:gd name="T9" fmla="*/ 2147483647 h 466"/>
              <a:gd name="T10" fmla="*/ 2147483647 w 267"/>
              <a:gd name="T11" fmla="*/ 2147483647 h 466"/>
              <a:gd name="T12" fmla="*/ 2147483647 w 267"/>
              <a:gd name="T13" fmla="*/ 2147483647 h 466"/>
              <a:gd name="T14" fmla="*/ 2147483647 w 267"/>
              <a:gd name="T15" fmla="*/ 2147483647 h 466"/>
              <a:gd name="T16" fmla="*/ 2147483647 w 267"/>
              <a:gd name="T17" fmla="*/ 2147483647 h 466"/>
              <a:gd name="T18" fmla="*/ 2147483647 w 267"/>
              <a:gd name="T19" fmla="*/ 0 h 466"/>
              <a:gd name="T20" fmla="*/ 2147483647 w 267"/>
              <a:gd name="T21" fmla="*/ 2147483647 h 466"/>
              <a:gd name="T22" fmla="*/ 2147483647 w 267"/>
              <a:gd name="T23" fmla="*/ 2147483647 h 466"/>
              <a:gd name="T24" fmla="*/ 2147483647 w 267"/>
              <a:gd name="T25" fmla="*/ 2147483647 h 466"/>
              <a:gd name="T26" fmla="*/ 2147483647 w 267"/>
              <a:gd name="T27" fmla="*/ 2147483647 h 466"/>
              <a:gd name="T28" fmla="*/ 2147483647 w 267"/>
              <a:gd name="T29" fmla="*/ 2147483647 h 466"/>
              <a:gd name="T30" fmla="*/ 2147483647 w 267"/>
              <a:gd name="T31" fmla="*/ 2147483647 h 466"/>
              <a:gd name="T32" fmla="*/ 2147483647 w 267"/>
              <a:gd name="T33" fmla="*/ 2147483647 h 466"/>
              <a:gd name="T34" fmla="*/ 2147483647 w 267"/>
              <a:gd name="T35" fmla="*/ 2147483647 h 466"/>
              <a:gd name="T36" fmla="*/ 2147483647 w 267"/>
              <a:gd name="T37" fmla="*/ 2147483647 h 466"/>
              <a:gd name="T38" fmla="*/ 2147483647 w 267"/>
              <a:gd name="T39" fmla="*/ 2147483647 h 466"/>
              <a:gd name="T40" fmla="*/ 2147483647 w 267"/>
              <a:gd name="T41" fmla="*/ 2147483647 h 466"/>
              <a:gd name="T42" fmla="*/ 2147483647 w 267"/>
              <a:gd name="T43" fmla="*/ 2147483647 h 466"/>
              <a:gd name="T44" fmla="*/ 2147483647 w 267"/>
              <a:gd name="T45" fmla="*/ 2147483647 h 466"/>
              <a:gd name="T46" fmla="*/ 2147483647 w 267"/>
              <a:gd name="T47" fmla="*/ 2147483647 h 466"/>
              <a:gd name="T48" fmla="*/ 2147483647 w 267"/>
              <a:gd name="T49" fmla="*/ 2147483647 h 466"/>
              <a:gd name="T50" fmla="*/ 2147483647 w 267"/>
              <a:gd name="T51" fmla="*/ 2147483647 h 466"/>
              <a:gd name="T52" fmla="*/ 2147483647 w 267"/>
              <a:gd name="T53" fmla="*/ 2147483647 h 466"/>
              <a:gd name="T54" fmla="*/ 2147483647 w 267"/>
              <a:gd name="T55" fmla="*/ 2147483647 h 466"/>
              <a:gd name="T56" fmla="*/ 2147483647 w 267"/>
              <a:gd name="T57" fmla="*/ 2147483647 h 466"/>
              <a:gd name="T58" fmla="*/ 2147483647 w 267"/>
              <a:gd name="T59" fmla="*/ 2147483647 h 466"/>
              <a:gd name="T60" fmla="*/ 2147483647 w 267"/>
              <a:gd name="T61" fmla="*/ 2147483647 h 466"/>
              <a:gd name="T62" fmla="*/ 2147483647 w 267"/>
              <a:gd name="T63" fmla="*/ 2147483647 h 466"/>
              <a:gd name="T64" fmla="*/ 2147483647 w 267"/>
              <a:gd name="T65" fmla="*/ 2147483647 h 466"/>
              <a:gd name="T66" fmla="*/ 2147483647 w 267"/>
              <a:gd name="T67" fmla="*/ 2147483647 h 466"/>
              <a:gd name="T68" fmla="*/ 2147483647 w 267"/>
              <a:gd name="T69" fmla="*/ 2147483647 h 466"/>
              <a:gd name="T70" fmla="*/ 2147483647 w 267"/>
              <a:gd name="T71" fmla="*/ 2147483647 h 466"/>
              <a:gd name="T72" fmla="*/ 2147483647 w 267"/>
              <a:gd name="T73" fmla="*/ 2147483647 h 466"/>
              <a:gd name="T74" fmla="*/ 2147483647 w 267"/>
              <a:gd name="T75" fmla="*/ 2147483647 h 466"/>
              <a:gd name="T76" fmla="*/ 2147483647 w 267"/>
              <a:gd name="T77" fmla="*/ 2147483647 h 466"/>
              <a:gd name="T78" fmla="*/ 2147483647 w 267"/>
              <a:gd name="T79" fmla="*/ 2147483647 h 466"/>
              <a:gd name="T80" fmla="*/ 2147483647 w 267"/>
              <a:gd name="T81" fmla="*/ 2147483647 h 466"/>
              <a:gd name="T82" fmla="*/ 2147483647 w 267"/>
              <a:gd name="T83" fmla="*/ 2147483647 h 466"/>
              <a:gd name="T84" fmla="*/ 2147483647 w 267"/>
              <a:gd name="T85" fmla="*/ 2147483647 h 466"/>
              <a:gd name="T86" fmla="*/ 2147483647 w 267"/>
              <a:gd name="T87" fmla="*/ 2147483647 h 466"/>
              <a:gd name="T88" fmla="*/ 2147483647 w 267"/>
              <a:gd name="T89" fmla="*/ 2147483647 h 466"/>
              <a:gd name="T90" fmla="*/ 2147483647 w 267"/>
              <a:gd name="T91" fmla="*/ 2147483647 h 466"/>
              <a:gd name="T92" fmla="*/ 2147483647 w 267"/>
              <a:gd name="T93" fmla="*/ 2147483647 h 466"/>
              <a:gd name="T94" fmla="*/ 2147483647 w 267"/>
              <a:gd name="T95" fmla="*/ 2147483647 h 466"/>
              <a:gd name="T96" fmla="*/ 2147483647 w 267"/>
              <a:gd name="T97" fmla="*/ 2147483647 h 466"/>
              <a:gd name="T98" fmla="*/ 2147483647 w 267"/>
              <a:gd name="T99" fmla="*/ 2147483647 h 466"/>
              <a:gd name="T100" fmla="*/ 2147483647 w 267"/>
              <a:gd name="T101" fmla="*/ 2147483647 h 466"/>
              <a:gd name="T102" fmla="*/ 2147483647 w 267"/>
              <a:gd name="T103" fmla="*/ 2147483647 h 466"/>
              <a:gd name="T104" fmla="*/ 2147483647 w 267"/>
              <a:gd name="T105" fmla="*/ 2147483647 h 466"/>
              <a:gd name="T106" fmla="*/ 2147483647 w 267"/>
              <a:gd name="T107" fmla="*/ 2147483647 h 466"/>
              <a:gd name="T108" fmla="*/ 2147483647 w 267"/>
              <a:gd name="T109" fmla="*/ 2147483647 h 466"/>
              <a:gd name="T110" fmla="*/ 2147483647 w 267"/>
              <a:gd name="T111" fmla="*/ 2147483647 h 466"/>
              <a:gd name="T112" fmla="*/ 2147483647 w 267"/>
              <a:gd name="T113" fmla="*/ 2147483647 h 466"/>
              <a:gd name="T114" fmla="*/ 2147483647 w 267"/>
              <a:gd name="T115" fmla="*/ 2147483647 h 466"/>
              <a:gd name="T116" fmla="*/ 2147483647 w 267"/>
              <a:gd name="T117" fmla="*/ 2147483647 h 466"/>
              <a:gd name="T118" fmla="*/ 2147483647 w 267"/>
              <a:gd name="T119" fmla="*/ 2147483647 h 466"/>
              <a:gd name="T120" fmla="*/ 2147483647 w 267"/>
              <a:gd name="T121" fmla="*/ 2147483647 h 466"/>
              <a:gd name="T122" fmla="*/ 2147483647 w 267"/>
              <a:gd name="T123" fmla="*/ 2147483647 h 466"/>
              <a:gd name="T124" fmla="*/ 2147483647 w 267"/>
              <a:gd name="T125" fmla="*/ 2147483647 h 4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
              <a:gd name="T190" fmla="*/ 0 h 466"/>
              <a:gd name="T191" fmla="*/ 267 w 267"/>
              <a:gd name="T192" fmla="*/ 466 h 4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9" name="Freeform 36">
            <a:extLst>
              <a:ext uri="{FF2B5EF4-FFF2-40B4-BE49-F238E27FC236}">
                <a16:creationId xmlns:a16="http://schemas.microsoft.com/office/drawing/2014/main" id="{000AF05E-323A-8369-01B5-7D7DD853FFA2}"/>
              </a:ext>
            </a:extLst>
          </p:cNvPr>
          <p:cNvSpPr>
            <a:spLocks/>
          </p:cNvSpPr>
          <p:nvPr/>
        </p:nvSpPr>
        <p:spPr bwMode="auto">
          <a:xfrm>
            <a:off x="5439635" y="2189878"/>
            <a:ext cx="185737" cy="314325"/>
          </a:xfrm>
          <a:custGeom>
            <a:avLst/>
            <a:gdLst>
              <a:gd name="T0" fmla="*/ 2147483647 w 117"/>
              <a:gd name="T1" fmla="*/ 2147483647 h 198"/>
              <a:gd name="T2" fmla="*/ 2147483647 w 117"/>
              <a:gd name="T3" fmla="*/ 2147483647 h 198"/>
              <a:gd name="T4" fmla="*/ 2147483647 w 117"/>
              <a:gd name="T5" fmla="*/ 2147483647 h 198"/>
              <a:gd name="T6" fmla="*/ 2147483647 w 117"/>
              <a:gd name="T7" fmla="*/ 2147483647 h 198"/>
              <a:gd name="T8" fmla="*/ 2147483647 w 117"/>
              <a:gd name="T9" fmla="*/ 2147483647 h 198"/>
              <a:gd name="T10" fmla="*/ 2147483647 w 117"/>
              <a:gd name="T11" fmla="*/ 2147483647 h 198"/>
              <a:gd name="T12" fmla="*/ 2147483647 w 117"/>
              <a:gd name="T13" fmla="*/ 2147483647 h 198"/>
              <a:gd name="T14" fmla="*/ 2147483647 w 117"/>
              <a:gd name="T15" fmla="*/ 2147483647 h 198"/>
              <a:gd name="T16" fmla="*/ 2147483647 w 117"/>
              <a:gd name="T17" fmla="*/ 2147483647 h 198"/>
              <a:gd name="T18" fmla="*/ 2147483647 w 117"/>
              <a:gd name="T19" fmla="*/ 2147483647 h 198"/>
              <a:gd name="T20" fmla="*/ 2147483647 w 117"/>
              <a:gd name="T21" fmla="*/ 2147483647 h 198"/>
              <a:gd name="T22" fmla="*/ 2147483647 w 117"/>
              <a:gd name="T23" fmla="*/ 2147483647 h 198"/>
              <a:gd name="T24" fmla="*/ 2147483647 w 117"/>
              <a:gd name="T25" fmla="*/ 2147483647 h 198"/>
              <a:gd name="T26" fmla="*/ 2147483647 w 117"/>
              <a:gd name="T27" fmla="*/ 2147483647 h 198"/>
              <a:gd name="T28" fmla="*/ 2147483647 w 117"/>
              <a:gd name="T29" fmla="*/ 2147483647 h 198"/>
              <a:gd name="T30" fmla="*/ 2147483647 w 117"/>
              <a:gd name="T31" fmla="*/ 2147483647 h 198"/>
              <a:gd name="T32" fmla="*/ 2147483647 w 117"/>
              <a:gd name="T33" fmla="*/ 2147483647 h 198"/>
              <a:gd name="T34" fmla="*/ 2147483647 w 117"/>
              <a:gd name="T35" fmla="*/ 2147483647 h 198"/>
              <a:gd name="T36" fmla="*/ 2147483647 w 117"/>
              <a:gd name="T37" fmla="*/ 2147483647 h 198"/>
              <a:gd name="T38" fmla="*/ 2147483647 w 117"/>
              <a:gd name="T39" fmla="*/ 2147483647 h 198"/>
              <a:gd name="T40" fmla="*/ 2147483647 w 117"/>
              <a:gd name="T41" fmla="*/ 2147483647 h 198"/>
              <a:gd name="T42" fmla="*/ 2147483647 w 117"/>
              <a:gd name="T43" fmla="*/ 2147483647 h 198"/>
              <a:gd name="T44" fmla="*/ 2147483647 w 117"/>
              <a:gd name="T45" fmla="*/ 2147483647 h 198"/>
              <a:gd name="T46" fmla="*/ 2147483647 w 117"/>
              <a:gd name="T47" fmla="*/ 2147483647 h 198"/>
              <a:gd name="T48" fmla="*/ 2147483647 w 117"/>
              <a:gd name="T49" fmla="*/ 2147483647 h 198"/>
              <a:gd name="T50" fmla="*/ 2147483647 w 117"/>
              <a:gd name="T51" fmla="*/ 2147483647 h 198"/>
              <a:gd name="T52" fmla="*/ 2147483647 w 117"/>
              <a:gd name="T53" fmla="*/ 2147483647 h 198"/>
              <a:gd name="T54" fmla="*/ 2147483647 w 117"/>
              <a:gd name="T55" fmla="*/ 2147483647 h 198"/>
              <a:gd name="T56" fmla="*/ 2147483647 w 117"/>
              <a:gd name="T57" fmla="*/ 2147483647 h 198"/>
              <a:gd name="T58" fmla="*/ 0 w 117"/>
              <a:gd name="T59" fmla="*/ 2147483647 h 198"/>
              <a:gd name="T60" fmla="*/ 2147483647 w 117"/>
              <a:gd name="T61" fmla="*/ 2147483647 h 198"/>
              <a:gd name="T62" fmla="*/ 2147483647 w 117"/>
              <a:gd name="T63" fmla="*/ 2147483647 h 198"/>
              <a:gd name="T64" fmla="*/ 2147483647 w 117"/>
              <a:gd name="T65" fmla="*/ 2147483647 h 198"/>
              <a:gd name="T66" fmla="*/ 2147483647 w 117"/>
              <a:gd name="T67" fmla="*/ 2147483647 h 198"/>
              <a:gd name="T68" fmla="*/ 2147483647 w 117"/>
              <a:gd name="T69" fmla="*/ 2147483647 h 198"/>
              <a:gd name="T70" fmla="*/ 2147483647 w 117"/>
              <a:gd name="T71" fmla="*/ 2147483647 h 198"/>
              <a:gd name="T72" fmla="*/ 2147483647 w 117"/>
              <a:gd name="T73" fmla="*/ 2147483647 h 198"/>
              <a:gd name="T74" fmla="*/ 2147483647 w 117"/>
              <a:gd name="T75" fmla="*/ 2147483647 h 198"/>
              <a:gd name="T76" fmla="*/ 2147483647 w 117"/>
              <a:gd name="T77" fmla="*/ 0 h 198"/>
              <a:gd name="T78" fmla="*/ 2147483647 w 117"/>
              <a:gd name="T79" fmla="*/ 2147483647 h 198"/>
              <a:gd name="T80" fmla="*/ 2147483647 w 117"/>
              <a:gd name="T81" fmla="*/ 2147483647 h 198"/>
              <a:gd name="T82" fmla="*/ 2147483647 w 117"/>
              <a:gd name="T83" fmla="*/ 2147483647 h 198"/>
              <a:gd name="T84" fmla="*/ 2147483647 w 117"/>
              <a:gd name="T85" fmla="*/ 2147483647 h 198"/>
              <a:gd name="T86" fmla="*/ 2147483647 w 117"/>
              <a:gd name="T87" fmla="*/ 2147483647 h 198"/>
              <a:gd name="T88" fmla="*/ 2147483647 w 117"/>
              <a:gd name="T89" fmla="*/ 2147483647 h 198"/>
              <a:gd name="T90" fmla="*/ 2147483647 w 117"/>
              <a:gd name="T91" fmla="*/ 2147483647 h 198"/>
              <a:gd name="T92" fmla="*/ 2147483647 w 117"/>
              <a:gd name="T93" fmla="*/ 2147483647 h 198"/>
              <a:gd name="T94" fmla="*/ 2147483647 w 117"/>
              <a:gd name="T95" fmla="*/ 2147483647 h 198"/>
              <a:gd name="T96" fmla="*/ 2147483647 w 117"/>
              <a:gd name="T97" fmla="*/ 2147483647 h 198"/>
              <a:gd name="T98" fmla="*/ 2147483647 w 117"/>
              <a:gd name="T99" fmla="*/ 2147483647 h 198"/>
              <a:gd name="T100" fmla="*/ 2147483647 w 117"/>
              <a:gd name="T101" fmla="*/ 2147483647 h 198"/>
              <a:gd name="T102" fmla="*/ 2147483647 w 117"/>
              <a:gd name="T103" fmla="*/ 2147483647 h 1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198"/>
              <a:gd name="T158" fmla="*/ 117 w 117"/>
              <a:gd name="T159" fmla="*/ 198 h 1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00B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0" name="Freeform 37">
            <a:extLst>
              <a:ext uri="{FF2B5EF4-FFF2-40B4-BE49-F238E27FC236}">
                <a16:creationId xmlns:a16="http://schemas.microsoft.com/office/drawing/2014/main" id="{AB83F003-0930-69C6-10F2-A40ED78A4B86}"/>
              </a:ext>
            </a:extLst>
          </p:cNvPr>
          <p:cNvSpPr>
            <a:spLocks/>
          </p:cNvSpPr>
          <p:nvPr/>
        </p:nvSpPr>
        <p:spPr bwMode="auto">
          <a:xfrm>
            <a:off x="3227453" y="2380378"/>
            <a:ext cx="2093913" cy="849313"/>
          </a:xfrm>
          <a:custGeom>
            <a:avLst/>
            <a:gdLst>
              <a:gd name="T0" fmla="*/ 2147483647 w 1319"/>
              <a:gd name="T1" fmla="*/ 2147483647 h 535"/>
              <a:gd name="T2" fmla="*/ 2147483647 w 1319"/>
              <a:gd name="T3" fmla="*/ 2147483647 h 535"/>
              <a:gd name="T4" fmla="*/ 2147483647 w 1319"/>
              <a:gd name="T5" fmla="*/ 2147483647 h 535"/>
              <a:gd name="T6" fmla="*/ 2147483647 w 1319"/>
              <a:gd name="T7" fmla="*/ 2147483647 h 535"/>
              <a:gd name="T8" fmla="*/ 2147483647 w 1319"/>
              <a:gd name="T9" fmla="*/ 2147483647 h 535"/>
              <a:gd name="T10" fmla="*/ 2147483647 w 1319"/>
              <a:gd name="T11" fmla="*/ 2147483647 h 535"/>
              <a:gd name="T12" fmla="*/ 2147483647 w 1319"/>
              <a:gd name="T13" fmla="*/ 2147483647 h 535"/>
              <a:gd name="T14" fmla="*/ 2147483647 w 1319"/>
              <a:gd name="T15" fmla="*/ 2147483647 h 535"/>
              <a:gd name="T16" fmla="*/ 2147483647 w 1319"/>
              <a:gd name="T17" fmla="*/ 2147483647 h 535"/>
              <a:gd name="T18" fmla="*/ 2147483647 w 1319"/>
              <a:gd name="T19" fmla="*/ 2147483647 h 535"/>
              <a:gd name="T20" fmla="*/ 2147483647 w 1319"/>
              <a:gd name="T21" fmla="*/ 2147483647 h 535"/>
              <a:gd name="T22" fmla="*/ 2147483647 w 1319"/>
              <a:gd name="T23" fmla="*/ 2147483647 h 535"/>
              <a:gd name="T24" fmla="*/ 2147483647 w 1319"/>
              <a:gd name="T25" fmla="*/ 2147483647 h 535"/>
              <a:gd name="T26" fmla="*/ 2147483647 w 1319"/>
              <a:gd name="T27" fmla="*/ 2147483647 h 535"/>
              <a:gd name="T28" fmla="*/ 2147483647 w 1319"/>
              <a:gd name="T29" fmla="*/ 2147483647 h 535"/>
              <a:gd name="T30" fmla="*/ 2147483647 w 1319"/>
              <a:gd name="T31" fmla="*/ 2147483647 h 535"/>
              <a:gd name="T32" fmla="*/ 2147483647 w 1319"/>
              <a:gd name="T33" fmla="*/ 2147483647 h 535"/>
              <a:gd name="T34" fmla="*/ 2147483647 w 1319"/>
              <a:gd name="T35" fmla="*/ 2147483647 h 535"/>
              <a:gd name="T36" fmla="*/ 2147483647 w 1319"/>
              <a:gd name="T37" fmla="*/ 2147483647 h 535"/>
              <a:gd name="T38" fmla="*/ 2147483647 w 1319"/>
              <a:gd name="T39" fmla="*/ 0 h 535"/>
              <a:gd name="T40" fmla="*/ 2147483647 w 1319"/>
              <a:gd name="T41" fmla="*/ 2147483647 h 535"/>
              <a:gd name="T42" fmla="*/ 2147483647 w 1319"/>
              <a:gd name="T43" fmla="*/ 2147483647 h 535"/>
              <a:gd name="T44" fmla="*/ 2147483647 w 1319"/>
              <a:gd name="T45" fmla="*/ 2147483647 h 535"/>
              <a:gd name="T46" fmla="*/ 2147483647 w 1319"/>
              <a:gd name="T47" fmla="*/ 2147483647 h 535"/>
              <a:gd name="T48" fmla="*/ 2147483647 w 1319"/>
              <a:gd name="T49" fmla="*/ 2147483647 h 535"/>
              <a:gd name="T50" fmla="*/ 2147483647 w 1319"/>
              <a:gd name="T51" fmla="*/ 2147483647 h 535"/>
              <a:gd name="T52" fmla="*/ 2147483647 w 1319"/>
              <a:gd name="T53" fmla="*/ 2147483647 h 535"/>
              <a:gd name="T54" fmla="*/ 2147483647 w 1319"/>
              <a:gd name="T55" fmla="*/ 2147483647 h 535"/>
              <a:gd name="T56" fmla="*/ 2147483647 w 1319"/>
              <a:gd name="T57" fmla="*/ 2147483647 h 535"/>
              <a:gd name="T58" fmla="*/ 2147483647 w 1319"/>
              <a:gd name="T59" fmla="*/ 2147483647 h 535"/>
              <a:gd name="T60" fmla="*/ 2147483647 w 1319"/>
              <a:gd name="T61" fmla="*/ 2147483647 h 535"/>
              <a:gd name="T62" fmla="*/ 2147483647 w 1319"/>
              <a:gd name="T63" fmla="*/ 2147483647 h 535"/>
              <a:gd name="T64" fmla="*/ 2147483647 w 1319"/>
              <a:gd name="T65" fmla="*/ 2147483647 h 535"/>
              <a:gd name="T66" fmla="*/ 2147483647 w 1319"/>
              <a:gd name="T67" fmla="*/ 2147483647 h 535"/>
              <a:gd name="T68" fmla="*/ 2147483647 w 1319"/>
              <a:gd name="T69" fmla="*/ 2147483647 h 535"/>
              <a:gd name="T70" fmla="*/ 2147483647 w 1319"/>
              <a:gd name="T71" fmla="*/ 2147483647 h 535"/>
              <a:gd name="T72" fmla="*/ 2147483647 w 1319"/>
              <a:gd name="T73" fmla="*/ 2147483647 h 535"/>
              <a:gd name="T74" fmla="*/ 2147483647 w 1319"/>
              <a:gd name="T75" fmla="*/ 2147483647 h 535"/>
              <a:gd name="T76" fmla="*/ 2147483647 w 1319"/>
              <a:gd name="T77" fmla="*/ 2147483647 h 535"/>
              <a:gd name="T78" fmla="*/ 2147483647 w 1319"/>
              <a:gd name="T79" fmla="*/ 2147483647 h 535"/>
              <a:gd name="T80" fmla="*/ 2147483647 w 1319"/>
              <a:gd name="T81" fmla="*/ 2147483647 h 535"/>
              <a:gd name="T82" fmla="*/ 2147483647 w 1319"/>
              <a:gd name="T83" fmla="*/ 2147483647 h 535"/>
              <a:gd name="T84" fmla="*/ 2147483647 w 1319"/>
              <a:gd name="T85" fmla="*/ 2147483647 h 535"/>
              <a:gd name="T86" fmla="*/ 2147483647 w 1319"/>
              <a:gd name="T87" fmla="*/ 2147483647 h 535"/>
              <a:gd name="T88" fmla="*/ 2147483647 w 1319"/>
              <a:gd name="T89" fmla="*/ 2147483647 h 535"/>
              <a:gd name="T90" fmla="*/ 2147483647 w 1319"/>
              <a:gd name="T91" fmla="*/ 2147483647 h 535"/>
              <a:gd name="T92" fmla="*/ 2147483647 w 1319"/>
              <a:gd name="T93" fmla="*/ 2147483647 h 5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19"/>
              <a:gd name="T142" fmla="*/ 0 h 535"/>
              <a:gd name="T143" fmla="*/ 1319 w 1319"/>
              <a:gd name="T144" fmla="*/ 535 h 5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6">
              <a:lumMod val="40000"/>
              <a:lumOff val="60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1" name="Freeform 38">
            <a:extLst>
              <a:ext uri="{FF2B5EF4-FFF2-40B4-BE49-F238E27FC236}">
                <a16:creationId xmlns:a16="http://schemas.microsoft.com/office/drawing/2014/main" id="{96579348-A391-32F6-01C2-F1A99C12327D}"/>
              </a:ext>
            </a:extLst>
          </p:cNvPr>
          <p:cNvSpPr>
            <a:spLocks/>
          </p:cNvSpPr>
          <p:nvPr/>
        </p:nvSpPr>
        <p:spPr bwMode="auto">
          <a:xfrm>
            <a:off x="5211035" y="2450228"/>
            <a:ext cx="77787" cy="125413"/>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0 w 49"/>
              <a:gd name="T11" fmla="*/ 2147483647 h 79"/>
              <a:gd name="T12" fmla="*/ 2147483647 w 49"/>
              <a:gd name="T13" fmla="*/ 2147483647 h 79"/>
              <a:gd name="T14" fmla="*/ 2147483647 w 49"/>
              <a:gd name="T15" fmla="*/ 2147483647 h 79"/>
              <a:gd name="T16" fmla="*/ 2147483647 w 49"/>
              <a:gd name="T17" fmla="*/ 0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79"/>
              <a:gd name="T53" fmla="*/ 49 w 49"/>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chemeClr val="accent6">
              <a:lumMod val="40000"/>
              <a:lumOff val="60000"/>
            </a:schemeClr>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2" name="Freeform 39">
            <a:extLst>
              <a:ext uri="{FF2B5EF4-FFF2-40B4-BE49-F238E27FC236}">
                <a16:creationId xmlns:a16="http://schemas.microsoft.com/office/drawing/2014/main" id="{B5BE2126-7067-4CFC-6A93-662B1FACDDC7}"/>
              </a:ext>
            </a:extLst>
          </p:cNvPr>
          <p:cNvSpPr>
            <a:spLocks/>
          </p:cNvSpPr>
          <p:nvPr/>
        </p:nvSpPr>
        <p:spPr bwMode="auto">
          <a:xfrm>
            <a:off x="5028472" y="2380378"/>
            <a:ext cx="49213" cy="47625"/>
          </a:xfrm>
          <a:custGeom>
            <a:avLst/>
            <a:gdLst>
              <a:gd name="T0" fmla="*/ 2147483647 w 31"/>
              <a:gd name="T1" fmla="*/ 2147483647 h 30"/>
              <a:gd name="T2" fmla="*/ 0 w 31"/>
              <a:gd name="T3" fmla="*/ 2147483647 h 30"/>
              <a:gd name="T4" fmla="*/ 0 w 31"/>
              <a:gd name="T5" fmla="*/ 0 h 30"/>
              <a:gd name="T6" fmla="*/ 2147483647 w 31"/>
              <a:gd name="T7" fmla="*/ 2147483647 h 30"/>
              <a:gd name="T8" fmla="*/ 0 60000 65536"/>
              <a:gd name="T9" fmla="*/ 0 60000 65536"/>
              <a:gd name="T10" fmla="*/ 0 60000 65536"/>
              <a:gd name="T11" fmla="*/ 0 60000 65536"/>
              <a:gd name="T12" fmla="*/ 0 w 31"/>
              <a:gd name="T13" fmla="*/ 0 h 30"/>
              <a:gd name="T14" fmla="*/ 31 w 31"/>
              <a:gd name="T15" fmla="*/ 30 h 30"/>
            </a:gdLst>
            <a:ahLst/>
            <a:cxnLst>
              <a:cxn ang="T8">
                <a:pos x="T0" y="T1"/>
              </a:cxn>
              <a:cxn ang="T9">
                <a:pos x="T2" y="T3"/>
              </a:cxn>
              <a:cxn ang="T10">
                <a:pos x="T4" y="T5"/>
              </a:cxn>
              <a:cxn ang="T11">
                <a:pos x="T6" y="T7"/>
              </a:cxn>
            </a:cxnLst>
            <a:rect l="T12" t="T13" r="T14" b="T15"/>
            <a:pathLst>
              <a:path w="31" h="30">
                <a:moveTo>
                  <a:pt x="30" y="11"/>
                </a:moveTo>
                <a:lnTo>
                  <a:pt x="0" y="29"/>
                </a:lnTo>
                <a:lnTo>
                  <a:pt x="0" y="0"/>
                </a:lnTo>
                <a:lnTo>
                  <a:pt x="30" y="1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3" name="Freeform 40">
            <a:extLst>
              <a:ext uri="{FF2B5EF4-FFF2-40B4-BE49-F238E27FC236}">
                <a16:creationId xmlns:a16="http://schemas.microsoft.com/office/drawing/2014/main" id="{1FAEFC90-B49A-2C10-370D-C557B5FCC582}"/>
              </a:ext>
            </a:extLst>
          </p:cNvPr>
          <p:cNvSpPr>
            <a:spLocks/>
          </p:cNvSpPr>
          <p:nvPr/>
        </p:nvSpPr>
        <p:spPr bwMode="auto">
          <a:xfrm>
            <a:off x="4893535" y="2650253"/>
            <a:ext cx="598487" cy="766763"/>
          </a:xfrm>
          <a:custGeom>
            <a:avLst/>
            <a:gdLst>
              <a:gd name="T0" fmla="*/ 2147483647 w 377"/>
              <a:gd name="T1" fmla="*/ 2147483647 h 483"/>
              <a:gd name="T2" fmla="*/ 2147483647 w 377"/>
              <a:gd name="T3" fmla="*/ 2147483647 h 483"/>
              <a:gd name="T4" fmla="*/ 2147483647 w 377"/>
              <a:gd name="T5" fmla="*/ 2147483647 h 483"/>
              <a:gd name="T6" fmla="*/ 2147483647 w 377"/>
              <a:gd name="T7" fmla="*/ 2147483647 h 483"/>
              <a:gd name="T8" fmla="*/ 2147483647 w 377"/>
              <a:gd name="T9" fmla="*/ 2147483647 h 483"/>
              <a:gd name="T10" fmla="*/ 2147483647 w 377"/>
              <a:gd name="T11" fmla="*/ 2147483647 h 483"/>
              <a:gd name="T12" fmla="*/ 2147483647 w 377"/>
              <a:gd name="T13" fmla="*/ 2147483647 h 483"/>
              <a:gd name="T14" fmla="*/ 2147483647 w 377"/>
              <a:gd name="T15" fmla="*/ 2147483647 h 483"/>
              <a:gd name="T16" fmla="*/ 2147483647 w 377"/>
              <a:gd name="T17" fmla="*/ 2147483647 h 483"/>
              <a:gd name="T18" fmla="*/ 2147483647 w 377"/>
              <a:gd name="T19" fmla="*/ 2147483647 h 483"/>
              <a:gd name="T20" fmla="*/ 2147483647 w 377"/>
              <a:gd name="T21" fmla="*/ 2147483647 h 483"/>
              <a:gd name="T22" fmla="*/ 2147483647 w 377"/>
              <a:gd name="T23" fmla="*/ 2147483647 h 483"/>
              <a:gd name="T24" fmla="*/ 0 w 377"/>
              <a:gd name="T25" fmla="*/ 2147483647 h 483"/>
              <a:gd name="T26" fmla="*/ 2147483647 w 377"/>
              <a:gd name="T27" fmla="*/ 2147483647 h 483"/>
              <a:gd name="T28" fmla="*/ 2147483647 w 377"/>
              <a:gd name="T29" fmla="*/ 2147483647 h 483"/>
              <a:gd name="T30" fmla="*/ 2147483647 w 377"/>
              <a:gd name="T31" fmla="*/ 2147483647 h 483"/>
              <a:gd name="T32" fmla="*/ 2147483647 w 377"/>
              <a:gd name="T33" fmla="*/ 2147483647 h 483"/>
              <a:gd name="T34" fmla="*/ 2147483647 w 377"/>
              <a:gd name="T35" fmla="*/ 2147483647 h 483"/>
              <a:gd name="T36" fmla="*/ 2147483647 w 377"/>
              <a:gd name="T37" fmla="*/ 2147483647 h 483"/>
              <a:gd name="T38" fmla="*/ 2147483647 w 377"/>
              <a:gd name="T39" fmla="*/ 2147483647 h 483"/>
              <a:gd name="T40" fmla="*/ 2147483647 w 377"/>
              <a:gd name="T41" fmla="*/ 2147483647 h 483"/>
              <a:gd name="T42" fmla="*/ 2147483647 w 377"/>
              <a:gd name="T43" fmla="*/ 2147483647 h 483"/>
              <a:gd name="T44" fmla="*/ 2147483647 w 377"/>
              <a:gd name="T45" fmla="*/ 2147483647 h 483"/>
              <a:gd name="T46" fmla="*/ 2147483647 w 377"/>
              <a:gd name="T47" fmla="*/ 2147483647 h 483"/>
              <a:gd name="T48" fmla="*/ 2147483647 w 377"/>
              <a:gd name="T49" fmla="*/ 2147483647 h 483"/>
              <a:gd name="T50" fmla="*/ 2147483647 w 377"/>
              <a:gd name="T51" fmla="*/ 2147483647 h 483"/>
              <a:gd name="T52" fmla="*/ 2147483647 w 377"/>
              <a:gd name="T53" fmla="*/ 2147483647 h 483"/>
              <a:gd name="T54" fmla="*/ 2147483647 w 377"/>
              <a:gd name="T55" fmla="*/ 2147483647 h 483"/>
              <a:gd name="T56" fmla="*/ 2147483647 w 377"/>
              <a:gd name="T57" fmla="*/ 2147483647 h 483"/>
              <a:gd name="T58" fmla="*/ 2147483647 w 377"/>
              <a:gd name="T59" fmla="*/ 2147483647 h 483"/>
              <a:gd name="T60" fmla="*/ 2147483647 w 377"/>
              <a:gd name="T61" fmla="*/ 2147483647 h 483"/>
              <a:gd name="T62" fmla="*/ 2147483647 w 377"/>
              <a:gd name="T63" fmla="*/ 2147483647 h 483"/>
              <a:gd name="T64" fmla="*/ 2147483647 w 377"/>
              <a:gd name="T65" fmla="*/ 0 h 483"/>
              <a:gd name="T66" fmla="*/ 2147483647 w 377"/>
              <a:gd name="T67" fmla="*/ 2147483647 h 483"/>
              <a:gd name="T68" fmla="*/ 2147483647 w 377"/>
              <a:gd name="T69" fmla="*/ 2147483647 h 483"/>
              <a:gd name="T70" fmla="*/ 2147483647 w 377"/>
              <a:gd name="T71" fmla="*/ 2147483647 h 483"/>
              <a:gd name="T72" fmla="*/ 2147483647 w 377"/>
              <a:gd name="T73" fmla="*/ 2147483647 h 483"/>
              <a:gd name="T74" fmla="*/ 2147483647 w 377"/>
              <a:gd name="T75" fmla="*/ 2147483647 h 483"/>
              <a:gd name="T76" fmla="*/ 2147483647 w 377"/>
              <a:gd name="T77" fmla="*/ 2147483647 h 483"/>
              <a:gd name="T78" fmla="*/ 2147483647 w 377"/>
              <a:gd name="T79" fmla="*/ 2147483647 h 483"/>
              <a:gd name="T80" fmla="*/ 2147483647 w 377"/>
              <a:gd name="T81" fmla="*/ 2147483647 h 483"/>
              <a:gd name="T82" fmla="*/ 2147483647 w 377"/>
              <a:gd name="T83" fmla="*/ 2147483647 h 483"/>
              <a:gd name="T84" fmla="*/ 2147483647 w 377"/>
              <a:gd name="T85" fmla="*/ 2147483647 h 483"/>
              <a:gd name="T86" fmla="*/ 2147483647 w 377"/>
              <a:gd name="T87" fmla="*/ 2147483647 h 483"/>
              <a:gd name="T88" fmla="*/ 2147483647 w 377"/>
              <a:gd name="T89" fmla="*/ 2147483647 h 483"/>
              <a:gd name="T90" fmla="*/ 2147483647 w 377"/>
              <a:gd name="T91" fmla="*/ 2147483647 h 483"/>
              <a:gd name="T92" fmla="*/ 2147483647 w 377"/>
              <a:gd name="T93" fmla="*/ 2147483647 h 483"/>
              <a:gd name="T94" fmla="*/ 2147483647 w 377"/>
              <a:gd name="T95" fmla="*/ 2147483647 h 483"/>
              <a:gd name="T96" fmla="*/ 2147483647 w 377"/>
              <a:gd name="T97" fmla="*/ 2147483647 h 483"/>
              <a:gd name="T98" fmla="*/ 2147483647 w 377"/>
              <a:gd name="T99" fmla="*/ 2147483647 h 483"/>
              <a:gd name="T100" fmla="*/ 2147483647 w 377"/>
              <a:gd name="T101" fmla="*/ 2147483647 h 483"/>
              <a:gd name="T102" fmla="*/ 2147483647 w 377"/>
              <a:gd name="T103" fmla="*/ 2147483647 h 483"/>
              <a:gd name="T104" fmla="*/ 2147483647 w 377"/>
              <a:gd name="T105" fmla="*/ 2147483647 h 483"/>
              <a:gd name="T106" fmla="*/ 2147483647 w 377"/>
              <a:gd name="T107" fmla="*/ 2147483647 h 483"/>
              <a:gd name="T108" fmla="*/ 2147483647 w 377"/>
              <a:gd name="T109" fmla="*/ 2147483647 h 483"/>
              <a:gd name="T110" fmla="*/ 2147483647 w 377"/>
              <a:gd name="T111" fmla="*/ 2147483647 h 483"/>
              <a:gd name="T112" fmla="*/ 2147483647 w 377"/>
              <a:gd name="T113" fmla="*/ 2147483647 h 483"/>
              <a:gd name="T114" fmla="*/ 2147483647 w 377"/>
              <a:gd name="T115" fmla="*/ 2147483647 h 483"/>
              <a:gd name="T116" fmla="*/ 2147483647 w 377"/>
              <a:gd name="T117" fmla="*/ 2147483647 h 4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7"/>
              <a:gd name="T178" fmla="*/ 0 h 483"/>
              <a:gd name="T179" fmla="*/ 377 w 377"/>
              <a:gd name="T180" fmla="*/ 483 h 4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4" name="Freeform 41">
            <a:extLst>
              <a:ext uri="{FF2B5EF4-FFF2-40B4-BE49-F238E27FC236}">
                <a16:creationId xmlns:a16="http://schemas.microsoft.com/office/drawing/2014/main" id="{8D3896AE-52A9-085B-59DE-DC03EA94EED0}"/>
              </a:ext>
            </a:extLst>
          </p:cNvPr>
          <p:cNvSpPr>
            <a:spLocks/>
          </p:cNvSpPr>
          <p:nvPr/>
        </p:nvSpPr>
        <p:spPr bwMode="auto">
          <a:xfrm>
            <a:off x="5368196" y="2959815"/>
            <a:ext cx="103188" cy="203200"/>
          </a:xfrm>
          <a:custGeom>
            <a:avLst/>
            <a:gdLst>
              <a:gd name="T0" fmla="*/ 2147483647 w 65"/>
              <a:gd name="T1" fmla="*/ 2147483647 h 128"/>
              <a:gd name="T2" fmla="*/ 2147483647 w 65"/>
              <a:gd name="T3" fmla="*/ 2147483647 h 128"/>
              <a:gd name="T4" fmla="*/ 2147483647 w 65"/>
              <a:gd name="T5" fmla="*/ 2147483647 h 128"/>
              <a:gd name="T6" fmla="*/ 2147483647 w 65"/>
              <a:gd name="T7" fmla="*/ 2147483647 h 128"/>
              <a:gd name="T8" fmla="*/ 2147483647 w 65"/>
              <a:gd name="T9" fmla="*/ 2147483647 h 128"/>
              <a:gd name="T10" fmla="*/ 2147483647 w 65"/>
              <a:gd name="T11" fmla="*/ 2147483647 h 128"/>
              <a:gd name="T12" fmla="*/ 2147483647 w 65"/>
              <a:gd name="T13" fmla="*/ 2147483647 h 128"/>
              <a:gd name="T14" fmla="*/ 2147483647 w 65"/>
              <a:gd name="T15" fmla="*/ 2147483647 h 128"/>
              <a:gd name="T16" fmla="*/ 2147483647 w 65"/>
              <a:gd name="T17" fmla="*/ 2147483647 h 128"/>
              <a:gd name="T18" fmla="*/ 2147483647 w 65"/>
              <a:gd name="T19" fmla="*/ 2147483647 h 128"/>
              <a:gd name="T20" fmla="*/ 2147483647 w 65"/>
              <a:gd name="T21" fmla="*/ 2147483647 h 128"/>
              <a:gd name="T22" fmla="*/ 2147483647 w 65"/>
              <a:gd name="T23" fmla="*/ 2147483647 h 128"/>
              <a:gd name="T24" fmla="*/ 2147483647 w 65"/>
              <a:gd name="T25" fmla="*/ 2147483647 h 128"/>
              <a:gd name="T26" fmla="*/ 0 w 65"/>
              <a:gd name="T27" fmla="*/ 2147483647 h 128"/>
              <a:gd name="T28" fmla="*/ 2147483647 w 65"/>
              <a:gd name="T29" fmla="*/ 2147483647 h 128"/>
              <a:gd name="T30" fmla="*/ 2147483647 w 65"/>
              <a:gd name="T31" fmla="*/ 2147483647 h 128"/>
              <a:gd name="T32" fmla="*/ 2147483647 w 65"/>
              <a:gd name="T33" fmla="*/ 0 h 128"/>
              <a:gd name="T34" fmla="*/ 2147483647 w 65"/>
              <a:gd name="T35" fmla="*/ 0 h 128"/>
              <a:gd name="T36" fmla="*/ 2147483647 w 65"/>
              <a:gd name="T37" fmla="*/ 2147483647 h 128"/>
              <a:gd name="T38" fmla="*/ 2147483647 w 65"/>
              <a:gd name="T39" fmla="*/ 2147483647 h 128"/>
              <a:gd name="T40" fmla="*/ 2147483647 w 65"/>
              <a:gd name="T41" fmla="*/ 2147483647 h 128"/>
              <a:gd name="T42" fmla="*/ 2147483647 w 65"/>
              <a:gd name="T43" fmla="*/ 2147483647 h 128"/>
              <a:gd name="T44" fmla="*/ 2147483647 w 65"/>
              <a:gd name="T45" fmla="*/ 2147483647 h 128"/>
              <a:gd name="T46" fmla="*/ 2147483647 w 65"/>
              <a:gd name="T47" fmla="*/ 2147483647 h 128"/>
              <a:gd name="T48" fmla="*/ 2147483647 w 65"/>
              <a:gd name="T49" fmla="*/ 2147483647 h 128"/>
              <a:gd name="T50" fmla="*/ 2147483647 w 65"/>
              <a:gd name="T51" fmla="*/ 2147483647 h 128"/>
              <a:gd name="T52" fmla="*/ 2147483647 w 65"/>
              <a:gd name="T53" fmla="*/ 214748364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128"/>
              <a:gd name="T83" fmla="*/ 65 w 65"/>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5" name="Freeform 42">
            <a:extLst>
              <a:ext uri="{FF2B5EF4-FFF2-40B4-BE49-F238E27FC236}">
                <a16:creationId xmlns:a16="http://schemas.microsoft.com/office/drawing/2014/main" id="{6EC9908E-3EDC-CCBB-BFB9-7732EF0867B7}"/>
              </a:ext>
            </a:extLst>
          </p:cNvPr>
          <p:cNvSpPr>
            <a:spLocks/>
          </p:cNvSpPr>
          <p:nvPr/>
        </p:nvSpPr>
        <p:spPr bwMode="auto">
          <a:xfrm>
            <a:off x="5455510" y="3212227"/>
            <a:ext cx="47625" cy="50800"/>
          </a:xfrm>
          <a:custGeom>
            <a:avLst/>
            <a:gdLst>
              <a:gd name="T0" fmla="*/ 2147483647 w 30"/>
              <a:gd name="T1" fmla="*/ 2147483647 h 32"/>
              <a:gd name="T2" fmla="*/ 0 w 30"/>
              <a:gd name="T3" fmla="*/ 2147483647 h 32"/>
              <a:gd name="T4" fmla="*/ 2147483647 w 30"/>
              <a:gd name="T5" fmla="*/ 0 h 32"/>
              <a:gd name="T6" fmla="*/ 2147483647 w 30"/>
              <a:gd name="T7" fmla="*/ 2147483647 h 32"/>
              <a:gd name="T8" fmla="*/ 2147483647 w 30"/>
              <a:gd name="T9" fmla="*/ 2147483647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6" y="31"/>
                </a:moveTo>
                <a:lnTo>
                  <a:pt x="0" y="8"/>
                </a:lnTo>
                <a:lnTo>
                  <a:pt x="22" y="0"/>
                </a:lnTo>
                <a:lnTo>
                  <a:pt x="29" y="21"/>
                </a:lnTo>
                <a:lnTo>
                  <a:pt x="16" y="3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6" name="Freeform 43">
            <a:extLst>
              <a:ext uri="{FF2B5EF4-FFF2-40B4-BE49-F238E27FC236}">
                <a16:creationId xmlns:a16="http://schemas.microsoft.com/office/drawing/2014/main" id="{387974E5-0040-CE6E-25F2-1E1B3E8D4E95}"/>
              </a:ext>
            </a:extLst>
          </p:cNvPr>
          <p:cNvSpPr>
            <a:spLocks/>
          </p:cNvSpPr>
          <p:nvPr/>
        </p:nvSpPr>
        <p:spPr bwMode="auto">
          <a:xfrm>
            <a:off x="3712434" y="4240927"/>
            <a:ext cx="785812" cy="795338"/>
          </a:xfrm>
          <a:custGeom>
            <a:avLst/>
            <a:gdLst>
              <a:gd name="T0" fmla="*/ 2147483647 w 495"/>
              <a:gd name="T1" fmla="*/ 2147483647 h 501"/>
              <a:gd name="T2" fmla="*/ 2147483647 w 495"/>
              <a:gd name="T3" fmla="*/ 2147483647 h 501"/>
              <a:gd name="T4" fmla="*/ 2147483647 w 495"/>
              <a:gd name="T5" fmla="*/ 2147483647 h 501"/>
              <a:gd name="T6" fmla="*/ 2147483647 w 495"/>
              <a:gd name="T7" fmla="*/ 2147483647 h 501"/>
              <a:gd name="T8" fmla="*/ 2147483647 w 495"/>
              <a:gd name="T9" fmla="*/ 2147483647 h 501"/>
              <a:gd name="T10" fmla="*/ 2147483647 w 495"/>
              <a:gd name="T11" fmla="*/ 2147483647 h 501"/>
              <a:gd name="T12" fmla="*/ 2147483647 w 495"/>
              <a:gd name="T13" fmla="*/ 2147483647 h 501"/>
              <a:gd name="T14" fmla="*/ 0 w 495"/>
              <a:gd name="T15" fmla="*/ 2147483647 h 501"/>
              <a:gd name="T16" fmla="*/ 2147483647 w 495"/>
              <a:gd name="T17" fmla="*/ 2147483647 h 501"/>
              <a:gd name="T18" fmla="*/ 2147483647 w 495"/>
              <a:gd name="T19" fmla="*/ 2147483647 h 501"/>
              <a:gd name="T20" fmla="*/ 2147483647 w 495"/>
              <a:gd name="T21" fmla="*/ 2147483647 h 501"/>
              <a:gd name="T22" fmla="*/ 2147483647 w 495"/>
              <a:gd name="T23" fmla="*/ 2147483647 h 501"/>
              <a:gd name="T24" fmla="*/ 2147483647 w 495"/>
              <a:gd name="T25" fmla="*/ 2147483647 h 501"/>
              <a:gd name="T26" fmla="*/ 2147483647 w 495"/>
              <a:gd name="T27" fmla="*/ 2147483647 h 501"/>
              <a:gd name="T28" fmla="*/ 2147483647 w 495"/>
              <a:gd name="T29" fmla="*/ 2147483647 h 501"/>
              <a:gd name="T30" fmla="*/ 2147483647 w 495"/>
              <a:gd name="T31" fmla="*/ 2147483647 h 501"/>
              <a:gd name="T32" fmla="*/ 2147483647 w 495"/>
              <a:gd name="T33" fmla="*/ 2147483647 h 501"/>
              <a:gd name="T34" fmla="*/ 2147483647 w 495"/>
              <a:gd name="T35" fmla="*/ 2147483647 h 501"/>
              <a:gd name="T36" fmla="*/ 2147483647 w 495"/>
              <a:gd name="T37" fmla="*/ 2147483647 h 501"/>
              <a:gd name="T38" fmla="*/ 2147483647 w 495"/>
              <a:gd name="T39" fmla="*/ 2147483647 h 501"/>
              <a:gd name="T40" fmla="*/ 2147483647 w 495"/>
              <a:gd name="T41" fmla="*/ 2147483647 h 501"/>
              <a:gd name="T42" fmla="*/ 2147483647 w 495"/>
              <a:gd name="T43" fmla="*/ 2147483647 h 501"/>
              <a:gd name="T44" fmla="*/ 2147483647 w 495"/>
              <a:gd name="T45" fmla="*/ 2147483647 h 501"/>
              <a:gd name="T46" fmla="*/ 2147483647 w 495"/>
              <a:gd name="T47" fmla="*/ 2147483647 h 501"/>
              <a:gd name="T48" fmla="*/ 2147483647 w 495"/>
              <a:gd name="T49" fmla="*/ 2147483647 h 501"/>
              <a:gd name="T50" fmla="*/ 2147483647 w 495"/>
              <a:gd name="T51" fmla="*/ 2147483647 h 501"/>
              <a:gd name="T52" fmla="*/ 2147483647 w 495"/>
              <a:gd name="T53" fmla="*/ 2147483647 h 501"/>
              <a:gd name="T54" fmla="*/ 2147483647 w 495"/>
              <a:gd name="T55" fmla="*/ 2147483647 h 501"/>
              <a:gd name="T56" fmla="*/ 2147483647 w 495"/>
              <a:gd name="T57" fmla="*/ 2147483647 h 501"/>
              <a:gd name="T58" fmla="*/ 2147483647 w 495"/>
              <a:gd name="T59" fmla="*/ 2147483647 h 501"/>
              <a:gd name="T60" fmla="*/ 2147483647 w 495"/>
              <a:gd name="T61" fmla="*/ 2147483647 h 501"/>
              <a:gd name="T62" fmla="*/ 2147483647 w 495"/>
              <a:gd name="T63" fmla="*/ 2147483647 h 501"/>
              <a:gd name="T64" fmla="*/ 2147483647 w 495"/>
              <a:gd name="T65" fmla="*/ 2147483647 h 501"/>
              <a:gd name="T66" fmla="*/ 2147483647 w 495"/>
              <a:gd name="T67" fmla="*/ 2147483647 h 501"/>
              <a:gd name="T68" fmla="*/ 2147483647 w 495"/>
              <a:gd name="T69" fmla="*/ 2147483647 h 501"/>
              <a:gd name="T70" fmla="*/ 2147483647 w 495"/>
              <a:gd name="T71" fmla="*/ 2147483647 h 501"/>
              <a:gd name="T72" fmla="*/ 2147483647 w 495"/>
              <a:gd name="T73" fmla="*/ 2147483647 h 501"/>
              <a:gd name="T74" fmla="*/ 2147483647 w 495"/>
              <a:gd name="T75" fmla="*/ 2147483647 h 501"/>
              <a:gd name="T76" fmla="*/ 2147483647 w 495"/>
              <a:gd name="T77" fmla="*/ 2147483647 h 501"/>
              <a:gd name="T78" fmla="*/ 2147483647 w 495"/>
              <a:gd name="T79" fmla="*/ 2147483647 h 501"/>
              <a:gd name="T80" fmla="*/ 2147483647 w 495"/>
              <a:gd name="T81" fmla="*/ 2147483647 h 501"/>
              <a:gd name="T82" fmla="*/ 2147483647 w 495"/>
              <a:gd name="T83" fmla="*/ 2147483647 h 501"/>
              <a:gd name="T84" fmla="*/ 2147483647 w 495"/>
              <a:gd name="T85" fmla="*/ 2147483647 h 501"/>
              <a:gd name="T86" fmla="*/ 2147483647 w 495"/>
              <a:gd name="T87" fmla="*/ 2147483647 h 501"/>
              <a:gd name="T88" fmla="*/ 2147483647 w 495"/>
              <a:gd name="T89" fmla="*/ 2147483647 h 501"/>
              <a:gd name="T90" fmla="*/ 2147483647 w 495"/>
              <a:gd name="T91" fmla="*/ 2147483647 h 501"/>
              <a:gd name="T92" fmla="*/ 2147483647 w 495"/>
              <a:gd name="T93" fmla="*/ 2147483647 h 501"/>
              <a:gd name="T94" fmla="*/ 2147483647 w 495"/>
              <a:gd name="T95" fmla="*/ 2147483647 h 501"/>
              <a:gd name="T96" fmla="*/ 2147483647 w 495"/>
              <a:gd name="T97" fmla="*/ 2147483647 h 501"/>
              <a:gd name="T98" fmla="*/ 2147483647 w 495"/>
              <a:gd name="T99" fmla="*/ 0 h 501"/>
              <a:gd name="T100" fmla="*/ 2147483647 w 495"/>
              <a:gd name="T101" fmla="*/ 2147483647 h 501"/>
              <a:gd name="T102" fmla="*/ 2147483647 w 495"/>
              <a:gd name="T103" fmla="*/ 2147483647 h 501"/>
              <a:gd name="T104" fmla="*/ 2147483647 w 495"/>
              <a:gd name="T105" fmla="*/ 2147483647 h 501"/>
              <a:gd name="T106" fmla="*/ 2147483647 w 495"/>
              <a:gd name="T107" fmla="*/ 2147483647 h 501"/>
              <a:gd name="T108" fmla="*/ 2147483647 w 495"/>
              <a:gd name="T109" fmla="*/ 2147483647 h 501"/>
              <a:gd name="T110" fmla="*/ 2147483647 w 495"/>
              <a:gd name="T111" fmla="*/ 2147483647 h 501"/>
              <a:gd name="T112" fmla="*/ 2147483647 w 495"/>
              <a:gd name="T113" fmla="*/ 2147483647 h 501"/>
              <a:gd name="T114" fmla="*/ 2147483647 w 495"/>
              <a:gd name="T115" fmla="*/ 2147483647 h 501"/>
              <a:gd name="T116" fmla="*/ 2147483647 w 495"/>
              <a:gd name="T117" fmla="*/ 2147483647 h 501"/>
              <a:gd name="T118" fmla="*/ 2147483647 w 495"/>
              <a:gd name="T119" fmla="*/ 2147483647 h 501"/>
              <a:gd name="T120" fmla="*/ 2147483647 w 495"/>
              <a:gd name="T121" fmla="*/ 2147483647 h 501"/>
              <a:gd name="T122" fmla="*/ 2147483647 w 495"/>
              <a:gd name="T123" fmla="*/ 2147483647 h 501"/>
              <a:gd name="T124" fmla="*/ 2147483647 w 495"/>
              <a:gd name="T125" fmla="*/ 2147483647 h 5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5"/>
              <a:gd name="T190" fmla="*/ 0 h 501"/>
              <a:gd name="T191" fmla="*/ 495 w 495"/>
              <a:gd name="T192" fmla="*/ 501 h 5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7" name="Freeform 44">
            <a:extLst>
              <a:ext uri="{FF2B5EF4-FFF2-40B4-BE49-F238E27FC236}">
                <a16:creationId xmlns:a16="http://schemas.microsoft.com/office/drawing/2014/main" id="{A79FB0B0-B897-FD1F-3AAF-1C54955F789D}"/>
              </a:ext>
            </a:extLst>
          </p:cNvPr>
          <p:cNvSpPr>
            <a:spLocks/>
          </p:cNvSpPr>
          <p:nvPr/>
        </p:nvSpPr>
        <p:spPr bwMode="auto">
          <a:xfrm>
            <a:off x="3821971" y="4661615"/>
            <a:ext cx="65088" cy="125412"/>
          </a:xfrm>
          <a:custGeom>
            <a:avLst/>
            <a:gdLst>
              <a:gd name="T0" fmla="*/ 2147483647 w 41"/>
              <a:gd name="T1" fmla="*/ 2147483647 h 79"/>
              <a:gd name="T2" fmla="*/ 2147483647 w 41"/>
              <a:gd name="T3" fmla="*/ 2147483647 h 79"/>
              <a:gd name="T4" fmla="*/ 2147483647 w 41"/>
              <a:gd name="T5" fmla="*/ 2147483647 h 79"/>
              <a:gd name="T6" fmla="*/ 2147483647 w 41"/>
              <a:gd name="T7" fmla="*/ 0 h 79"/>
              <a:gd name="T8" fmla="*/ 2147483647 w 41"/>
              <a:gd name="T9" fmla="*/ 2147483647 h 79"/>
              <a:gd name="T10" fmla="*/ 2147483647 w 41"/>
              <a:gd name="T11" fmla="*/ 2147483647 h 79"/>
              <a:gd name="T12" fmla="*/ 2147483647 w 41"/>
              <a:gd name="T13" fmla="*/ 2147483647 h 79"/>
              <a:gd name="T14" fmla="*/ 2147483647 w 41"/>
              <a:gd name="T15" fmla="*/ 2147483647 h 79"/>
              <a:gd name="T16" fmla="*/ 2147483647 w 41"/>
              <a:gd name="T17" fmla="*/ 2147483647 h 79"/>
              <a:gd name="T18" fmla="*/ 2147483647 w 41"/>
              <a:gd name="T19" fmla="*/ 2147483647 h 79"/>
              <a:gd name="T20" fmla="*/ 2147483647 w 41"/>
              <a:gd name="T21" fmla="*/ 2147483647 h 79"/>
              <a:gd name="T22" fmla="*/ 2147483647 w 41"/>
              <a:gd name="T23" fmla="*/ 2147483647 h 79"/>
              <a:gd name="T24" fmla="*/ 2147483647 w 41"/>
              <a:gd name="T25" fmla="*/ 2147483647 h 79"/>
              <a:gd name="T26" fmla="*/ 2147483647 w 41"/>
              <a:gd name="T27" fmla="*/ 2147483647 h 79"/>
              <a:gd name="T28" fmla="*/ 2147483647 w 41"/>
              <a:gd name="T29" fmla="*/ 2147483647 h 79"/>
              <a:gd name="T30" fmla="*/ 2147483647 w 41"/>
              <a:gd name="T31" fmla="*/ 2147483647 h 79"/>
              <a:gd name="T32" fmla="*/ 2147483647 w 41"/>
              <a:gd name="T33" fmla="*/ 2147483647 h 79"/>
              <a:gd name="T34" fmla="*/ 2147483647 w 41"/>
              <a:gd name="T35" fmla="*/ 2147483647 h 79"/>
              <a:gd name="T36" fmla="*/ 2147483647 w 41"/>
              <a:gd name="T37" fmla="*/ 2147483647 h 79"/>
              <a:gd name="T38" fmla="*/ 0 w 41"/>
              <a:gd name="T39" fmla="*/ 2147483647 h 79"/>
              <a:gd name="T40" fmla="*/ 2147483647 w 41"/>
              <a:gd name="T41" fmla="*/ 2147483647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9"/>
              <a:gd name="T65" fmla="*/ 41 w 41"/>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8" name="Freeform 45">
            <a:extLst>
              <a:ext uri="{FF2B5EF4-FFF2-40B4-BE49-F238E27FC236}">
                <a16:creationId xmlns:a16="http://schemas.microsoft.com/office/drawing/2014/main" id="{76F18E2E-7CD9-08EB-C6F3-0425445EB255}"/>
              </a:ext>
            </a:extLst>
          </p:cNvPr>
          <p:cNvSpPr>
            <a:spLocks/>
          </p:cNvSpPr>
          <p:nvPr/>
        </p:nvSpPr>
        <p:spPr bwMode="auto">
          <a:xfrm>
            <a:off x="5198334" y="3729752"/>
            <a:ext cx="69850" cy="88900"/>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0 w 44"/>
              <a:gd name="T13" fmla="*/ 2147483647 h 56"/>
              <a:gd name="T14" fmla="*/ 2147483647 w 44"/>
              <a:gd name="T15" fmla="*/ 2147483647 h 56"/>
              <a:gd name="T16" fmla="*/ 2147483647 w 44"/>
              <a:gd name="T17" fmla="*/ 2147483647 h 56"/>
              <a:gd name="T18" fmla="*/ 2147483647 w 44"/>
              <a:gd name="T19" fmla="*/ 0 h 56"/>
              <a:gd name="T20" fmla="*/ 2147483647 w 44"/>
              <a:gd name="T21" fmla="*/ 2147483647 h 56"/>
              <a:gd name="T22" fmla="*/ 2147483647 w 44"/>
              <a:gd name="T23" fmla="*/ 2147483647 h 56"/>
              <a:gd name="T24" fmla="*/ 2147483647 w 44"/>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6"/>
              <a:gd name="T41" fmla="*/ 44 w 4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49" name="Freeform 46">
            <a:extLst>
              <a:ext uri="{FF2B5EF4-FFF2-40B4-BE49-F238E27FC236}">
                <a16:creationId xmlns:a16="http://schemas.microsoft.com/office/drawing/2014/main" id="{63114D8D-9EA8-7585-719B-5D9764C064B8}"/>
              </a:ext>
            </a:extLst>
          </p:cNvPr>
          <p:cNvSpPr>
            <a:spLocks/>
          </p:cNvSpPr>
          <p:nvPr/>
        </p:nvSpPr>
        <p:spPr bwMode="auto">
          <a:xfrm>
            <a:off x="5115785" y="3405903"/>
            <a:ext cx="307975" cy="341313"/>
          </a:xfrm>
          <a:custGeom>
            <a:avLst/>
            <a:gdLst>
              <a:gd name="T0" fmla="*/ 2147483647 w 194"/>
              <a:gd name="T1" fmla="*/ 0 h 215"/>
              <a:gd name="T2" fmla="*/ 2147483647 w 194"/>
              <a:gd name="T3" fmla="*/ 2147483647 h 215"/>
              <a:gd name="T4" fmla="*/ 2147483647 w 194"/>
              <a:gd name="T5" fmla="*/ 2147483647 h 215"/>
              <a:gd name="T6" fmla="*/ 2147483647 w 194"/>
              <a:gd name="T7" fmla="*/ 2147483647 h 215"/>
              <a:gd name="T8" fmla="*/ 2147483647 w 194"/>
              <a:gd name="T9" fmla="*/ 2147483647 h 215"/>
              <a:gd name="T10" fmla="*/ 0 w 194"/>
              <a:gd name="T11" fmla="*/ 2147483647 h 215"/>
              <a:gd name="T12" fmla="*/ 2147483647 w 194"/>
              <a:gd name="T13" fmla="*/ 2147483647 h 215"/>
              <a:gd name="T14" fmla="*/ 2147483647 w 194"/>
              <a:gd name="T15" fmla="*/ 2147483647 h 215"/>
              <a:gd name="T16" fmla="*/ 2147483647 w 194"/>
              <a:gd name="T17" fmla="*/ 2147483647 h 215"/>
              <a:gd name="T18" fmla="*/ 2147483647 w 194"/>
              <a:gd name="T19" fmla="*/ 2147483647 h 215"/>
              <a:gd name="T20" fmla="*/ 2147483647 w 194"/>
              <a:gd name="T21" fmla="*/ 2147483647 h 215"/>
              <a:gd name="T22" fmla="*/ 2147483647 w 194"/>
              <a:gd name="T23" fmla="*/ 2147483647 h 215"/>
              <a:gd name="T24" fmla="*/ 2147483647 w 194"/>
              <a:gd name="T25" fmla="*/ 2147483647 h 215"/>
              <a:gd name="T26" fmla="*/ 2147483647 w 194"/>
              <a:gd name="T27" fmla="*/ 2147483647 h 215"/>
              <a:gd name="T28" fmla="*/ 2147483647 w 194"/>
              <a:gd name="T29" fmla="*/ 2147483647 h 215"/>
              <a:gd name="T30" fmla="*/ 2147483647 w 194"/>
              <a:gd name="T31" fmla="*/ 2147483647 h 215"/>
              <a:gd name="T32" fmla="*/ 2147483647 w 194"/>
              <a:gd name="T33" fmla="*/ 2147483647 h 215"/>
              <a:gd name="T34" fmla="*/ 2147483647 w 194"/>
              <a:gd name="T35" fmla="*/ 2147483647 h 215"/>
              <a:gd name="T36" fmla="*/ 2147483647 w 194"/>
              <a:gd name="T37" fmla="*/ 2147483647 h 215"/>
              <a:gd name="T38" fmla="*/ 2147483647 w 194"/>
              <a:gd name="T39" fmla="*/ 2147483647 h 215"/>
              <a:gd name="T40" fmla="*/ 2147483647 w 194"/>
              <a:gd name="T41" fmla="*/ 2147483647 h 215"/>
              <a:gd name="T42" fmla="*/ 2147483647 w 194"/>
              <a:gd name="T43" fmla="*/ 2147483647 h 215"/>
              <a:gd name="T44" fmla="*/ 2147483647 w 194"/>
              <a:gd name="T45" fmla="*/ 2147483647 h 215"/>
              <a:gd name="T46" fmla="*/ 2147483647 w 194"/>
              <a:gd name="T47" fmla="*/ 2147483647 h 215"/>
              <a:gd name="T48" fmla="*/ 2147483647 w 194"/>
              <a:gd name="T49" fmla="*/ 2147483647 h 215"/>
              <a:gd name="T50" fmla="*/ 2147483647 w 194"/>
              <a:gd name="T51" fmla="*/ 2147483647 h 215"/>
              <a:gd name="T52" fmla="*/ 2147483647 w 194"/>
              <a:gd name="T53" fmla="*/ 2147483647 h 215"/>
              <a:gd name="T54" fmla="*/ 2147483647 w 194"/>
              <a:gd name="T55" fmla="*/ 2147483647 h 215"/>
              <a:gd name="T56" fmla="*/ 2147483647 w 194"/>
              <a:gd name="T57" fmla="*/ 2147483647 h 215"/>
              <a:gd name="T58" fmla="*/ 2147483647 w 194"/>
              <a:gd name="T59" fmla="*/ 2147483647 h 215"/>
              <a:gd name="T60" fmla="*/ 2147483647 w 194"/>
              <a:gd name="T61" fmla="*/ 2147483647 h 215"/>
              <a:gd name="T62" fmla="*/ 2147483647 w 194"/>
              <a:gd name="T63" fmla="*/ 2147483647 h 215"/>
              <a:gd name="T64" fmla="*/ 2147483647 w 194"/>
              <a:gd name="T65" fmla="*/ 2147483647 h 215"/>
              <a:gd name="T66" fmla="*/ 2147483647 w 194"/>
              <a:gd name="T67" fmla="*/ 2147483647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215"/>
              <a:gd name="T104" fmla="*/ 194 w 194"/>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0" name="Freeform 47">
            <a:extLst>
              <a:ext uri="{FF2B5EF4-FFF2-40B4-BE49-F238E27FC236}">
                <a16:creationId xmlns:a16="http://schemas.microsoft.com/office/drawing/2014/main" id="{7F6C758B-FA76-EFB1-5689-558C63E4842D}"/>
              </a:ext>
            </a:extLst>
          </p:cNvPr>
          <p:cNvSpPr>
            <a:spLocks/>
          </p:cNvSpPr>
          <p:nvPr/>
        </p:nvSpPr>
        <p:spPr bwMode="auto">
          <a:xfrm>
            <a:off x="5218971" y="3682128"/>
            <a:ext cx="84138" cy="61913"/>
          </a:xfrm>
          <a:custGeom>
            <a:avLst/>
            <a:gdLst>
              <a:gd name="T0" fmla="*/ 2147483647 w 53"/>
              <a:gd name="T1" fmla="*/ 2147483647 h 39"/>
              <a:gd name="T2" fmla="*/ 2147483647 w 53"/>
              <a:gd name="T3" fmla="*/ 2147483647 h 39"/>
              <a:gd name="T4" fmla="*/ 2147483647 w 53"/>
              <a:gd name="T5" fmla="*/ 2147483647 h 39"/>
              <a:gd name="T6" fmla="*/ 2147483647 w 53"/>
              <a:gd name="T7" fmla="*/ 2147483647 h 39"/>
              <a:gd name="T8" fmla="*/ 2147483647 w 53"/>
              <a:gd name="T9" fmla="*/ 2147483647 h 39"/>
              <a:gd name="T10" fmla="*/ 2147483647 w 53"/>
              <a:gd name="T11" fmla="*/ 2147483647 h 39"/>
              <a:gd name="T12" fmla="*/ 0 w 53"/>
              <a:gd name="T13" fmla="*/ 2147483647 h 39"/>
              <a:gd name="T14" fmla="*/ 2147483647 w 53"/>
              <a:gd name="T15" fmla="*/ 2147483647 h 39"/>
              <a:gd name="T16" fmla="*/ 2147483647 w 53"/>
              <a:gd name="T17" fmla="*/ 2147483647 h 39"/>
              <a:gd name="T18" fmla="*/ 2147483647 w 53"/>
              <a:gd name="T19" fmla="*/ 0 h 39"/>
              <a:gd name="T20" fmla="*/ 2147483647 w 53"/>
              <a:gd name="T21" fmla="*/ 0 h 39"/>
              <a:gd name="T22" fmla="*/ 2147483647 w 5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9"/>
              <a:gd name="T38" fmla="*/ 53 w 5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1" name="Freeform 48">
            <a:extLst>
              <a:ext uri="{FF2B5EF4-FFF2-40B4-BE49-F238E27FC236}">
                <a16:creationId xmlns:a16="http://schemas.microsoft.com/office/drawing/2014/main" id="{3A6A7903-67F0-6671-B4DF-07B39A70CA4F}"/>
              </a:ext>
            </a:extLst>
          </p:cNvPr>
          <p:cNvSpPr>
            <a:spLocks/>
          </p:cNvSpPr>
          <p:nvPr/>
        </p:nvSpPr>
        <p:spPr bwMode="auto">
          <a:xfrm>
            <a:off x="4945921" y="1713628"/>
            <a:ext cx="127000" cy="66675"/>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0 w 80"/>
              <a:gd name="T17" fmla="*/ 2147483647 h 42"/>
              <a:gd name="T18" fmla="*/ 2147483647 w 80"/>
              <a:gd name="T19" fmla="*/ 2147483647 h 42"/>
              <a:gd name="T20" fmla="*/ 2147483647 w 80"/>
              <a:gd name="T21" fmla="*/ 2147483647 h 42"/>
              <a:gd name="T22" fmla="*/ 2147483647 w 80"/>
              <a:gd name="T23" fmla="*/ 0 h 42"/>
              <a:gd name="T24" fmla="*/ 2147483647 w 80"/>
              <a:gd name="T25" fmla="*/ 0 h 42"/>
              <a:gd name="T26" fmla="*/ 2147483647 w 80"/>
              <a:gd name="T27" fmla="*/ 2147483647 h 42"/>
              <a:gd name="T28" fmla="*/ 2147483647 w 80"/>
              <a:gd name="T29" fmla="*/ 2147483647 h 42"/>
              <a:gd name="T30" fmla="*/ 2147483647 w 80"/>
              <a:gd name="T31" fmla="*/ 2147483647 h 42"/>
              <a:gd name="T32" fmla="*/ 2147483647 w 80"/>
              <a:gd name="T33" fmla="*/ 2147483647 h 42"/>
              <a:gd name="T34" fmla="*/ 2147483647 w 80"/>
              <a:gd name="T35" fmla="*/ 2147483647 h 42"/>
              <a:gd name="T36" fmla="*/ 2147483647 w 80"/>
              <a:gd name="T37" fmla="*/ 2147483647 h 42"/>
              <a:gd name="T38" fmla="*/ 2147483647 w 80"/>
              <a:gd name="T39" fmla="*/ 2147483647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42"/>
              <a:gd name="T62" fmla="*/ 80 w 8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2" name="Freeform 49">
            <a:extLst>
              <a:ext uri="{FF2B5EF4-FFF2-40B4-BE49-F238E27FC236}">
                <a16:creationId xmlns:a16="http://schemas.microsoft.com/office/drawing/2014/main" id="{E735412A-9A5B-36BA-76E7-E003B0284B11}"/>
              </a:ext>
            </a:extLst>
          </p:cNvPr>
          <p:cNvSpPr>
            <a:spLocks/>
          </p:cNvSpPr>
          <p:nvPr/>
        </p:nvSpPr>
        <p:spPr bwMode="auto">
          <a:xfrm>
            <a:off x="4736372" y="1685052"/>
            <a:ext cx="265113" cy="196850"/>
          </a:xfrm>
          <a:custGeom>
            <a:avLst/>
            <a:gdLst>
              <a:gd name="T0" fmla="*/ 2147483647 w 167"/>
              <a:gd name="T1" fmla="*/ 2147483647 h 124"/>
              <a:gd name="T2" fmla="*/ 2147483647 w 167"/>
              <a:gd name="T3" fmla="*/ 2147483647 h 124"/>
              <a:gd name="T4" fmla="*/ 2147483647 w 167"/>
              <a:gd name="T5" fmla="*/ 2147483647 h 124"/>
              <a:gd name="T6" fmla="*/ 2147483647 w 167"/>
              <a:gd name="T7" fmla="*/ 2147483647 h 124"/>
              <a:gd name="T8" fmla="*/ 2147483647 w 167"/>
              <a:gd name="T9" fmla="*/ 2147483647 h 124"/>
              <a:gd name="T10" fmla="*/ 2147483647 w 167"/>
              <a:gd name="T11" fmla="*/ 2147483647 h 124"/>
              <a:gd name="T12" fmla="*/ 2147483647 w 167"/>
              <a:gd name="T13" fmla="*/ 2147483647 h 124"/>
              <a:gd name="T14" fmla="*/ 2147483647 w 167"/>
              <a:gd name="T15" fmla="*/ 2147483647 h 124"/>
              <a:gd name="T16" fmla="*/ 2147483647 w 167"/>
              <a:gd name="T17" fmla="*/ 2147483647 h 124"/>
              <a:gd name="T18" fmla="*/ 0 w 167"/>
              <a:gd name="T19" fmla="*/ 2147483647 h 124"/>
              <a:gd name="T20" fmla="*/ 0 w 167"/>
              <a:gd name="T21" fmla="*/ 2147483647 h 124"/>
              <a:gd name="T22" fmla="*/ 2147483647 w 167"/>
              <a:gd name="T23" fmla="*/ 2147483647 h 124"/>
              <a:gd name="T24" fmla="*/ 2147483647 w 167"/>
              <a:gd name="T25" fmla="*/ 2147483647 h 124"/>
              <a:gd name="T26" fmla="*/ 2147483647 w 167"/>
              <a:gd name="T27" fmla="*/ 2147483647 h 124"/>
              <a:gd name="T28" fmla="*/ 2147483647 w 167"/>
              <a:gd name="T29" fmla="*/ 0 h 124"/>
              <a:gd name="T30" fmla="*/ 2147483647 w 167"/>
              <a:gd name="T31" fmla="*/ 2147483647 h 124"/>
              <a:gd name="T32" fmla="*/ 2147483647 w 167"/>
              <a:gd name="T33" fmla="*/ 2147483647 h 124"/>
              <a:gd name="T34" fmla="*/ 2147483647 w 167"/>
              <a:gd name="T35" fmla="*/ 2147483647 h 124"/>
              <a:gd name="T36" fmla="*/ 2147483647 w 167"/>
              <a:gd name="T37" fmla="*/ 2147483647 h 124"/>
              <a:gd name="T38" fmla="*/ 2147483647 w 167"/>
              <a:gd name="T39" fmla="*/ 2147483647 h 124"/>
              <a:gd name="T40" fmla="*/ 2147483647 w 167"/>
              <a:gd name="T41" fmla="*/ 2147483647 h 124"/>
              <a:gd name="T42" fmla="*/ 2147483647 w 167"/>
              <a:gd name="T43" fmla="*/ 2147483647 h 124"/>
              <a:gd name="T44" fmla="*/ 2147483647 w 167"/>
              <a:gd name="T45" fmla="*/ 2147483647 h 124"/>
              <a:gd name="T46" fmla="*/ 2147483647 w 167"/>
              <a:gd name="T47" fmla="*/ 2147483647 h 124"/>
              <a:gd name="T48" fmla="*/ 2147483647 w 167"/>
              <a:gd name="T49" fmla="*/ 2147483647 h 124"/>
              <a:gd name="T50" fmla="*/ 2147483647 w 167"/>
              <a:gd name="T51" fmla="*/ 2147483647 h 124"/>
              <a:gd name="T52" fmla="*/ 2147483647 w 167"/>
              <a:gd name="T53" fmla="*/ 2147483647 h 124"/>
              <a:gd name="T54" fmla="*/ 2147483647 w 167"/>
              <a:gd name="T55" fmla="*/ 2147483647 h 124"/>
              <a:gd name="T56" fmla="*/ 2147483647 w 167"/>
              <a:gd name="T57" fmla="*/ 2147483647 h 124"/>
              <a:gd name="T58" fmla="*/ 2147483647 w 167"/>
              <a:gd name="T59" fmla="*/ 2147483647 h 124"/>
              <a:gd name="T60" fmla="*/ 2147483647 w 167"/>
              <a:gd name="T61" fmla="*/ 2147483647 h 124"/>
              <a:gd name="T62" fmla="*/ 2147483647 w 167"/>
              <a:gd name="T63" fmla="*/ 2147483647 h 124"/>
              <a:gd name="T64" fmla="*/ 2147483647 w 167"/>
              <a:gd name="T65" fmla="*/ 2147483647 h 124"/>
              <a:gd name="T66" fmla="*/ 2147483647 w 167"/>
              <a:gd name="T67" fmla="*/ 2147483647 h 124"/>
              <a:gd name="T68" fmla="*/ 2147483647 w 167"/>
              <a:gd name="T69" fmla="*/ 2147483647 h 124"/>
              <a:gd name="T70" fmla="*/ 2147483647 w 167"/>
              <a:gd name="T71" fmla="*/ 2147483647 h 124"/>
              <a:gd name="T72" fmla="*/ 2147483647 w 167"/>
              <a:gd name="T73" fmla="*/ 2147483647 h 124"/>
              <a:gd name="T74" fmla="*/ 2147483647 w 167"/>
              <a:gd name="T75" fmla="*/ 2147483647 h 124"/>
              <a:gd name="T76" fmla="*/ 2147483647 w 167"/>
              <a:gd name="T77" fmla="*/ 2147483647 h 1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7"/>
              <a:gd name="T118" fmla="*/ 0 h 124"/>
              <a:gd name="T119" fmla="*/ 167 w 167"/>
              <a:gd name="T120" fmla="*/ 124 h 1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7" h="124">
                <a:moveTo>
                  <a:pt x="128" y="119"/>
                </a:moveTo>
                <a:lnTo>
                  <a:pt x="112" y="115"/>
                </a:lnTo>
                <a:lnTo>
                  <a:pt x="103" y="116"/>
                </a:lnTo>
                <a:lnTo>
                  <a:pt x="81" y="103"/>
                </a:lnTo>
                <a:lnTo>
                  <a:pt x="81" y="96"/>
                </a:lnTo>
                <a:lnTo>
                  <a:pt x="75" y="103"/>
                </a:lnTo>
                <a:lnTo>
                  <a:pt x="32" y="88"/>
                </a:lnTo>
                <a:lnTo>
                  <a:pt x="8" y="63"/>
                </a:lnTo>
                <a:lnTo>
                  <a:pt x="8" y="54"/>
                </a:lnTo>
                <a:lnTo>
                  <a:pt x="0" y="45"/>
                </a:lnTo>
                <a:lnTo>
                  <a:pt x="0" y="28"/>
                </a:lnTo>
                <a:lnTo>
                  <a:pt x="1" y="21"/>
                </a:lnTo>
                <a:lnTo>
                  <a:pt x="8" y="10"/>
                </a:lnTo>
                <a:lnTo>
                  <a:pt x="16" y="7"/>
                </a:lnTo>
                <a:lnTo>
                  <a:pt x="21" y="0"/>
                </a:lnTo>
                <a:lnTo>
                  <a:pt x="48" y="2"/>
                </a:lnTo>
                <a:lnTo>
                  <a:pt x="57" y="6"/>
                </a:lnTo>
                <a:lnTo>
                  <a:pt x="57" y="14"/>
                </a:lnTo>
                <a:lnTo>
                  <a:pt x="74" y="24"/>
                </a:lnTo>
                <a:lnTo>
                  <a:pt x="97" y="40"/>
                </a:lnTo>
                <a:lnTo>
                  <a:pt x="116" y="45"/>
                </a:lnTo>
                <a:lnTo>
                  <a:pt x="128" y="49"/>
                </a:lnTo>
                <a:lnTo>
                  <a:pt x="116" y="58"/>
                </a:lnTo>
                <a:lnTo>
                  <a:pt x="130" y="67"/>
                </a:lnTo>
                <a:lnTo>
                  <a:pt x="145" y="63"/>
                </a:lnTo>
                <a:lnTo>
                  <a:pt x="151" y="68"/>
                </a:lnTo>
                <a:lnTo>
                  <a:pt x="141" y="77"/>
                </a:lnTo>
                <a:lnTo>
                  <a:pt x="124" y="74"/>
                </a:lnTo>
                <a:lnTo>
                  <a:pt x="114" y="78"/>
                </a:lnTo>
                <a:lnTo>
                  <a:pt x="116" y="94"/>
                </a:lnTo>
                <a:lnTo>
                  <a:pt x="124" y="101"/>
                </a:lnTo>
                <a:lnTo>
                  <a:pt x="128" y="108"/>
                </a:lnTo>
                <a:lnTo>
                  <a:pt x="137" y="112"/>
                </a:lnTo>
                <a:lnTo>
                  <a:pt x="153" y="115"/>
                </a:lnTo>
                <a:lnTo>
                  <a:pt x="159" y="108"/>
                </a:lnTo>
                <a:lnTo>
                  <a:pt x="166" y="112"/>
                </a:lnTo>
                <a:lnTo>
                  <a:pt x="163" y="123"/>
                </a:lnTo>
                <a:lnTo>
                  <a:pt x="146" y="119"/>
                </a:lnTo>
                <a:lnTo>
                  <a:pt x="128" y="119"/>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3" name="Freeform 50">
            <a:extLst>
              <a:ext uri="{FF2B5EF4-FFF2-40B4-BE49-F238E27FC236}">
                <a16:creationId xmlns:a16="http://schemas.microsoft.com/office/drawing/2014/main" id="{2225403B-2C8D-2688-6FC8-5BEBC73F5097}"/>
              </a:ext>
            </a:extLst>
          </p:cNvPr>
          <p:cNvSpPr>
            <a:spLocks/>
          </p:cNvSpPr>
          <p:nvPr/>
        </p:nvSpPr>
        <p:spPr bwMode="auto">
          <a:xfrm>
            <a:off x="5028471" y="1745377"/>
            <a:ext cx="160338" cy="215900"/>
          </a:xfrm>
          <a:custGeom>
            <a:avLst/>
            <a:gdLst>
              <a:gd name="T0" fmla="*/ 2147483647 w 101"/>
              <a:gd name="T1" fmla="*/ 2147483647 h 136"/>
              <a:gd name="T2" fmla="*/ 2147483647 w 101"/>
              <a:gd name="T3" fmla="*/ 2147483647 h 136"/>
              <a:gd name="T4" fmla="*/ 2147483647 w 101"/>
              <a:gd name="T5" fmla="*/ 2147483647 h 136"/>
              <a:gd name="T6" fmla="*/ 2147483647 w 101"/>
              <a:gd name="T7" fmla="*/ 2147483647 h 136"/>
              <a:gd name="T8" fmla="*/ 2147483647 w 101"/>
              <a:gd name="T9" fmla="*/ 2147483647 h 136"/>
              <a:gd name="T10" fmla="*/ 2147483647 w 101"/>
              <a:gd name="T11" fmla="*/ 2147483647 h 136"/>
              <a:gd name="T12" fmla="*/ 2147483647 w 101"/>
              <a:gd name="T13" fmla="*/ 2147483647 h 136"/>
              <a:gd name="T14" fmla="*/ 2147483647 w 101"/>
              <a:gd name="T15" fmla="*/ 2147483647 h 136"/>
              <a:gd name="T16" fmla="*/ 2147483647 w 101"/>
              <a:gd name="T17" fmla="*/ 2147483647 h 136"/>
              <a:gd name="T18" fmla="*/ 2147483647 w 101"/>
              <a:gd name="T19" fmla="*/ 2147483647 h 136"/>
              <a:gd name="T20" fmla="*/ 2147483647 w 101"/>
              <a:gd name="T21" fmla="*/ 2147483647 h 136"/>
              <a:gd name="T22" fmla="*/ 2147483647 w 101"/>
              <a:gd name="T23" fmla="*/ 2147483647 h 136"/>
              <a:gd name="T24" fmla="*/ 2147483647 w 101"/>
              <a:gd name="T25" fmla="*/ 2147483647 h 136"/>
              <a:gd name="T26" fmla="*/ 2147483647 w 101"/>
              <a:gd name="T27" fmla="*/ 2147483647 h 136"/>
              <a:gd name="T28" fmla="*/ 2147483647 w 101"/>
              <a:gd name="T29" fmla="*/ 2147483647 h 136"/>
              <a:gd name="T30" fmla="*/ 2147483647 w 101"/>
              <a:gd name="T31" fmla="*/ 2147483647 h 136"/>
              <a:gd name="T32" fmla="*/ 2147483647 w 101"/>
              <a:gd name="T33" fmla="*/ 2147483647 h 136"/>
              <a:gd name="T34" fmla="*/ 2147483647 w 101"/>
              <a:gd name="T35" fmla="*/ 2147483647 h 136"/>
              <a:gd name="T36" fmla="*/ 2147483647 w 101"/>
              <a:gd name="T37" fmla="*/ 2147483647 h 136"/>
              <a:gd name="T38" fmla="*/ 2147483647 w 101"/>
              <a:gd name="T39" fmla="*/ 2147483647 h 136"/>
              <a:gd name="T40" fmla="*/ 2147483647 w 101"/>
              <a:gd name="T41" fmla="*/ 2147483647 h 136"/>
              <a:gd name="T42" fmla="*/ 0 w 101"/>
              <a:gd name="T43" fmla="*/ 2147483647 h 136"/>
              <a:gd name="T44" fmla="*/ 2147483647 w 101"/>
              <a:gd name="T45" fmla="*/ 2147483647 h 136"/>
              <a:gd name="T46" fmla="*/ 2147483647 w 101"/>
              <a:gd name="T47" fmla="*/ 2147483647 h 136"/>
              <a:gd name="T48" fmla="*/ 2147483647 w 101"/>
              <a:gd name="T49" fmla="*/ 2147483647 h 136"/>
              <a:gd name="T50" fmla="*/ 2147483647 w 101"/>
              <a:gd name="T51" fmla="*/ 2147483647 h 136"/>
              <a:gd name="T52" fmla="*/ 2147483647 w 101"/>
              <a:gd name="T53" fmla="*/ 2147483647 h 136"/>
              <a:gd name="T54" fmla="*/ 2147483647 w 101"/>
              <a:gd name="T55" fmla="*/ 2147483647 h 136"/>
              <a:gd name="T56" fmla="*/ 2147483647 w 101"/>
              <a:gd name="T57" fmla="*/ 0 h 136"/>
              <a:gd name="T58" fmla="*/ 2147483647 w 101"/>
              <a:gd name="T59" fmla="*/ 2147483647 h 136"/>
              <a:gd name="T60" fmla="*/ 2147483647 w 101"/>
              <a:gd name="T61" fmla="*/ 2147483647 h 136"/>
              <a:gd name="T62" fmla="*/ 2147483647 w 101"/>
              <a:gd name="T63" fmla="*/ 2147483647 h 136"/>
              <a:gd name="T64" fmla="*/ 2147483647 w 101"/>
              <a:gd name="T65" fmla="*/ 2147483647 h 136"/>
              <a:gd name="T66" fmla="*/ 2147483647 w 101"/>
              <a:gd name="T67" fmla="*/ 2147483647 h 136"/>
              <a:gd name="T68" fmla="*/ 2147483647 w 101"/>
              <a:gd name="T69" fmla="*/ 2147483647 h 136"/>
              <a:gd name="T70" fmla="*/ 2147483647 w 101"/>
              <a:gd name="T71" fmla="*/ 2147483647 h 136"/>
              <a:gd name="T72" fmla="*/ 2147483647 w 101"/>
              <a:gd name="T73" fmla="*/ 2147483647 h 136"/>
              <a:gd name="T74" fmla="*/ 2147483647 w 101"/>
              <a:gd name="T75" fmla="*/ 2147483647 h 136"/>
              <a:gd name="T76" fmla="*/ 2147483647 w 101"/>
              <a:gd name="T77" fmla="*/ 2147483647 h 136"/>
              <a:gd name="T78" fmla="*/ 2147483647 w 101"/>
              <a:gd name="T79" fmla="*/ 2147483647 h 136"/>
              <a:gd name="T80" fmla="*/ 2147483647 w 101"/>
              <a:gd name="T81" fmla="*/ 2147483647 h 136"/>
              <a:gd name="T82" fmla="*/ 2147483647 w 101"/>
              <a:gd name="T83" fmla="*/ 2147483647 h 136"/>
              <a:gd name="T84" fmla="*/ 2147483647 w 101"/>
              <a:gd name="T85" fmla="*/ 2147483647 h 136"/>
              <a:gd name="T86" fmla="*/ 2147483647 w 101"/>
              <a:gd name="T87" fmla="*/ 2147483647 h 136"/>
              <a:gd name="T88" fmla="*/ 2147483647 w 101"/>
              <a:gd name="T89" fmla="*/ 2147483647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36"/>
              <a:gd name="T137" fmla="*/ 101 w 101"/>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4" name="Freeform 51">
            <a:extLst>
              <a:ext uri="{FF2B5EF4-FFF2-40B4-BE49-F238E27FC236}">
                <a16:creationId xmlns:a16="http://schemas.microsoft.com/office/drawing/2014/main" id="{96EF2F49-9974-E733-94F3-BAB65DC603EF}"/>
              </a:ext>
            </a:extLst>
          </p:cNvPr>
          <p:cNvSpPr>
            <a:spLocks/>
          </p:cNvSpPr>
          <p:nvPr/>
        </p:nvSpPr>
        <p:spPr bwMode="auto">
          <a:xfrm>
            <a:off x="5142772" y="1699340"/>
            <a:ext cx="68263" cy="80962"/>
          </a:xfrm>
          <a:custGeom>
            <a:avLst/>
            <a:gdLst>
              <a:gd name="T0" fmla="*/ 2147483647 w 43"/>
              <a:gd name="T1" fmla="*/ 2147483647 h 51"/>
              <a:gd name="T2" fmla="*/ 2147483647 w 43"/>
              <a:gd name="T3" fmla="*/ 2147483647 h 51"/>
              <a:gd name="T4" fmla="*/ 2147483647 w 43"/>
              <a:gd name="T5" fmla="*/ 2147483647 h 51"/>
              <a:gd name="T6" fmla="*/ 2147483647 w 43"/>
              <a:gd name="T7" fmla="*/ 2147483647 h 51"/>
              <a:gd name="T8" fmla="*/ 2147483647 w 43"/>
              <a:gd name="T9" fmla="*/ 0 h 51"/>
              <a:gd name="T10" fmla="*/ 2147483647 w 43"/>
              <a:gd name="T11" fmla="*/ 2147483647 h 51"/>
              <a:gd name="T12" fmla="*/ 0 w 43"/>
              <a:gd name="T13" fmla="*/ 2147483647 h 51"/>
              <a:gd name="T14" fmla="*/ 2147483647 w 43"/>
              <a:gd name="T15" fmla="*/ 2147483647 h 51"/>
              <a:gd name="T16" fmla="*/ 2147483647 w 43"/>
              <a:gd name="T17" fmla="*/ 2147483647 h 51"/>
              <a:gd name="T18" fmla="*/ 2147483647 w 43"/>
              <a:gd name="T19" fmla="*/ 2147483647 h 51"/>
              <a:gd name="T20" fmla="*/ 2147483647 w 43"/>
              <a:gd name="T21" fmla="*/ 2147483647 h 51"/>
              <a:gd name="T22" fmla="*/ 2147483647 w 43"/>
              <a:gd name="T23" fmla="*/ 2147483647 h 51"/>
              <a:gd name="T24" fmla="*/ 2147483647 w 43"/>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1"/>
              <a:gd name="T41" fmla="*/ 43 w 43"/>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5" name="Freeform 52">
            <a:extLst>
              <a:ext uri="{FF2B5EF4-FFF2-40B4-BE49-F238E27FC236}">
                <a16:creationId xmlns:a16="http://schemas.microsoft.com/office/drawing/2014/main" id="{CCDF905F-DAC2-2579-BC6F-33BA7B814B61}"/>
              </a:ext>
            </a:extLst>
          </p:cNvPr>
          <p:cNvSpPr>
            <a:spLocks/>
          </p:cNvSpPr>
          <p:nvPr/>
        </p:nvSpPr>
        <p:spPr bwMode="auto">
          <a:xfrm>
            <a:off x="4933222" y="1529478"/>
            <a:ext cx="314325" cy="182563"/>
          </a:xfrm>
          <a:custGeom>
            <a:avLst/>
            <a:gdLst>
              <a:gd name="T0" fmla="*/ 2147483647 w 198"/>
              <a:gd name="T1" fmla="*/ 2147483647 h 115"/>
              <a:gd name="T2" fmla="*/ 2147483647 w 198"/>
              <a:gd name="T3" fmla="*/ 2147483647 h 115"/>
              <a:gd name="T4" fmla="*/ 2147483647 w 198"/>
              <a:gd name="T5" fmla="*/ 2147483647 h 115"/>
              <a:gd name="T6" fmla="*/ 2147483647 w 198"/>
              <a:gd name="T7" fmla="*/ 2147483647 h 115"/>
              <a:gd name="T8" fmla="*/ 2147483647 w 198"/>
              <a:gd name="T9" fmla="*/ 2147483647 h 115"/>
              <a:gd name="T10" fmla="*/ 2147483647 w 198"/>
              <a:gd name="T11" fmla="*/ 2147483647 h 115"/>
              <a:gd name="T12" fmla="*/ 2147483647 w 198"/>
              <a:gd name="T13" fmla="*/ 2147483647 h 115"/>
              <a:gd name="T14" fmla="*/ 2147483647 w 198"/>
              <a:gd name="T15" fmla="*/ 2147483647 h 115"/>
              <a:gd name="T16" fmla="*/ 2147483647 w 198"/>
              <a:gd name="T17" fmla="*/ 2147483647 h 115"/>
              <a:gd name="T18" fmla="*/ 2147483647 w 198"/>
              <a:gd name="T19" fmla="*/ 2147483647 h 115"/>
              <a:gd name="T20" fmla="*/ 2147483647 w 198"/>
              <a:gd name="T21" fmla="*/ 2147483647 h 115"/>
              <a:gd name="T22" fmla="*/ 2147483647 w 198"/>
              <a:gd name="T23" fmla="*/ 2147483647 h 115"/>
              <a:gd name="T24" fmla="*/ 2147483647 w 198"/>
              <a:gd name="T25" fmla="*/ 2147483647 h 115"/>
              <a:gd name="T26" fmla="*/ 2147483647 w 198"/>
              <a:gd name="T27" fmla="*/ 2147483647 h 115"/>
              <a:gd name="T28" fmla="*/ 2147483647 w 198"/>
              <a:gd name="T29" fmla="*/ 2147483647 h 115"/>
              <a:gd name="T30" fmla="*/ 2147483647 w 198"/>
              <a:gd name="T31" fmla="*/ 2147483647 h 115"/>
              <a:gd name="T32" fmla="*/ 2147483647 w 198"/>
              <a:gd name="T33" fmla="*/ 2147483647 h 115"/>
              <a:gd name="T34" fmla="*/ 2147483647 w 198"/>
              <a:gd name="T35" fmla="*/ 2147483647 h 115"/>
              <a:gd name="T36" fmla="*/ 2147483647 w 198"/>
              <a:gd name="T37" fmla="*/ 2147483647 h 115"/>
              <a:gd name="T38" fmla="*/ 2147483647 w 198"/>
              <a:gd name="T39" fmla="*/ 2147483647 h 115"/>
              <a:gd name="T40" fmla="*/ 2147483647 w 198"/>
              <a:gd name="T41" fmla="*/ 2147483647 h 115"/>
              <a:gd name="T42" fmla="*/ 2147483647 w 198"/>
              <a:gd name="T43" fmla="*/ 2147483647 h 115"/>
              <a:gd name="T44" fmla="*/ 2147483647 w 198"/>
              <a:gd name="T45" fmla="*/ 2147483647 h 115"/>
              <a:gd name="T46" fmla="*/ 2147483647 w 198"/>
              <a:gd name="T47" fmla="*/ 2147483647 h 115"/>
              <a:gd name="T48" fmla="*/ 2147483647 w 198"/>
              <a:gd name="T49" fmla="*/ 2147483647 h 115"/>
              <a:gd name="T50" fmla="*/ 2147483647 w 198"/>
              <a:gd name="T51" fmla="*/ 2147483647 h 115"/>
              <a:gd name="T52" fmla="*/ 2147483647 w 198"/>
              <a:gd name="T53" fmla="*/ 2147483647 h 115"/>
              <a:gd name="T54" fmla="*/ 0 w 198"/>
              <a:gd name="T55" fmla="*/ 2147483647 h 115"/>
              <a:gd name="T56" fmla="*/ 2147483647 w 198"/>
              <a:gd name="T57" fmla="*/ 2147483647 h 115"/>
              <a:gd name="T58" fmla="*/ 2147483647 w 198"/>
              <a:gd name="T59" fmla="*/ 2147483647 h 115"/>
              <a:gd name="T60" fmla="*/ 2147483647 w 198"/>
              <a:gd name="T61" fmla="*/ 2147483647 h 115"/>
              <a:gd name="T62" fmla="*/ 2147483647 w 198"/>
              <a:gd name="T63" fmla="*/ 2147483647 h 115"/>
              <a:gd name="T64" fmla="*/ 2147483647 w 198"/>
              <a:gd name="T65" fmla="*/ 2147483647 h 115"/>
              <a:gd name="T66" fmla="*/ 2147483647 w 198"/>
              <a:gd name="T67" fmla="*/ 0 h 115"/>
              <a:gd name="T68" fmla="*/ 2147483647 w 198"/>
              <a:gd name="T69" fmla="*/ 2147483647 h 115"/>
              <a:gd name="T70" fmla="*/ 2147483647 w 198"/>
              <a:gd name="T71" fmla="*/ 2147483647 h 115"/>
              <a:gd name="T72" fmla="*/ 2147483647 w 198"/>
              <a:gd name="T73" fmla="*/ 2147483647 h 115"/>
              <a:gd name="T74" fmla="*/ 2147483647 w 198"/>
              <a:gd name="T75" fmla="*/ 2147483647 h 115"/>
              <a:gd name="T76" fmla="*/ 2147483647 w 198"/>
              <a:gd name="T77" fmla="*/ 2147483647 h 115"/>
              <a:gd name="T78" fmla="*/ 2147483647 w 198"/>
              <a:gd name="T79" fmla="*/ 2147483647 h 115"/>
              <a:gd name="T80" fmla="*/ 2147483647 w 198"/>
              <a:gd name="T81" fmla="*/ 2147483647 h 115"/>
              <a:gd name="T82" fmla="*/ 2147483647 w 198"/>
              <a:gd name="T83" fmla="*/ 2147483647 h 115"/>
              <a:gd name="T84" fmla="*/ 2147483647 w 198"/>
              <a:gd name="T85" fmla="*/ 2147483647 h 115"/>
              <a:gd name="T86" fmla="*/ 2147483647 w 198"/>
              <a:gd name="T87" fmla="*/ 2147483647 h 115"/>
              <a:gd name="T88" fmla="*/ 2147483647 w 198"/>
              <a:gd name="T89" fmla="*/ 2147483647 h 115"/>
              <a:gd name="T90" fmla="*/ 2147483647 w 198"/>
              <a:gd name="T91" fmla="*/ 2147483647 h 115"/>
              <a:gd name="T92" fmla="*/ 2147483647 w 198"/>
              <a:gd name="T93" fmla="*/ 2147483647 h 115"/>
              <a:gd name="T94" fmla="*/ 2147483647 w 198"/>
              <a:gd name="T95" fmla="*/ 2147483647 h 115"/>
              <a:gd name="T96" fmla="*/ 2147483647 w 198"/>
              <a:gd name="T97" fmla="*/ 2147483647 h 115"/>
              <a:gd name="T98" fmla="*/ 2147483647 w 198"/>
              <a:gd name="T99" fmla="*/ 2147483647 h 115"/>
              <a:gd name="T100" fmla="*/ 2147483647 w 198"/>
              <a:gd name="T101" fmla="*/ 2147483647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115"/>
              <a:gd name="T155" fmla="*/ 198 w 198"/>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6" name="Freeform 53">
            <a:extLst>
              <a:ext uri="{FF2B5EF4-FFF2-40B4-BE49-F238E27FC236}">
                <a16:creationId xmlns:a16="http://schemas.microsoft.com/office/drawing/2014/main" id="{814046ED-4518-D43A-BBB0-8FED0F66B89A}"/>
              </a:ext>
            </a:extLst>
          </p:cNvPr>
          <p:cNvSpPr>
            <a:spLocks/>
          </p:cNvSpPr>
          <p:nvPr/>
        </p:nvSpPr>
        <p:spPr bwMode="auto">
          <a:xfrm>
            <a:off x="5153884" y="1799352"/>
            <a:ext cx="55562" cy="52388"/>
          </a:xfrm>
          <a:custGeom>
            <a:avLst/>
            <a:gdLst>
              <a:gd name="T0" fmla="*/ 2147483647 w 35"/>
              <a:gd name="T1" fmla="*/ 2147483647 h 33"/>
              <a:gd name="T2" fmla="*/ 2147483647 w 35"/>
              <a:gd name="T3" fmla="*/ 2147483647 h 33"/>
              <a:gd name="T4" fmla="*/ 2147483647 w 35"/>
              <a:gd name="T5" fmla="*/ 2147483647 h 33"/>
              <a:gd name="T6" fmla="*/ 2147483647 w 35"/>
              <a:gd name="T7" fmla="*/ 2147483647 h 33"/>
              <a:gd name="T8" fmla="*/ 2147483647 w 35"/>
              <a:gd name="T9" fmla="*/ 2147483647 h 33"/>
              <a:gd name="T10" fmla="*/ 0 w 35"/>
              <a:gd name="T11" fmla="*/ 2147483647 h 33"/>
              <a:gd name="T12" fmla="*/ 2147483647 w 35"/>
              <a:gd name="T13" fmla="*/ 2147483647 h 33"/>
              <a:gd name="T14" fmla="*/ 2147483647 w 35"/>
              <a:gd name="T15" fmla="*/ 0 h 33"/>
              <a:gd name="T16" fmla="*/ 2147483647 w 35"/>
              <a:gd name="T17" fmla="*/ 0 h 33"/>
              <a:gd name="T18" fmla="*/ 2147483647 w 35"/>
              <a:gd name="T19" fmla="*/ 2147483647 h 33"/>
              <a:gd name="T20" fmla="*/ 2147483647 w 35"/>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7" name="Freeform 54">
            <a:extLst>
              <a:ext uri="{FF2B5EF4-FFF2-40B4-BE49-F238E27FC236}">
                <a16:creationId xmlns:a16="http://schemas.microsoft.com/office/drawing/2014/main" id="{AAF30E99-10D1-3D89-8EE2-BBEAB4EA904F}"/>
              </a:ext>
            </a:extLst>
          </p:cNvPr>
          <p:cNvSpPr>
            <a:spLocks/>
          </p:cNvSpPr>
          <p:nvPr/>
        </p:nvSpPr>
        <p:spPr bwMode="auto">
          <a:xfrm>
            <a:off x="5325334" y="1721565"/>
            <a:ext cx="87312" cy="80962"/>
          </a:xfrm>
          <a:custGeom>
            <a:avLst/>
            <a:gdLst>
              <a:gd name="T0" fmla="*/ 2147483647 w 55"/>
              <a:gd name="T1" fmla="*/ 2147483647 h 51"/>
              <a:gd name="T2" fmla="*/ 2147483647 w 55"/>
              <a:gd name="T3" fmla="*/ 2147483647 h 51"/>
              <a:gd name="T4" fmla="*/ 2147483647 w 55"/>
              <a:gd name="T5" fmla="*/ 2147483647 h 51"/>
              <a:gd name="T6" fmla="*/ 2147483647 w 55"/>
              <a:gd name="T7" fmla="*/ 2147483647 h 51"/>
              <a:gd name="T8" fmla="*/ 2147483647 w 55"/>
              <a:gd name="T9" fmla="*/ 2147483647 h 51"/>
              <a:gd name="T10" fmla="*/ 0 w 55"/>
              <a:gd name="T11" fmla="*/ 2147483647 h 51"/>
              <a:gd name="T12" fmla="*/ 2147483647 w 55"/>
              <a:gd name="T13" fmla="*/ 2147483647 h 51"/>
              <a:gd name="T14" fmla="*/ 0 w 55"/>
              <a:gd name="T15" fmla="*/ 2147483647 h 51"/>
              <a:gd name="T16" fmla="*/ 2147483647 w 55"/>
              <a:gd name="T17" fmla="*/ 0 h 51"/>
              <a:gd name="T18" fmla="*/ 2147483647 w 55"/>
              <a:gd name="T19" fmla="*/ 2147483647 h 51"/>
              <a:gd name="T20" fmla="*/ 2147483647 w 55"/>
              <a:gd name="T21" fmla="*/ 2147483647 h 51"/>
              <a:gd name="T22" fmla="*/ 2147483647 w 55"/>
              <a:gd name="T23" fmla="*/ 2147483647 h 51"/>
              <a:gd name="T24" fmla="*/ 2147483647 w 55"/>
              <a:gd name="T25" fmla="*/ 2147483647 h 51"/>
              <a:gd name="T26" fmla="*/ 2147483647 w 55"/>
              <a:gd name="T27" fmla="*/ 2147483647 h 51"/>
              <a:gd name="T28" fmla="*/ 2147483647 w 55"/>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51"/>
              <a:gd name="T47" fmla="*/ 55 w 5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8" name="Freeform 55">
            <a:extLst>
              <a:ext uri="{FF2B5EF4-FFF2-40B4-BE49-F238E27FC236}">
                <a16:creationId xmlns:a16="http://schemas.microsoft.com/office/drawing/2014/main" id="{839AF4C0-307A-64D0-DE9F-BF5F3C495367}"/>
              </a:ext>
            </a:extLst>
          </p:cNvPr>
          <p:cNvSpPr>
            <a:spLocks/>
          </p:cNvSpPr>
          <p:nvPr/>
        </p:nvSpPr>
        <p:spPr bwMode="auto">
          <a:xfrm>
            <a:off x="5233259" y="1685052"/>
            <a:ext cx="80962" cy="82550"/>
          </a:xfrm>
          <a:custGeom>
            <a:avLst/>
            <a:gdLst>
              <a:gd name="T0" fmla="*/ 2147483647 w 51"/>
              <a:gd name="T1" fmla="*/ 2147483647 h 52"/>
              <a:gd name="T2" fmla="*/ 2147483647 w 51"/>
              <a:gd name="T3" fmla="*/ 2147483647 h 52"/>
              <a:gd name="T4" fmla="*/ 2147483647 w 51"/>
              <a:gd name="T5" fmla="*/ 2147483647 h 52"/>
              <a:gd name="T6" fmla="*/ 2147483647 w 51"/>
              <a:gd name="T7" fmla="*/ 2147483647 h 52"/>
              <a:gd name="T8" fmla="*/ 0 w 51"/>
              <a:gd name="T9" fmla="*/ 2147483647 h 52"/>
              <a:gd name="T10" fmla="*/ 2147483647 w 51"/>
              <a:gd name="T11" fmla="*/ 2147483647 h 52"/>
              <a:gd name="T12" fmla="*/ 2147483647 w 51"/>
              <a:gd name="T13" fmla="*/ 2147483647 h 52"/>
              <a:gd name="T14" fmla="*/ 2147483647 w 51"/>
              <a:gd name="T15" fmla="*/ 0 h 52"/>
              <a:gd name="T16" fmla="*/ 2147483647 w 51"/>
              <a:gd name="T17" fmla="*/ 0 h 52"/>
              <a:gd name="T18" fmla="*/ 2147483647 w 51"/>
              <a:gd name="T19" fmla="*/ 2147483647 h 52"/>
              <a:gd name="T20" fmla="*/ 2147483647 w 51"/>
              <a:gd name="T21" fmla="*/ 2147483647 h 52"/>
              <a:gd name="T22" fmla="*/ 2147483647 w 51"/>
              <a:gd name="T23" fmla="*/ 2147483647 h 52"/>
              <a:gd name="T24" fmla="*/ 2147483647 w 51"/>
              <a:gd name="T25" fmla="*/ 2147483647 h 52"/>
              <a:gd name="T26" fmla="*/ 2147483647 w 51"/>
              <a:gd name="T27" fmla="*/ 2147483647 h 52"/>
              <a:gd name="T28" fmla="*/ 2147483647 w 51"/>
              <a:gd name="T29" fmla="*/ 2147483647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52"/>
              <a:gd name="T47" fmla="*/ 51 w 51"/>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9" name="Freeform 56">
            <a:extLst>
              <a:ext uri="{FF2B5EF4-FFF2-40B4-BE49-F238E27FC236}">
                <a16:creationId xmlns:a16="http://schemas.microsoft.com/office/drawing/2014/main" id="{0D223A7B-2510-5962-027C-1F2A072F4F9E}"/>
              </a:ext>
            </a:extLst>
          </p:cNvPr>
          <p:cNvSpPr>
            <a:spLocks/>
          </p:cNvSpPr>
          <p:nvPr/>
        </p:nvSpPr>
        <p:spPr bwMode="auto">
          <a:xfrm>
            <a:off x="4406172" y="5112466"/>
            <a:ext cx="98425" cy="84137"/>
          </a:xfrm>
          <a:custGeom>
            <a:avLst/>
            <a:gdLst>
              <a:gd name="T0" fmla="*/ 2147483647 w 62"/>
              <a:gd name="T1" fmla="*/ 2147483647 h 53"/>
              <a:gd name="T2" fmla="*/ 2147483647 w 62"/>
              <a:gd name="T3" fmla="*/ 2147483647 h 53"/>
              <a:gd name="T4" fmla="*/ 2147483647 w 62"/>
              <a:gd name="T5" fmla="*/ 2147483647 h 53"/>
              <a:gd name="T6" fmla="*/ 2147483647 w 62"/>
              <a:gd name="T7" fmla="*/ 2147483647 h 53"/>
              <a:gd name="T8" fmla="*/ 2147483647 w 62"/>
              <a:gd name="T9" fmla="*/ 2147483647 h 53"/>
              <a:gd name="T10" fmla="*/ 0 w 62"/>
              <a:gd name="T11" fmla="*/ 2147483647 h 53"/>
              <a:gd name="T12" fmla="*/ 0 w 62"/>
              <a:gd name="T13" fmla="*/ 0 h 53"/>
              <a:gd name="T14" fmla="*/ 2147483647 w 62"/>
              <a:gd name="T15" fmla="*/ 2147483647 h 53"/>
              <a:gd name="T16" fmla="*/ 2147483647 w 62"/>
              <a:gd name="T17" fmla="*/ 2147483647 h 53"/>
              <a:gd name="T18" fmla="*/ 2147483647 w 62"/>
              <a:gd name="T19" fmla="*/ 2147483647 h 53"/>
              <a:gd name="T20" fmla="*/ 2147483647 w 62"/>
              <a:gd name="T21" fmla="*/ 2147483647 h 53"/>
              <a:gd name="T22" fmla="*/ 2147483647 w 62"/>
              <a:gd name="T23" fmla="*/ 2147483647 h 53"/>
              <a:gd name="T24" fmla="*/ 2147483647 w 62"/>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53"/>
              <a:gd name="T41" fmla="*/ 62 w 6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0" name="Freeform 57">
            <a:extLst>
              <a:ext uri="{FF2B5EF4-FFF2-40B4-BE49-F238E27FC236}">
                <a16:creationId xmlns:a16="http://schemas.microsoft.com/office/drawing/2014/main" id="{A955722C-2323-C75D-F62F-993FB4099B64}"/>
              </a:ext>
            </a:extLst>
          </p:cNvPr>
          <p:cNvSpPr>
            <a:spLocks/>
          </p:cNvSpPr>
          <p:nvPr/>
        </p:nvSpPr>
        <p:spPr bwMode="auto">
          <a:xfrm>
            <a:off x="4091846" y="4836240"/>
            <a:ext cx="554038" cy="360362"/>
          </a:xfrm>
          <a:custGeom>
            <a:avLst/>
            <a:gdLst>
              <a:gd name="T0" fmla="*/ 2147483647 w 349"/>
              <a:gd name="T1" fmla="*/ 2147483647 h 227"/>
              <a:gd name="T2" fmla="*/ 2147483647 w 349"/>
              <a:gd name="T3" fmla="*/ 2147483647 h 227"/>
              <a:gd name="T4" fmla="*/ 2147483647 w 349"/>
              <a:gd name="T5" fmla="*/ 2147483647 h 227"/>
              <a:gd name="T6" fmla="*/ 2147483647 w 349"/>
              <a:gd name="T7" fmla="*/ 2147483647 h 227"/>
              <a:gd name="T8" fmla="*/ 2147483647 w 349"/>
              <a:gd name="T9" fmla="*/ 2147483647 h 227"/>
              <a:gd name="T10" fmla="*/ 2147483647 w 349"/>
              <a:gd name="T11" fmla="*/ 2147483647 h 227"/>
              <a:gd name="T12" fmla="*/ 2147483647 w 349"/>
              <a:gd name="T13" fmla="*/ 2147483647 h 227"/>
              <a:gd name="T14" fmla="*/ 2147483647 w 349"/>
              <a:gd name="T15" fmla="*/ 2147483647 h 227"/>
              <a:gd name="T16" fmla="*/ 2147483647 w 349"/>
              <a:gd name="T17" fmla="*/ 2147483647 h 227"/>
              <a:gd name="T18" fmla="*/ 2147483647 w 349"/>
              <a:gd name="T19" fmla="*/ 2147483647 h 227"/>
              <a:gd name="T20" fmla="*/ 2147483647 w 349"/>
              <a:gd name="T21" fmla="*/ 2147483647 h 227"/>
              <a:gd name="T22" fmla="*/ 2147483647 w 349"/>
              <a:gd name="T23" fmla="*/ 2147483647 h 227"/>
              <a:gd name="T24" fmla="*/ 2147483647 w 349"/>
              <a:gd name="T25" fmla="*/ 2147483647 h 227"/>
              <a:gd name="T26" fmla="*/ 2147483647 w 349"/>
              <a:gd name="T27" fmla="*/ 2147483647 h 227"/>
              <a:gd name="T28" fmla="*/ 2147483647 w 349"/>
              <a:gd name="T29" fmla="*/ 2147483647 h 227"/>
              <a:gd name="T30" fmla="*/ 2147483647 w 349"/>
              <a:gd name="T31" fmla="*/ 2147483647 h 227"/>
              <a:gd name="T32" fmla="*/ 2147483647 w 349"/>
              <a:gd name="T33" fmla="*/ 2147483647 h 227"/>
              <a:gd name="T34" fmla="*/ 2147483647 w 349"/>
              <a:gd name="T35" fmla="*/ 2147483647 h 227"/>
              <a:gd name="T36" fmla="*/ 2147483647 w 349"/>
              <a:gd name="T37" fmla="*/ 2147483647 h 227"/>
              <a:gd name="T38" fmla="*/ 2147483647 w 349"/>
              <a:gd name="T39" fmla="*/ 2147483647 h 227"/>
              <a:gd name="T40" fmla="*/ 2147483647 w 349"/>
              <a:gd name="T41" fmla="*/ 2147483647 h 227"/>
              <a:gd name="T42" fmla="*/ 2147483647 w 349"/>
              <a:gd name="T43" fmla="*/ 2147483647 h 227"/>
              <a:gd name="T44" fmla="*/ 2147483647 w 349"/>
              <a:gd name="T45" fmla="*/ 2147483647 h 227"/>
              <a:gd name="T46" fmla="*/ 2147483647 w 349"/>
              <a:gd name="T47" fmla="*/ 2147483647 h 227"/>
              <a:gd name="T48" fmla="*/ 2147483647 w 349"/>
              <a:gd name="T49" fmla="*/ 2147483647 h 227"/>
              <a:gd name="T50" fmla="*/ 2147483647 w 349"/>
              <a:gd name="T51" fmla="*/ 2147483647 h 227"/>
              <a:gd name="T52" fmla="*/ 2147483647 w 349"/>
              <a:gd name="T53" fmla="*/ 2147483647 h 227"/>
              <a:gd name="T54" fmla="*/ 0 w 349"/>
              <a:gd name="T55" fmla="*/ 2147483647 h 227"/>
              <a:gd name="T56" fmla="*/ 2147483647 w 349"/>
              <a:gd name="T57" fmla="*/ 0 h 227"/>
              <a:gd name="T58" fmla="*/ 2147483647 w 349"/>
              <a:gd name="T59" fmla="*/ 2147483647 h 227"/>
              <a:gd name="T60" fmla="*/ 2147483647 w 349"/>
              <a:gd name="T61" fmla="*/ 2147483647 h 227"/>
              <a:gd name="T62" fmla="*/ 2147483647 w 349"/>
              <a:gd name="T63" fmla="*/ 2147483647 h 227"/>
              <a:gd name="T64" fmla="*/ 2147483647 w 349"/>
              <a:gd name="T65" fmla="*/ 2147483647 h 227"/>
              <a:gd name="T66" fmla="*/ 2147483647 w 349"/>
              <a:gd name="T67" fmla="*/ 2147483647 h 227"/>
              <a:gd name="T68" fmla="*/ 2147483647 w 349"/>
              <a:gd name="T69" fmla="*/ 2147483647 h 227"/>
              <a:gd name="T70" fmla="*/ 2147483647 w 349"/>
              <a:gd name="T71" fmla="*/ 2147483647 h 227"/>
              <a:gd name="T72" fmla="*/ 2147483647 w 349"/>
              <a:gd name="T73" fmla="*/ 2147483647 h 227"/>
              <a:gd name="T74" fmla="*/ 2147483647 w 349"/>
              <a:gd name="T75" fmla="*/ 2147483647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9"/>
              <a:gd name="T115" fmla="*/ 0 h 227"/>
              <a:gd name="T116" fmla="*/ 349 w 349"/>
              <a:gd name="T117" fmla="*/ 227 h 2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1" name="Freeform 58">
            <a:extLst>
              <a:ext uri="{FF2B5EF4-FFF2-40B4-BE49-F238E27FC236}">
                <a16:creationId xmlns:a16="http://schemas.microsoft.com/office/drawing/2014/main" id="{59A8B661-8862-1031-BE53-537E761051F1}"/>
              </a:ext>
            </a:extLst>
          </p:cNvPr>
          <p:cNvSpPr>
            <a:spLocks/>
          </p:cNvSpPr>
          <p:nvPr/>
        </p:nvSpPr>
        <p:spPr bwMode="auto">
          <a:xfrm>
            <a:off x="5274535" y="1497728"/>
            <a:ext cx="117475" cy="149225"/>
          </a:xfrm>
          <a:custGeom>
            <a:avLst/>
            <a:gdLst>
              <a:gd name="T0" fmla="*/ 0 w 74"/>
              <a:gd name="T1" fmla="*/ 2147483647 h 94"/>
              <a:gd name="T2" fmla="*/ 2147483647 w 74"/>
              <a:gd name="T3" fmla="*/ 0 h 94"/>
              <a:gd name="T4" fmla="*/ 2147483647 w 74"/>
              <a:gd name="T5" fmla="*/ 2147483647 h 94"/>
              <a:gd name="T6" fmla="*/ 2147483647 w 74"/>
              <a:gd name="T7" fmla="*/ 2147483647 h 94"/>
              <a:gd name="T8" fmla="*/ 2147483647 w 74"/>
              <a:gd name="T9" fmla="*/ 2147483647 h 94"/>
              <a:gd name="T10" fmla="*/ 2147483647 w 74"/>
              <a:gd name="T11" fmla="*/ 2147483647 h 94"/>
              <a:gd name="T12" fmla="*/ 2147483647 w 74"/>
              <a:gd name="T13" fmla="*/ 2147483647 h 94"/>
              <a:gd name="T14" fmla="*/ 2147483647 w 74"/>
              <a:gd name="T15" fmla="*/ 2147483647 h 94"/>
              <a:gd name="T16" fmla="*/ 2147483647 w 74"/>
              <a:gd name="T17" fmla="*/ 2147483647 h 94"/>
              <a:gd name="T18" fmla="*/ 2147483647 w 74"/>
              <a:gd name="T19" fmla="*/ 2147483647 h 94"/>
              <a:gd name="T20" fmla="*/ 2147483647 w 74"/>
              <a:gd name="T21" fmla="*/ 2147483647 h 94"/>
              <a:gd name="T22" fmla="*/ 2147483647 w 74"/>
              <a:gd name="T23" fmla="*/ 2147483647 h 94"/>
              <a:gd name="T24" fmla="*/ 2147483647 w 74"/>
              <a:gd name="T25" fmla="*/ 2147483647 h 94"/>
              <a:gd name="T26" fmla="*/ 2147483647 w 74"/>
              <a:gd name="T27" fmla="*/ 2147483647 h 94"/>
              <a:gd name="T28" fmla="*/ 2147483647 w 74"/>
              <a:gd name="T29" fmla="*/ 2147483647 h 94"/>
              <a:gd name="T30" fmla="*/ 2147483647 w 74"/>
              <a:gd name="T31" fmla="*/ 2147483647 h 94"/>
              <a:gd name="T32" fmla="*/ 0 w 74"/>
              <a:gd name="T33" fmla="*/ 2147483647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94"/>
              <a:gd name="T53" fmla="*/ 74 w 74"/>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2" name="Freeform 59">
            <a:extLst>
              <a:ext uri="{FF2B5EF4-FFF2-40B4-BE49-F238E27FC236}">
                <a16:creationId xmlns:a16="http://schemas.microsoft.com/office/drawing/2014/main" id="{25667013-B1FB-799B-AB38-BB40211D6FB7}"/>
              </a:ext>
            </a:extLst>
          </p:cNvPr>
          <p:cNvSpPr>
            <a:spLocks/>
          </p:cNvSpPr>
          <p:nvPr/>
        </p:nvSpPr>
        <p:spPr bwMode="auto">
          <a:xfrm>
            <a:off x="5352322" y="1550115"/>
            <a:ext cx="47625" cy="49212"/>
          </a:xfrm>
          <a:custGeom>
            <a:avLst/>
            <a:gdLst>
              <a:gd name="T0" fmla="*/ 0 w 30"/>
              <a:gd name="T1" fmla="*/ 2147483647 h 31"/>
              <a:gd name="T2" fmla="*/ 0 w 30"/>
              <a:gd name="T3" fmla="*/ 2147483647 h 31"/>
              <a:gd name="T4" fmla="*/ 2147483647 w 30"/>
              <a:gd name="T5" fmla="*/ 2147483647 h 31"/>
              <a:gd name="T6" fmla="*/ 2147483647 w 30"/>
              <a:gd name="T7" fmla="*/ 2147483647 h 31"/>
              <a:gd name="T8" fmla="*/ 2147483647 w 30"/>
              <a:gd name="T9" fmla="*/ 0 h 31"/>
              <a:gd name="T10" fmla="*/ 2147483647 w 30"/>
              <a:gd name="T11" fmla="*/ 2147483647 h 31"/>
              <a:gd name="T12" fmla="*/ 0 w 30"/>
              <a:gd name="T13" fmla="*/ 2147483647 h 31"/>
              <a:gd name="T14" fmla="*/ 0 60000 65536"/>
              <a:gd name="T15" fmla="*/ 0 60000 65536"/>
              <a:gd name="T16" fmla="*/ 0 60000 65536"/>
              <a:gd name="T17" fmla="*/ 0 60000 65536"/>
              <a:gd name="T18" fmla="*/ 0 60000 65536"/>
              <a:gd name="T19" fmla="*/ 0 60000 65536"/>
              <a:gd name="T20" fmla="*/ 0 60000 65536"/>
              <a:gd name="T21" fmla="*/ 0 w 30"/>
              <a:gd name="T22" fmla="*/ 0 h 31"/>
              <a:gd name="T23" fmla="*/ 30 w 3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1">
                <a:moveTo>
                  <a:pt x="0" y="5"/>
                </a:moveTo>
                <a:lnTo>
                  <a:pt x="0" y="11"/>
                </a:lnTo>
                <a:lnTo>
                  <a:pt x="10" y="30"/>
                </a:lnTo>
                <a:lnTo>
                  <a:pt x="29" y="30"/>
                </a:lnTo>
                <a:lnTo>
                  <a:pt x="29" y="0"/>
                </a:lnTo>
                <a:lnTo>
                  <a:pt x="19" y="11"/>
                </a:lnTo>
                <a:lnTo>
                  <a:pt x="0" y="5"/>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3" name="Freeform 60">
            <a:extLst>
              <a:ext uri="{FF2B5EF4-FFF2-40B4-BE49-F238E27FC236}">
                <a16:creationId xmlns:a16="http://schemas.microsoft.com/office/drawing/2014/main" id="{4542A7C6-C785-FE60-B565-520A27182778}"/>
              </a:ext>
            </a:extLst>
          </p:cNvPr>
          <p:cNvSpPr>
            <a:spLocks/>
          </p:cNvSpPr>
          <p:nvPr/>
        </p:nvSpPr>
        <p:spPr bwMode="auto">
          <a:xfrm>
            <a:off x="5423759" y="3278903"/>
            <a:ext cx="169862" cy="250825"/>
          </a:xfrm>
          <a:custGeom>
            <a:avLst/>
            <a:gdLst>
              <a:gd name="T0" fmla="*/ 2147483647 w 107"/>
              <a:gd name="T1" fmla="*/ 2147483647 h 158"/>
              <a:gd name="T2" fmla="*/ 2147483647 w 107"/>
              <a:gd name="T3" fmla="*/ 2147483647 h 158"/>
              <a:gd name="T4" fmla="*/ 2147483647 w 107"/>
              <a:gd name="T5" fmla="*/ 2147483647 h 158"/>
              <a:gd name="T6" fmla="*/ 2147483647 w 107"/>
              <a:gd name="T7" fmla="*/ 2147483647 h 158"/>
              <a:gd name="T8" fmla="*/ 2147483647 w 107"/>
              <a:gd name="T9" fmla="*/ 2147483647 h 158"/>
              <a:gd name="T10" fmla="*/ 2147483647 w 107"/>
              <a:gd name="T11" fmla="*/ 2147483647 h 158"/>
              <a:gd name="T12" fmla="*/ 2147483647 w 107"/>
              <a:gd name="T13" fmla="*/ 2147483647 h 158"/>
              <a:gd name="T14" fmla="*/ 2147483647 w 107"/>
              <a:gd name="T15" fmla="*/ 2147483647 h 158"/>
              <a:gd name="T16" fmla="*/ 2147483647 w 107"/>
              <a:gd name="T17" fmla="*/ 2147483647 h 158"/>
              <a:gd name="T18" fmla="*/ 2147483647 w 107"/>
              <a:gd name="T19" fmla="*/ 2147483647 h 158"/>
              <a:gd name="T20" fmla="*/ 2147483647 w 107"/>
              <a:gd name="T21" fmla="*/ 2147483647 h 158"/>
              <a:gd name="T22" fmla="*/ 2147483647 w 107"/>
              <a:gd name="T23" fmla="*/ 2147483647 h 158"/>
              <a:gd name="T24" fmla="*/ 2147483647 w 107"/>
              <a:gd name="T25" fmla="*/ 2147483647 h 158"/>
              <a:gd name="T26" fmla="*/ 2147483647 w 107"/>
              <a:gd name="T27" fmla="*/ 2147483647 h 158"/>
              <a:gd name="T28" fmla="*/ 2147483647 w 107"/>
              <a:gd name="T29" fmla="*/ 2147483647 h 158"/>
              <a:gd name="T30" fmla="*/ 0 w 107"/>
              <a:gd name="T31" fmla="*/ 2147483647 h 158"/>
              <a:gd name="T32" fmla="*/ 2147483647 w 107"/>
              <a:gd name="T33" fmla="*/ 2147483647 h 158"/>
              <a:gd name="T34" fmla="*/ 2147483647 w 107"/>
              <a:gd name="T35" fmla="*/ 2147483647 h 158"/>
              <a:gd name="T36" fmla="*/ 2147483647 w 107"/>
              <a:gd name="T37" fmla="*/ 2147483647 h 158"/>
              <a:gd name="T38" fmla="*/ 2147483647 w 107"/>
              <a:gd name="T39" fmla="*/ 2147483647 h 158"/>
              <a:gd name="T40" fmla="*/ 2147483647 w 107"/>
              <a:gd name="T41" fmla="*/ 2147483647 h 158"/>
              <a:gd name="T42" fmla="*/ 2147483647 w 107"/>
              <a:gd name="T43" fmla="*/ 2147483647 h 158"/>
              <a:gd name="T44" fmla="*/ 2147483647 w 107"/>
              <a:gd name="T45" fmla="*/ 2147483647 h 158"/>
              <a:gd name="T46" fmla="*/ 2147483647 w 107"/>
              <a:gd name="T47" fmla="*/ 2147483647 h 158"/>
              <a:gd name="T48" fmla="*/ 2147483647 w 107"/>
              <a:gd name="T49" fmla="*/ 0 h 158"/>
              <a:gd name="T50" fmla="*/ 2147483647 w 107"/>
              <a:gd name="T51" fmla="*/ 0 h 158"/>
              <a:gd name="T52" fmla="*/ 2147483647 w 107"/>
              <a:gd name="T53" fmla="*/ 2147483647 h 158"/>
              <a:gd name="T54" fmla="*/ 2147483647 w 107"/>
              <a:gd name="T55" fmla="*/ 2147483647 h 158"/>
              <a:gd name="T56" fmla="*/ 2147483647 w 107"/>
              <a:gd name="T57" fmla="*/ 2147483647 h 158"/>
              <a:gd name="T58" fmla="*/ 2147483647 w 107"/>
              <a:gd name="T59" fmla="*/ 2147483647 h 158"/>
              <a:gd name="T60" fmla="*/ 2147483647 w 107"/>
              <a:gd name="T61" fmla="*/ 2147483647 h 158"/>
              <a:gd name="T62" fmla="*/ 2147483647 w 107"/>
              <a:gd name="T63" fmla="*/ 2147483647 h 158"/>
              <a:gd name="T64" fmla="*/ 2147483647 w 107"/>
              <a:gd name="T65" fmla="*/ 2147483647 h 158"/>
              <a:gd name="T66" fmla="*/ 2147483647 w 107"/>
              <a:gd name="T67" fmla="*/ 2147483647 h 158"/>
              <a:gd name="T68" fmla="*/ 2147483647 w 107"/>
              <a:gd name="T69" fmla="*/ 2147483647 h 158"/>
              <a:gd name="T70" fmla="*/ 2147483647 w 107"/>
              <a:gd name="T71" fmla="*/ 2147483647 h 158"/>
              <a:gd name="T72" fmla="*/ 2147483647 w 107"/>
              <a:gd name="T73" fmla="*/ 2147483647 h 158"/>
              <a:gd name="T74" fmla="*/ 2147483647 w 107"/>
              <a:gd name="T75" fmla="*/ 2147483647 h 158"/>
              <a:gd name="T76" fmla="*/ 2147483647 w 107"/>
              <a:gd name="T77" fmla="*/ 2147483647 h 158"/>
              <a:gd name="T78" fmla="*/ 2147483647 w 107"/>
              <a:gd name="T79" fmla="*/ 2147483647 h 158"/>
              <a:gd name="T80" fmla="*/ 2147483647 w 107"/>
              <a:gd name="T81" fmla="*/ 2147483647 h 158"/>
              <a:gd name="T82" fmla="*/ 2147483647 w 107"/>
              <a:gd name="T83" fmla="*/ 2147483647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58"/>
              <a:gd name="T128" fmla="*/ 107 w 10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4" name="Freeform 61">
            <a:extLst>
              <a:ext uri="{FF2B5EF4-FFF2-40B4-BE49-F238E27FC236}">
                <a16:creationId xmlns:a16="http://schemas.microsoft.com/office/drawing/2014/main" id="{CC7952DA-2CD3-53B9-55DD-59654DEFA56B}"/>
              </a:ext>
            </a:extLst>
          </p:cNvPr>
          <p:cNvSpPr>
            <a:spLocks/>
          </p:cNvSpPr>
          <p:nvPr/>
        </p:nvSpPr>
        <p:spPr bwMode="auto">
          <a:xfrm>
            <a:off x="5028471" y="3536077"/>
            <a:ext cx="88900" cy="198438"/>
          </a:xfrm>
          <a:custGeom>
            <a:avLst/>
            <a:gdLst>
              <a:gd name="T0" fmla="*/ 2147483647 w 56"/>
              <a:gd name="T1" fmla="*/ 2147483647 h 125"/>
              <a:gd name="T2" fmla="*/ 2147483647 w 56"/>
              <a:gd name="T3" fmla="*/ 2147483647 h 125"/>
              <a:gd name="T4" fmla="*/ 0 w 56"/>
              <a:gd name="T5" fmla="*/ 2147483647 h 125"/>
              <a:gd name="T6" fmla="*/ 0 w 56"/>
              <a:gd name="T7" fmla="*/ 2147483647 h 125"/>
              <a:gd name="T8" fmla="*/ 2147483647 w 56"/>
              <a:gd name="T9" fmla="*/ 2147483647 h 125"/>
              <a:gd name="T10" fmla="*/ 2147483647 w 56"/>
              <a:gd name="T11" fmla="*/ 2147483647 h 125"/>
              <a:gd name="T12" fmla="*/ 2147483647 w 56"/>
              <a:gd name="T13" fmla="*/ 2147483647 h 125"/>
              <a:gd name="T14" fmla="*/ 2147483647 w 56"/>
              <a:gd name="T15" fmla="*/ 0 h 125"/>
              <a:gd name="T16" fmla="*/ 2147483647 w 56"/>
              <a:gd name="T17" fmla="*/ 2147483647 h 125"/>
              <a:gd name="T18" fmla="*/ 2147483647 w 56"/>
              <a:gd name="T19" fmla="*/ 2147483647 h 125"/>
              <a:gd name="T20" fmla="*/ 2147483647 w 56"/>
              <a:gd name="T21" fmla="*/ 2147483647 h 125"/>
              <a:gd name="T22" fmla="*/ 2147483647 w 56"/>
              <a:gd name="T23" fmla="*/ 2147483647 h 125"/>
              <a:gd name="T24" fmla="*/ 2147483647 w 56"/>
              <a:gd name="T25" fmla="*/ 2147483647 h 125"/>
              <a:gd name="T26" fmla="*/ 2147483647 w 56"/>
              <a:gd name="T27" fmla="*/ 2147483647 h 125"/>
              <a:gd name="T28" fmla="*/ 2147483647 w 56"/>
              <a:gd name="T29" fmla="*/ 2147483647 h 125"/>
              <a:gd name="T30" fmla="*/ 2147483647 w 56"/>
              <a:gd name="T31" fmla="*/ 2147483647 h 125"/>
              <a:gd name="T32" fmla="*/ 2147483647 w 56"/>
              <a:gd name="T33" fmla="*/ 2147483647 h 125"/>
              <a:gd name="T34" fmla="*/ 2147483647 w 56"/>
              <a:gd name="T35" fmla="*/ 2147483647 h 125"/>
              <a:gd name="T36" fmla="*/ 2147483647 w 56"/>
              <a:gd name="T37" fmla="*/ 2147483647 h 125"/>
              <a:gd name="T38" fmla="*/ 2147483647 w 56"/>
              <a:gd name="T39" fmla="*/ 214748364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25"/>
              <a:gd name="T62" fmla="*/ 56 w 56"/>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5" name="Freeform 62">
            <a:extLst>
              <a:ext uri="{FF2B5EF4-FFF2-40B4-BE49-F238E27FC236}">
                <a16:creationId xmlns:a16="http://schemas.microsoft.com/office/drawing/2014/main" id="{C49D76AA-EDA1-52A3-B33F-231676ACFD23}"/>
              </a:ext>
            </a:extLst>
          </p:cNvPr>
          <p:cNvSpPr>
            <a:spLocks/>
          </p:cNvSpPr>
          <p:nvPr/>
        </p:nvSpPr>
        <p:spPr bwMode="auto">
          <a:xfrm>
            <a:off x="4383946" y="3094752"/>
            <a:ext cx="755650" cy="762000"/>
          </a:xfrm>
          <a:custGeom>
            <a:avLst/>
            <a:gdLst>
              <a:gd name="T0" fmla="*/ 2147483647 w 476"/>
              <a:gd name="T1" fmla="*/ 2147483647 h 480"/>
              <a:gd name="T2" fmla="*/ 2147483647 w 476"/>
              <a:gd name="T3" fmla="*/ 2147483647 h 480"/>
              <a:gd name="T4" fmla="*/ 2147483647 w 476"/>
              <a:gd name="T5" fmla="*/ 2147483647 h 480"/>
              <a:gd name="T6" fmla="*/ 2147483647 w 476"/>
              <a:gd name="T7" fmla="*/ 2147483647 h 480"/>
              <a:gd name="T8" fmla="*/ 2147483647 w 476"/>
              <a:gd name="T9" fmla="*/ 2147483647 h 480"/>
              <a:gd name="T10" fmla="*/ 2147483647 w 476"/>
              <a:gd name="T11" fmla="*/ 2147483647 h 480"/>
              <a:gd name="T12" fmla="*/ 2147483647 w 476"/>
              <a:gd name="T13" fmla="*/ 2147483647 h 480"/>
              <a:gd name="T14" fmla="*/ 2147483647 w 476"/>
              <a:gd name="T15" fmla="*/ 2147483647 h 480"/>
              <a:gd name="T16" fmla="*/ 2147483647 w 476"/>
              <a:gd name="T17" fmla="*/ 2147483647 h 480"/>
              <a:gd name="T18" fmla="*/ 2147483647 w 476"/>
              <a:gd name="T19" fmla="*/ 2147483647 h 480"/>
              <a:gd name="T20" fmla="*/ 2147483647 w 476"/>
              <a:gd name="T21" fmla="*/ 2147483647 h 480"/>
              <a:gd name="T22" fmla="*/ 2147483647 w 476"/>
              <a:gd name="T23" fmla="*/ 2147483647 h 480"/>
              <a:gd name="T24" fmla="*/ 2147483647 w 476"/>
              <a:gd name="T25" fmla="*/ 2147483647 h 480"/>
              <a:gd name="T26" fmla="*/ 2147483647 w 476"/>
              <a:gd name="T27" fmla="*/ 0 h 480"/>
              <a:gd name="T28" fmla="*/ 2147483647 w 476"/>
              <a:gd name="T29" fmla="*/ 2147483647 h 480"/>
              <a:gd name="T30" fmla="*/ 2147483647 w 476"/>
              <a:gd name="T31" fmla="*/ 2147483647 h 480"/>
              <a:gd name="T32" fmla="*/ 2147483647 w 476"/>
              <a:gd name="T33" fmla="*/ 2147483647 h 480"/>
              <a:gd name="T34" fmla="*/ 2147483647 w 476"/>
              <a:gd name="T35" fmla="*/ 2147483647 h 480"/>
              <a:gd name="T36" fmla="*/ 2147483647 w 476"/>
              <a:gd name="T37" fmla="*/ 2147483647 h 480"/>
              <a:gd name="T38" fmla="*/ 2147483647 w 476"/>
              <a:gd name="T39" fmla="*/ 2147483647 h 480"/>
              <a:gd name="T40" fmla="*/ 2147483647 w 476"/>
              <a:gd name="T41" fmla="*/ 2147483647 h 480"/>
              <a:gd name="T42" fmla="*/ 2147483647 w 476"/>
              <a:gd name="T43" fmla="*/ 2147483647 h 480"/>
              <a:gd name="T44" fmla="*/ 2147483647 w 476"/>
              <a:gd name="T45" fmla="*/ 2147483647 h 480"/>
              <a:gd name="T46" fmla="*/ 2147483647 w 476"/>
              <a:gd name="T47" fmla="*/ 2147483647 h 480"/>
              <a:gd name="T48" fmla="*/ 2147483647 w 476"/>
              <a:gd name="T49" fmla="*/ 2147483647 h 480"/>
              <a:gd name="T50" fmla="*/ 2147483647 w 476"/>
              <a:gd name="T51" fmla="*/ 2147483647 h 480"/>
              <a:gd name="T52" fmla="*/ 2147483647 w 476"/>
              <a:gd name="T53" fmla="*/ 2147483647 h 480"/>
              <a:gd name="T54" fmla="*/ 2147483647 w 476"/>
              <a:gd name="T55" fmla="*/ 2147483647 h 480"/>
              <a:gd name="T56" fmla="*/ 2147483647 w 476"/>
              <a:gd name="T57" fmla="*/ 2147483647 h 480"/>
              <a:gd name="T58" fmla="*/ 2147483647 w 476"/>
              <a:gd name="T59" fmla="*/ 2147483647 h 480"/>
              <a:gd name="T60" fmla="*/ 2147483647 w 476"/>
              <a:gd name="T61" fmla="*/ 2147483647 h 480"/>
              <a:gd name="T62" fmla="*/ 2147483647 w 476"/>
              <a:gd name="T63" fmla="*/ 2147483647 h 480"/>
              <a:gd name="T64" fmla="*/ 2147483647 w 476"/>
              <a:gd name="T65" fmla="*/ 2147483647 h 480"/>
              <a:gd name="T66" fmla="*/ 2147483647 w 476"/>
              <a:gd name="T67" fmla="*/ 2147483647 h 480"/>
              <a:gd name="T68" fmla="*/ 2147483647 w 476"/>
              <a:gd name="T69" fmla="*/ 2147483647 h 480"/>
              <a:gd name="T70" fmla="*/ 2147483647 w 476"/>
              <a:gd name="T71" fmla="*/ 2147483647 h 480"/>
              <a:gd name="T72" fmla="*/ 2147483647 w 476"/>
              <a:gd name="T73" fmla="*/ 2147483647 h 480"/>
              <a:gd name="T74" fmla="*/ 2147483647 w 476"/>
              <a:gd name="T75" fmla="*/ 2147483647 h 480"/>
              <a:gd name="T76" fmla="*/ 2147483647 w 476"/>
              <a:gd name="T77" fmla="*/ 2147483647 h 480"/>
              <a:gd name="T78" fmla="*/ 2147483647 w 476"/>
              <a:gd name="T79" fmla="*/ 2147483647 h 480"/>
              <a:gd name="T80" fmla="*/ 2147483647 w 476"/>
              <a:gd name="T81" fmla="*/ 2147483647 h 480"/>
              <a:gd name="T82" fmla="*/ 2147483647 w 476"/>
              <a:gd name="T83" fmla="*/ 2147483647 h 480"/>
              <a:gd name="T84" fmla="*/ 2147483647 w 476"/>
              <a:gd name="T85" fmla="*/ 2147483647 h 480"/>
              <a:gd name="T86" fmla="*/ 2147483647 w 476"/>
              <a:gd name="T87" fmla="*/ 2147483647 h 480"/>
              <a:gd name="T88" fmla="*/ 2147483647 w 476"/>
              <a:gd name="T89" fmla="*/ 2147483647 h 480"/>
              <a:gd name="T90" fmla="*/ 2147483647 w 476"/>
              <a:gd name="T91" fmla="*/ 2147483647 h 480"/>
              <a:gd name="T92" fmla="*/ 2147483647 w 476"/>
              <a:gd name="T93" fmla="*/ 2147483647 h 480"/>
              <a:gd name="T94" fmla="*/ 2147483647 w 476"/>
              <a:gd name="T95" fmla="*/ 2147483647 h 480"/>
              <a:gd name="T96" fmla="*/ 2147483647 w 476"/>
              <a:gd name="T97" fmla="*/ 2147483647 h 4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6"/>
              <a:gd name="T148" fmla="*/ 0 h 480"/>
              <a:gd name="T149" fmla="*/ 476 w 476"/>
              <a:gd name="T150" fmla="*/ 480 h 4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6" name="Rectangle 63">
            <a:extLst>
              <a:ext uri="{FF2B5EF4-FFF2-40B4-BE49-F238E27FC236}">
                <a16:creationId xmlns:a16="http://schemas.microsoft.com/office/drawing/2014/main" id="{A3962E7B-AF97-4348-98FE-B8C4CE7714FB}"/>
              </a:ext>
            </a:extLst>
          </p:cNvPr>
          <p:cNvSpPr>
            <a:spLocks noChangeArrowheads="1"/>
          </p:cNvSpPr>
          <p:nvPr/>
        </p:nvSpPr>
        <p:spPr bwMode="auto">
          <a:xfrm>
            <a:off x="4969734" y="2931241"/>
            <a:ext cx="6096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Narrow" pitchFamily="34" charset="0"/>
                <a:ea typeface="+mn-ea"/>
                <a:cs typeface="+mn-cs"/>
              </a:rPr>
              <a:t>Kitsap</a:t>
            </a:r>
          </a:p>
        </p:txBody>
      </p:sp>
      <p:sp>
        <p:nvSpPr>
          <p:cNvPr id="67" name="Rectangle 64">
            <a:extLst>
              <a:ext uri="{FF2B5EF4-FFF2-40B4-BE49-F238E27FC236}">
                <a16:creationId xmlns:a16="http://schemas.microsoft.com/office/drawing/2014/main" id="{F799A582-1FB9-EB04-CE6C-F28B054569C6}"/>
              </a:ext>
            </a:extLst>
          </p:cNvPr>
          <p:cNvSpPr>
            <a:spLocks noChangeArrowheads="1"/>
          </p:cNvSpPr>
          <p:nvPr/>
        </p:nvSpPr>
        <p:spPr bwMode="auto">
          <a:xfrm>
            <a:off x="4768715" y="1934291"/>
            <a:ext cx="56317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Island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37% </a:t>
            </a:r>
          </a:p>
        </p:txBody>
      </p:sp>
      <p:sp>
        <p:nvSpPr>
          <p:cNvPr id="68" name="Rectangle 65">
            <a:extLst>
              <a:ext uri="{FF2B5EF4-FFF2-40B4-BE49-F238E27FC236}">
                <a16:creationId xmlns:a16="http://schemas.microsoft.com/office/drawing/2014/main" id="{A046F0C3-FFB2-277B-5B8A-026F07186E04}"/>
              </a:ext>
            </a:extLst>
          </p:cNvPr>
          <p:cNvSpPr>
            <a:spLocks noChangeArrowheads="1"/>
          </p:cNvSpPr>
          <p:nvPr/>
        </p:nvSpPr>
        <p:spPr bwMode="auto">
          <a:xfrm>
            <a:off x="5660297" y="1762046"/>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Skagit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28%</a:t>
            </a:r>
          </a:p>
        </p:txBody>
      </p:sp>
      <p:sp>
        <p:nvSpPr>
          <p:cNvPr id="69" name="Rectangle 66">
            <a:extLst>
              <a:ext uri="{FF2B5EF4-FFF2-40B4-BE49-F238E27FC236}">
                <a16:creationId xmlns:a16="http://schemas.microsoft.com/office/drawing/2014/main" id="{B726EAE4-94ED-EFF8-952A-E7A0E817A4F0}"/>
              </a:ext>
            </a:extLst>
          </p:cNvPr>
          <p:cNvSpPr>
            <a:spLocks noChangeArrowheads="1"/>
          </p:cNvSpPr>
          <p:nvPr/>
        </p:nvSpPr>
        <p:spPr bwMode="auto">
          <a:xfrm>
            <a:off x="5916679" y="2353907"/>
            <a:ext cx="75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Snohomish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23%</a:t>
            </a:r>
          </a:p>
        </p:txBody>
      </p:sp>
      <p:sp>
        <p:nvSpPr>
          <p:cNvPr id="70" name="Rectangle 67">
            <a:extLst>
              <a:ext uri="{FF2B5EF4-FFF2-40B4-BE49-F238E27FC236}">
                <a16:creationId xmlns:a16="http://schemas.microsoft.com/office/drawing/2014/main" id="{41CAB088-7D9B-F70D-DD0C-6B032CAC2848}"/>
              </a:ext>
            </a:extLst>
          </p:cNvPr>
          <p:cNvSpPr>
            <a:spLocks noChangeArrowheads="1"/>
          </p:cNvSpPr>
          <p:nvPr/>
        </p:nvSpPr>
        <p:spPr bwMode="auto">
          <a:xfrm>
            <a:off x="4757009" y="4047253"/>
            <a:ext cx="10668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Narrow" pitchFamily="34" charset="0"/>
                <a:ea typeface="+mn-ea"/>
                <a:cs typeface="+mn-cs"/>
              </a:rPr>
              <a:t>Thurston</a:t>
            </a:r>
          </a:p>
        </p:txBody>
      </p:sp>
      <p:sp>
        <p:nvSpPr>
          <p:cNvPr id="71" name="Rectangle 68">
            <a:extLst>
              <a:ext uri="{FF2B5EF4-FFF2-40B4-BE49-F238E27FC236}">
                <a16:creationId xmlns:a16="http://schemas.microsoft.com/office/drawing/2014/main" id="{46E16464-8A1A-09B7-706F-A6EAE8F2EA07}"/>
              </a:ext>
            </a:extLst>
          </p:cNvPr>
          <p:cNvSpPr>
            <a:spLocks noChangeArrowheads="1"/>
          </p:cNvSpPr>
          <p:nvPr/>
        </p:nvSpPr>
        <p:spPr bwMode="auto">
          <a:xfrm>
            <a:off x="3612363" y="2746257"/>
            <a:ext cx="75501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Jefferson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25%</a:t>
            </a:r>
          </a:p>
        </p:txBody>
      </p:sp>
      <p:sp>
        <p:nvSpPr>
          <p:cNvPr id="72" name="Rectangle 69">
            <a:extLst>
              <a:ext uri="{FF2B5EF4-FFF2-40B4-BE49-F238E27FC236}">
                <a16:creationId xmlns:a16="http://schemas.microsoft.com/office/drawing/2014/main" id="{E5A8C687-640F-B6E3-A902-AAB0D7CD79B5}"/>
              </a:ext>
            </a:extLst>
          </p:cNvPr>
          <p:cNvSpPr>
            <a:spLocks noChangeArrowheads="1"/>
          </p:cNvSpPr>
          <p:nvPr/>
        </p:nvSpPr>
        <p:spPr bwMode="auto">
          <a:xfrm>
            <a:off x="5004162" y="4992790"/>
            <a:ext cx="440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Cowlitz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29%</a:t>
            </a:r>
          </a:p>
        </p:txBody>
      </p:sp>
      <p:sp>
        <p:nvSpPr>
          <p:cNvPr id="73" name="Rectangle 70">
            <a:extLst>
              <a:ext uri="{FF2B5EF4-FFF2-40B4-BE49-F238E27FC236}">
                <a16:creationId xmlns:a16="http://schemas.microsoft.com/office/drawing/2014/main" id="{2DC8EB98-A392-A52F-E75B-CB8386FFB4A8}"/>
              </a:ext>
            </a:extLst>
          </p:cNvPr>
          <p:cNvSpPr>
            <a:spLocks noChangeArrowheads="1"/>
          </p:cNvSpPr>
          <p:nvPr/>
        </p:nvSpPr>
        <p:spPr bwMode="auto">
          <a:xfrm>
            <a:off x="8135181" y="2882937"/>
            <a:ext cx="49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Douglas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24%</a:t>
            </a:r>
          </a:p>
        </p:txBody>
      </p:sp>
      <p:sp>
        <p:nvSpPr>
          <p:cNvPr id="74" name="Rectangle 71">
            <a:extLst>
              <a:ext uri="{FF2B5EF4-FFF2-40B4-BE49-F238E27FC236}">
                <a16:creationId xmlns:a16="http://schemas.microsoft.com/office/drawing/2014/main" id="{5C056498-FA77-0F38-E112-411BBC300EAD}"/>
              </a:ext>
            </a:extLst>
          </p:cNvPr>
          <p:cNvSpPr>
            <a:spLocks noChangeArrowheads="1"/>
          </p:cNvSpPr>
          <p:nvPr/>
        </p:nvSpPr>
        <p:spPr bwMode="auto">
          <a:xfrm>
            <a:off x="9008325" y="4466641"/>
            <a:ext cx="492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Franklin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34%</a:t>
            </a:r>
          </a:p>
        </p:txBody>
      </p:sp>
      <p:sp>
        <p:nvSpPr>
          <p:cNvPr id="75" name="Rectangle 72">
            <a:extLst>
              <a:ext uri="{FF2B5EF4-FFF2-40B4-BE49-F238E27FC236}">
                <a16:creationId xmlns:a16="http://schemas.microsoft.com/office/drawing/2014/main" id="{3353011E-43D1-98AD-3A82-6E0D17975908}"/>
              </a:ext>
            </a:extLst>
          </p:cNvPr>
          <p:cNvSpPr>
            <a:spLocks noChangeArrowheads="1"/>
          </p:cNvSpPr>
          <p:nvPr/>
        </p:nvSpPr>
        <p:spPr bwMode="auto">
          <a:xfrm>
            <a:off x="10027368" y="2075577"/>
            <a:ext cx="485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Stevens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33%</a:t>
            </a:r>
          </a:p>
        </p:txBody>
      </p:sp>
      <p:sp>
        <p:nvSpPr>
          <p:cNvPr id="76" name="Rectangle 73">
            <a:extLst>
              <a:ext uri="{FF2B5EF4-FFF2-40B4-BE49-F238E27FC236}">
                <a16:creationId xmlns:a16="http://schemas.microsoft.com/office/drawing/2014/main" id="{4D9461E3-D2E8-74FF-4F90-4D6E56AB04C9}"/>
              </a:ext>
            </a:extLst>
          </p:cNvPr>
          <p:cNvSpPr>
            <a:spLocks noChangeArrowheads="1"/>
          </p:cNvSpPr>
          <p:nvPr/>
        </p:nvSpPr>
        <p:spPr bwMode="auto">
          <a:xfrm>
            <a:off x="5774597" y="1237377"/>
            <a:ext cx="9032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Whatcom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77" name="Rectangle 74">
            <a:extLst>
              <a:ext uri="{FF2B5EF4-FFF2-40B4-BE49-F238E27FC236}">
                <a16:creationId xmlns:a16="http://schemas.microsoft.com/office/drawing/2014/main" id="{EDDB101D-B235-4DFF-B3BF-DFD8E5FDF96B}"/>
              </a:ext>
            </a:extLst>
          </p:cNvPr>
          <p:cNvSpPr>
            <a:spLocks noChangeArrowheads="1"/>
          </p:cNvSpPr>
          <p:nvPr/>
        </p:nvSpPr>
        <p:spPr bwMode="auto">
          <a:xfrm>
            <a:off x="5676171" y="3998041"/>
            <a:ext cx="10668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Narrow" pitchFamily="34" charset="0"/>
                <a:ea typeface="+mn-ea"/>
                <a:cs typeface="+mn-cs"/>
              </a:rPr>
              <a:t>Pierce</a:t>
            </a:r>
          </a:p>
        </p:txBody>
      </p:sp>
      <p:sp>
        <p:nvSpPr>
          <p:cNvPr id="78" name="Rectangle 75">
            <a:extLst>
              <a:ext uri="{FF2B5EF4-FFF2-40B4-BE49-F238E27FC236}">
                <a16:creationId xmlns:a16="http://schemas.microsoft.com/office/drawing/2014/main" id="{5FF7D8B3-B3C3-CFF1-326D-CE4F59F28F70}"/>
              </a:ext>
            </a:extLst>
          </p:cNvPr>
          <p:cNvSpPr>
            <a:spLocks noChangeArrowheads="1"/>
          </p:cNvSpPr>
          <p:nvPr/>
        </p:nvSpPr>
        <p:spPr bwMode="auto">
          <a:xfrm>
            <a:off x="5048404" y="4506040"/>
            <a:ext cx="6395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Lewis 30%</a:t>
            </a:r>
          </a:p>
        </p:txBody>
      </p:sp>
      <p:sp>
        <p:nvSpPr>
          <p:cNvPr id="79" name="Rectangle 76">
            <a:extLst>
              <a:ext uri="{FF2B5EF4-FFF2-40B4-BE49-F238E27FC236}">
                <a16:creationId xmlns:a16="http://schemas.microsoft.com/office/drawing/2014/main" id="{932F5355-F376-E64E-DCBE-4045C152C318}"/>
              </a:ext>
            </a:extLst>
          </p:cNvPr>
          <p:cNvSpPr>
            <a:spLocks noChangeArrowheads="1"/>
          </p:cNvSpPr>
          <p:nvPr/>
        </p:nvSpPr>
        <p:spPr bwMode="auto">
          <a:xfrm>
            <a:off x="5231811" y="5474865"/>
            <a:ext cx="50334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Clark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27%</a:t>
            </a:r>
          </a:p>
        </p:txBody>
      </p:sp>
      <p:sp>
        <p:nvSpPr>
          <p:cNvPr id="80" name="Rectangle 77">
            <a:extLst>
              <a:ext uri="{FF2B5EF4-FFF2-40B4-BE49-F238E27FC236}">
                <a16:creationId xmlns:a16="http://schemas.microsoft.com/office/drawing/2014/main" id="{6CDF04D3-DD15-A282-F6D7-64F0EE5B26CA}"/>
              </a:ext>
            </a:extLst>
          </p:cNvPr>
          <p:cNvSpPr>
            <a:spLocks noChangeArrowheads="1"/>
          </p:cNvSpPr>
          <p:nvPr/>
        </p:nvSpPr>
        <p:spPr bwMode="auto">
          <a:xfrm>
            <a:off x="3725602" y="5066427"/>
            <a:ext cx="697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Wahkiakum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32%</a:t>
            </a:r>
          </a:p>
        </p:txBody>
      </p:sp>
      <p:sp>
        <p:nvSpPr>
          <p:cNvPr id="81" name="Rectangle 78">
            <a:extLst>
              <a:ext uri="{FF2B5EF4-FFF2-40B4-BE49-F238E27FC236}">
                <a16:creationId xmlns:a16="http://schemas.microsoft.com/office/drawing/2014/main" id="{12ECC00B-B4B3-AF11-E5FC-5C77AE80ADBD}"/>
              </a:ext>
            </a:extLst>
          </p:cNvPr>
          <p:cNvSpPr>
            <a:spLocks noChangeArrowheads="1"/>
          </p:cNvSpPr>
          <p:nvPr/>
        </p:nvSpPr>
        <p:spPr bwMode="auto">
          <a:xfrm>
            <a:off x="4010664" y="4417479"/>
            <a:ext cx="425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Pacific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23%</a:t>
            </a:r>
          </a:p>
        </p:txBody>
      </p:sp>
      <p:sp>
        <p:nvSpPr>
          <p:cNvPr id="82" name="Rectangle 79">
            <a:extLst>
              <a:ext uri="{FF2B5EF4-FFF2-40B4-BE49-F238E27FC236}">
                <a16:creationId xmlns:a16="http://schemas.microsoft.com/office/drawing/2014/main" id="{9A1E6769-A025-D59E-6CFA-6F37D442D8CD}"/>
              </a:ext>
            </a:extLst>
          </p:cNvPr>
          <p:cNvSpPr>
            <a:spLocks noChangeArrowheads="1"/>
          </p:cNvSpPr>
          <p:nvPr/>
        </p:nvSpPr>
        <p:spPr bwMode="auto">
          <a:xfrm>
            <a:off x="7211977" y="2696845"/>
            <a:ext cx="421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Chelan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24%</a:t>
            </a:r>
          </a:p>
        </p:txBody>
      </p:sp>
      <p:sp>
        <p:nvSpPr>
          <p:cNvPr id="83" name="Rectangle 80">
            <a:extLst>
              <a:ext uri="{FF2B5EF4-FFF2-40B4-BE49-F238E27FC236}">
                <a16:creationId xmlns:a16="http://schemas.microsoft.com/office/drawing/2014/main" id="{E89880E0-5D69-1F60-F2A7-0E520BC7E803}"/>
              </a:ext>
            </a:extLst>
          </p:cNvPr>
          <p:cNvSpPr>
            <a:spLocks noChangeArrowheads="1"/>
          </p:cNvSpPr>
          <p:nvPr/>
        </p:nvSpPr>
        <p:spPr bwMode="auto">
          <a:xfrm>
            <a:off x="7067746" y="3617783"/>
            <a:ext cx="428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Kittitas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22%</a:t>
            </a:r>
          </a:p>
        </p:txBody>
      </p:sp>
      <p:sp>
        <p:nvSpPr>
          <p:cNvPr id="84" name="Rectangle 81">
            <a:extLst>
              <a:ext uri="{FF2B5EF4-FFF2-40B4-BE49-F238E27FC236}">
                <a16:creationId xmlns:a16="http://schemas.microsoft.com/office/drawing/2014/main" id="{4B6D8873-2EAB-DF5C-607B-5E6ABBC969F9}"/>
              </a:ext>
            </a:extLst>
          </p:cNvPr>
          <p:cNvSpPr>
            <a:spLocks noChangeArrowheads="1"/>
          </p:cNvSpPr>
          <p:nvPr/>
        </p:nvSpPr>
        <p:spPr bwMode="auto">
          <a:xfrm>
            <a:off x="7026265" y="4590177"/>
            <a:ext cx="437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Yakima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28%</a:t>
            </a:r>
          </a:p>
        </p:txBody>
      </p:sp>
      <p:sp>
        <p:nvSpPr>
          <p:cNvPr id="85" name="Rectangle 82">
            <a:extLst>
              <a:ext uri="{FF2B5EF4-FFF2-40B4-BE49-F238E27FC236}">
                <a16:creationId xmlns:a16="http://schemas.microsoft.com/office/drawing/2014/main" id="{9FDEC2D8-3A33-C00B-0FA9-0A6D1114AE58}"/>
              </a:ext>
            </a:extLst>
          </p:cNvPr>
          <p:cNvSpPr>
            <a:spLocks noChangeArrowheads="1"/>
          </p:cNvSpPr>
          <p:nvPr/>
        </p:nvSpPr>
        <p:spPr bwMode="auto">
          <a:xfrm>
            <a:off x="6455634" y="5405186"/>
            <a:ext cx="125505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Klickitat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40%</a:t>
            </a:r>
          </a:p>
        </p:txBody>
      </p:sp>
      <p:sp>
        <p:nvSpPr>
          <p:cNvPr id="86" name="Rectangle 83">
            <a:extLst>
              <a:ext uri="{FF2B5EF4-FFF2-40B4-BE49-F238E27FC236}">
                <a16:creationId xmlns:a16="http://schemas.microsoft.com/office/drawing/2014/main" id="{DB0E0EAE-0988-1C65-EE3D-99551DB84010}"/>
              </a:ext>
            </a:extLst>
          </p:cNvPr>
          <p:cNvSpPr>
            <a:spLocks noChangeArrowheads="1"/>
          </p:cNvSpPr>
          <p:nvPr/>
        </p:nvSpPr>
        <p:spPr bwMode="auto">
          <a:xfrm>
            <a:off x="8328012" y="4839415"/>
            <a:ext cx="43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Benton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30%</a:t>
            </a:r>
          </a:p>
        </p:txBody>
      </p:sp>
      <p:sp>
        <p:nvSpPr>
          <p:cNvPr id="87" name="Rectangle 84">
            <a:extLst>
              <a:ext uri="{FF2B5EF4-FFF2-40B4-BE49-F238E27FC236}">
                <a16:creationId xmlns:a16="http://schemas.microsoft.com/office/drawing/2014/main" id="{CF155D67-05ED-4CFB-8A0F-80F2DFC0C92B}"/>
              </a:ext>
            </a:extLst>
          </p:cNvPr>
          <p:cNvSpPr>
            <a:spLocks noChangeArrowheads="1"/>
          </p:cNvSpPr>
          <p:nvPr/>
        </p:nvSpPr>
        <p:spPr bwMode="auto">
          <a:xfrm>
            <a:off x="8471716" y="3537448"/>
            <a:ext cx="336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26%</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88" name="Rectangle 85">
            <a:extLst>
              <a:ext uri="{FF2B5EF4-FFF2-40B4-BE49-F238E27FC236}">
                <a16:creationId xmlns:a16="http://schemas.microsoft.com/office/drawing/2014/main" id="{B99343EF-DA79-7B13-332D-84541890ACBB}"/>
              </a:ext>
            </a:extLst>
          </p:cNvPr>
          <p:cNvSpPr>
            <a:spLocks noChangeArrowheads="1"/>
          </p:cNvSpPr>
          <p:nvPr/>
        </p:nvSpPr>
        <p:spPr bwMode="auto">
          <a:xfrm>
            <a:off x="9464485" y="1618377"/>
            <a:ext cx="31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Ferry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36%</a:t>
            </a:r>
          </a:p>
        </p:txBody>
      </p:sp>
      <p:sp>
        <p:nvSpPr>
          <p:cNvPr id="89" name="Rectangle 86">
            <a:extLst>
              <a:ext uri="{FF2B5EF4-FFF2-40B4-BE49-F238E27FC236}">
                <a16:creationId xmlns:a16="http://schemas.microsoft.com/office/drawing/2014/main" id="{5F972788-22A4-FAA6-1609-178D74051AC5}"/>
              </a:ext>
            </a:extLst>
          </p:cNvPr>
          <p:cNvSpPr>
            <a:spLocks noChangeArrowheads="1"/>
          </p:cNvSpPr>
          <p:nvPr/>
        </p:nvSpPr>
        <p:spPr bwMode="auto">
          <a:xfrm>
            <a:off x="10503457" y="3073985"/>
            <a:ext cx="52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Spokane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34%</a:t>
            </a:r>
          </a:p>
        </p:txBody>
      </p:sp>
      <p:sp>
        <p:nvSpPr>
          <p:cNvPr id="90" name="Rectangle 87">
            <a:extLst>
              <a:ext uri="{FF2B5EF4-FFF2-40B4-BE49-F238E27FC236}">
                <a16:creationId xmlns:a16="http://schemas.microsoft.com/office/drawing/2014/main" id="{993D55A7-C771-1FA9-AD24-9C9F1F539948}"/>
              </a:ext>
            </a:extLst>
          </p:cNvPr>
          <p:cNvSpPr>
            <a:spLocks noChangeArrowheads="1"/>
          </p:cNvSpPr>
          <p:nvPr/>
        </p:nvSpPr>
        <p:spPr bwMode="auto">
          <a:xfrm>
            <a:off x="9451696" y="3785335"/>
            <a:ext cx="421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Adams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25%</a:t>
            </a:r>
          </a:p>
        </p:txBody>
      </p:sp>
      <p:sp>
        <p:nvSpPr>
          <p:cNvPr id="91" name="Rectangle 88">
            <a:extLst>
              <a:ext uri="{FF2B5EF4-FFF2-40B4-BE49-F238E27FC236}">
                <a16:creationId xmlns:a16="http://schemas.microsoft.com/office/drawing/2014/main" id="{F887352B-3443-7D10-E2A5-0A6F8073E3FE}"/>
              </a:ext>
            </a:extLst>
          </p:cNvPr>
          <p:cNvSpPr>
            <a:spLocks noChangeArrowheads="1"/>
          </p:cNvSpPr>
          <p:nvPr/>
        </p:nvSpPr>
        <p:spPr bwMode="auto">
          <a:xfrm>
            <a:off x="3568263" y="2244889"/>
            <a:ext cx="63639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Clallam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26%</a:t>
            </a:r>
          </a:p>
        </p:txBody>
      </p:sp>
      <p:sp>
        <p:nvSpPr>
          <p:cNvPr id="92" name="Rectangle 89">
            <a:extLst>
              <a:ext uri="{FF2B5EF4-FFF2-40B4-BE49-F238E27FC236}">
                <a16:creationId xmlns:a16="http://schemas.microsoft.com/office/drawing/2014/main" id="{A9A93BA9-A853-465C-A35B-537AB566042A}"/>
              </a:ext>
            </a:extLst>
          </p:cNvPr>
          <p:cNvSpPr>
            <a:spLocks noChangeArrowheads="1"/>
          </p:cNvSpPr>
          <p:nvPr/>
        </p:nvSpPr>
        <p:spPr bwMode="auto">
          <a:xfrm>
            <a:off x="3837747" y="3274102"/>
            <a:ext cx="4504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Grays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 Harbor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29%</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93" name="Rectangle 90">
            <a:extLst>
              <a:ext uri="{FF2B5EF4-FFF2-40B4-BE49-F238E27FC236}">
                <a16:creationId xmlns:a16="http://schemas.microsoft.com/office/drawing/2014/main" id="{1DEBC024-E43C-7E78-EBE6-C8BDE88AF672}"/>
              </a:ext>
            </a:extLst>
          </p:cNvPr>
          <p:cNvSpPr>
            <a:spLocks noChangeArrowheads="1"/>
          </p:cNvSpPr>
          <p:nvPr/>
        </p:nvSpPr>
        <p:spPr bwMode="auto">
          <a:xfrm>
            <a:off x="6066696" y="3197941"/>
            <a:ext cx="10668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Narrow" pitchFamily="34" charset="0"/>
                <a:ea typeface="+mn-ea"/>
                <a:cs typeface="+mn-cs"/>
              </a:rPr>
              <a:t>King</a:t>
            </a:r>
          </a:p>
        </p:txBody>
      </p:sp>
      <p:sp>
        <p:nvSpPr>
          <p:cNvPr id="94" name="Rectangle 91">
            <a:extLst>
              <a:ext uri="{FF2B5EF4-FFF2-40B4-BE49-F238E27FC236}">
                <a16:creationId xmlns:a16="http://schemas.microsoft.com/office/drawing/2014/main" id="{8138999F-EC32-95A0-09FC-FEB204FFD820}"/>
              </a:ext>
            </a:extLst>
          </p:cNvPr>
          <p:cNvSpPr>
            <a:spLocks noChangeArrowheads="1"/>
          </p:cNvSpPr>
          <p:nvPr/>
        </p:nvSpPr>
        <p:spPr bwMode="auto">
          <a:xfrm>
            <a:off x="5771391" y="5047378"/>
            <a:ext cx="591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Skamania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20%</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95" name="Rectangle 92">
            <a:extLst>
              <a:ext uri="{FF2B5EF4-FFF2-40B4-BE49-F238E27FC236}">
                <a16:creationId xmlns:a16="http://schemas.microsoft.com/office/drawing/2014/main" id="{126C1FD3-A64A-AE02-9F47-1F599D76ED65}"/>
              </a:ext>
            </a:extLst>
          </p:cNvPr>
          <p:cNvSpPr>
            <a:spLocks noChangeArrowheads="1"/>
          </p:cNvSpPr>
          <p:nvPr/>
        </p:nvSpPr>
        <p:spPr bwMode="auto">
          <a:xfrm>
            <a:off x="8006017" y="1580278"/>
            <a:ext cx="617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Okanogan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31%</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96" name="Rectangle 93">
            <a:extLst>
              <a:ext uri="{FF2B5EF4-FFF2-40B4-BE49-F238E27FC236}">
                <a16:creationId xmlns:a16="http://schemas.microsoft.com/office/drawing/2014/main" id="{01C4DD0F-6549-F742-A74F-7D0A07EF237A}"/>
              </a:ext>
            </a:extLst>
          </p:cNvPr>
          <p:cNvSpPr>
            <a:spLocks noChangeArrowheads="1"/>
          </p:cNvSpPr>
          <p:nvPr/>
        </p:nvSpPr>
        <p:spPr bwMode="auto">
          <a:xfrm>
            <a:off x="9483550" y="2989977"/>
            <a:ext cx="448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33%</a:t>
            </a:r>
          </a:p>
        </p:txBody>
      </p:sp>
      <p:sp>
        <p:nvSpPr>
          <p:cNvPr id="97" name="Rectangle 94">
            <a:extLst>
              <a:ext uri="{FF2B5EF4-FFF2-40B4-BE49-F238E27FC236}">
                <a16:creationId xmlns:a16="http://schemas.microsoft.com/office/drawing/2014/main" id="{0220588C-49E8-17DF-696D-91DCB32F48E9}"/>
              </a:ext>
            </a:extLst>
          </p:cNvPr>
          <p:cNvSpPr>
            <a:spLocks noChangeArrowheads="1"/>
          </p:cNvSpPr>
          <p:nvPr/>
        </p:nvSpPr>
        <p:spPr bwMode="auto">
          <a:xfrm>
            <a:off x="10575197" y="1599328"/>
            <a:ext cx="538161" cy="37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3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Pend</a:t>
            </a:r>
          </a:p>
          <a:p>
            <a:pPr marL="0" marR="0" lvl="0" indent="0" algn="ctr" defTabSz="914400" rtl="0" eaLnBrk="1" fontAlgn="auto" latinLnBrk="0" hangingPunct="1">
              <a:lnSpc>
                <a:spcPct val="3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Oreille</a:t>
            </a:r>
          </a:p>
          <a:p>
            <a:pPr marL="0" marR="0" lvl="0" indent="0" algn="ctr" defTabSz="914400" rtl="0" eaLnBrk="1" fontAlgn="auto" latinLnBrk="0" hangingPunct="1">
              <a:lnSpc>
                <a:spcPct val="3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31%</a:t>
            </a:r>
          </a:p>
        </p:txBody>
      </p:sp>
      <p:sp>
        <p:nvSpPr>
          <p:cNvPr id="98" name="Rectangle 95">
            <a:extLst>
              <a:ext uri="{FF2B5EF4-FFF2-40B4-BE49-F238E27FC236}">
                <a16:creationId xmlns:a16="http://schemas.microsoft.com/office/drawing/2014/main" id="{9B54734E-6C2D-91FD-0D7A-126D56058740}"/>
              </a:ext>
            </a:extLst>
          </p:cNvPr>
          <p:cNvSpPr>
            <a:spLocks noChangeArrowheads="1"/>
          </p:cNvSpPr>
          <p:nvPr/>
        </p:nvSpPr>
        <p:spPr bwMode="auto">
          <a:xfrm>
            <a:off x="10482164" y="3828177"/>
            <a:ext cx="532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Whitman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25%</a:t>
            </a:r>
          </a:p>
        </p:txBody>
      </p:sp>
      <p:sp>
        <p:nvSpPr>
          <p:cNvPr id="99" name="Rectangle 96">
            <a:extLst>
              <a:ext uri="{FF2B5EF4-FFF2-40B4-BE49-F238E27FC236}">
                <a16:creationId xmlns:a16="http://schemas.microsoft.com/office/drawing/2014/main" id="{D46B615B-9FD3-1219-87C3-0B032FF9A03D}"/>
              </a:ext>
            </a:extLst>
          </p:cNvPr>
          <p:cNvSpPr>
            <a:spLocks noChangeArrowheads="1"/>
          </p:cNvSpPr>
          <p:nvPr/>
        </p:nvSpPr>
        <p:spPr bwMode="auto">
          <a:xfrm>
            <a:off x="9340085" y="5031245"/>
            <a:ext cx="686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Walla Walla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33%</a:t>
            </a:r>
          </a:p>
        </p:txBody>
      </p:sp>
      <p:sp>
        <p:nvSpPr>
          <p:cNvPr id="100" name="Rectangle 97">
            <a:extLst>
              <a:ext uri="{FF2B5EF4-FFF2-40B4-BE49-F238E27FC236}">
                <a16:creationId xmlns:a16="http://schemas.microsoft.com/office/drawing/2014/main" id="{39639D9D-9694-57FB-0646-ADD620F720BD}"/>
              </a:ext>
            </a:extLst>
          </p:cNvPr>
          <p:cNvSpPr>
            <a:spLocks noChangeArrowheads="1"/>
          </p:cNvSpPr>
          <p:nvPr/>
        </p:nvSpPr>
        <p:spPr bwMode="auto">
          <a:xfrm>
            <a:off x="9960399" y="4767276"/>
            <a:ext cx="575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Columbia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33%</a:t>
            </a:r>
          </a:p>
        </p:txBody>
      </p:sp>
      <p:sp>
        <p:nvSpPr>
          <p:cNvPr id="101" name="Rectangle 98">
            <a:extLst>
              <a:ext uri="{FF2B5EF4-FFF2-40B4-BE49-F238E27FC236}">
                <a16:creationId xmlns:a16="http://schemas.microsoft.com/office/drawing/2014/main" id="{4ADB5BE7-989C-DF2D-4482-87EC094F0DB0}"/>
              </a:ext>
            </a:extLst>
          </p:cNvPr>
          <p:cNvSpPr>
            <a:spLocks noChangeArrowheads="1"/>
          </p:cNvSpPr>
          <p:nvPr/>
        </p:nvSpPr>
        <p:spPr bwMode="auto">
          <a:xfrm>
            <a:off x="10473460" y="4465807"/>
            <a:ext cx="477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Garfield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41%</a:t>
            </a:r>
          </a:p>
        </p:txBody>
      </p:sp>
      <p:sp>
        <p:nvSpPr>
          <p:cNvPr id="102" name="Rectangle 99">
            <a:extLst>
              <a:ext uri="{FF2B5EF4-FFF2-40B4-BE49-F238E27FC236}">
                <a16:creationId xmlns:a16="http://schemas.microsoft.com/office/drawing/2014/main" id="{08FDD1D4-1AAD-703F-CA4B-52CF3E3DCE78}"/>
              </a:ext>
            </a:extLst>
          </p:cNvPr>
          <p:cNvSpPr>
            <a:spLocks noChangeArrowheads="1"/>
          </p:cNvSpPr>
          <p:nvPr/>
        </p:nvSpPr>
        <p:spPr bwMode="auto">
          <a:xfrm>
            <a:off x="4438761" y="3441011"/>
            <a:ext cx="400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Mason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37%</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103" name="Rectangle 100">
            <a:extLst>
              <a:ext uri="{FF2B5EF4-FFF2-40B4-BE49-F238E27FC236}">
                <a16:creationId xmlns:a16="http://schemas.microsoft.com/office/drawing/2014/main" id="{1D631DA7-3960-22B9-F6B7-7C77C68E5BCB}"/>
              </a:ext>
            </a:extLst>
          </p:cNvPr>
          <p:cNvSpPr>
            <a:spLocks noChangeArrowheads="1"/>
          </p:cNvSpPr>
          <p:nvPr/>
        </p:nvSpPr>
        <p:spPr bwMode="auto">
          <a:xfrm>
            <a:off x="4502915" y="1311537"/>
            <a:ext cx="562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San Juan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15% </a:t>
            </a:r>
          </a:p>
        </p:txBody>
      </p:sp>
      <p:sp>
        <p:nvSpPr>
          <p:cNvPr id="104" name="Rectangle 106">
            <a:extLst>
              <a:ext uri="{FF2B5EF4-FFF2-40B4-BE49-F238E27FC236}">
                <a16:creationId xmlns:a16="http://schemas.microsoft.com/office/drawing/2014/main" id="{DFA2D28D-E103-55DB-003D-180B80B4389B}"/>
              </a:ext>
            </a:extLst>
          </p:cNvPr>
          <p:cNvSpPr>
            <a:spLocks noChangeArrowheads="1"/>
          </p:cNvSpPr>
          <p:nvPr/>
        </p:nvSpPr>
        <p:spPr bwMode="auto">
          <a:xfrm>
            <a:off x="4987197" y="3790078"/>
            <a:ext cx="758825"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Arial Narrow" pitchFamily="34" charset="0"/>
                <a:ea typeface="+mn-ea"/>
                <a:cs typeface="+mn-cs"/>
              </a:rPr>
              <a:t>Olympia</a:t>
            </a:r>
          </a:p>
        </p:txBody>
      </p:sp>
      <p:sp>
        <p:nvSpPr>
          <p:cNvPr id="105" name="Oval 107">
            <a:extLst>
              <a:ext uri="{FF2B5EF4-FFF2-40B4-BE49-F238E27FC236}">
                <a16:creationId xmlns:a16="http://schemas.microsoft.com/office/drawing/2014/main" id="{1F45FBED-DE82-B5D6-6886-FC6FBCB4ACF6}"/>
              </a:ext>
            </a:extLst>
          </p:cNvPr>
          <p:cNvSpPr>
            <a:spLocks noChangeArrowheads="1"/>
          </p:cNvSpPr>
          <p:nvPr/>
        </p:nvSpPr>
        <p:spPr bwMode="auto">
          <a:xfrm>
            <a:off x="4999896" y="3805952"/>
            <a:ext cx="63500" cy="63500"/>
          </a:xfrm>
          <a:prstGeom prst="ellipse">
            <a:avLst/>
          </a:prstGeom>
          <a:solidFill>
            <a:schemeClr val="tx2"/>
          </a:solidFill>
          <a:ln w="12700">
            <a:solidFill>
              <a:schemeClr val="tx1"/>
            </a:solidFill>
            <a:round/>
            <a:headEnd/>
            <a:tailEnd/>
          </a:ln>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06" name="Rectangle 110">
            <a:extLst>
              <a:ext uri="{FF2B5EF4-FFF2-40B4-BE49-F238E27FC236}">
                <a16:creationId xmlns:a16="http://schemas.microsoft.com/office/drawing/2014/main" id="{92D5BC76-100B-4180-C7C1-CA5AB1AC667F}"/>
              </a:ext>
            </a:extLst>
          </p:cNvPr>
          <p:cNvSpPr>
            <a:spLocks noChangeArrowheads="1"/>
          </p:cNvSpPr>
          <p:nvPr/>
        </p:nvSpPr>
        <p:spPr bwMode="auto">
          <a:xfrm>
            <a:off x="5330097" y="3618628"/>
            <a:ext cx="758825"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Arial Narrow" pitchFamily="34" charset="0"/>
                <a:ea typeface="+mn-ea"/>
                <a:cs typeface="+mn-cs"/>
              </a:rPr>
              <a:t>Tacoma</a:t>
            </a:r>
          </a:p>
        </p:txBody>
      </p:sp>
      <p:sp>
        <p:nvSpPr>
          <p:cNvPr id="107" name="Oval 111">
            <a:extLst>
              <a:ext uri="{FF2B5EF4-FFF2-40B4-BE49-F238E27FC236}">
                <a16:creationId xmlns:a16="http://schemas.microsoft.com/office/drawing/2014/main" id="{A30EAE7E-2CC0-09E5-D482-FA09208428FD}"/>
              </a:ext>
            </a:extLst>
          </p:cNvPr>
          <p:cNvSpPr>
            <a:spLocks noChangeArrowheads="1"/>
          </p:cNvSpPr>
          <p:nvPr/>
        </p:nvSpPr>
        <p:spPr bwMode="auto">
          <a:xfrm>
            <a:off x="5333271" y="3767852"/>
            <a:ext cx="63500" cy="63500"/>
          </a:xfrm>
          <a:prstGeom prst="ellipse">
            <a:avLst/>
          </a:prstGeom>
          <a:solidFill>
            <a:schemeClr val="tx2"/>
          </a:solidFill>
          <a:ln w="12700">
            <a:solidFill>
              <a:schemeClr val="tx1"/>
            </a:solidFill>
            <a:round/>
            <a:headEnd/>
            <a:tailEnd/>
          </a:ln>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08" name="Rectangle 112">
            <a:extLst>
              <a:ext uri="{FF2B5EF4-FFF2-40B4-BE49-F238E27FC236}">
                <a16:creationId xmlns:a16="http://schemas.microsoft.com/office/drawing/2014/main" id="{4F3FF3AE-E83B-8D12-D5D6-92E2AD5EE47B}"/>
              </a:ext>
            </a:extLst>
          </p:cNvPr>
          <p:cNvSpPr>
            <a:spLocks noChangeArrowheads="1"/>
          </p:cNvSpPr>
          <p:nvPr/>
        </p:nvSpPr>
        <p:spPr bwMode="auto">
          <a:xfrm>
            <a:off x="5558697" y="3066178"/>
            <a:ext cx="758825"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Arial Narrow" pitchFamily="34" charset="0"/>
                <a:ea typeface="+mn-ea"/>
                <a:cs typeface="+mn-cs"/>
              </a:rPr>
              <a:t>Seattle</a:t>
            </a:r>
            <a:r>
              <a:rPr kumimoji="0" lang="en-US" altLang="en-US" sz="1000" b="0" i="0" u="none" strike="noStrike" kern="1200" cap="none" spc="0" normalizeH="0" baseline="0" noProof="0">
                <a:ln>
                  <a:noFill/>
                </a:ln>
                <a:solidFill>
                  <a:prstClr val="black"/>
                </a:solidFill>
                <a:effectLst/>
                <a:uLnTx/>
                <a:uFillTx/>
                <a:latin typeface="Arial Narrow" pitchFamily="34" charset="0"/>
                <a:ea typeface="+mn-ea"/>
                <a:cs typeface="+mn-cs"/>
              </a:rPr>
              <a:t> </a:t>
            </a:r>
          </a:p>
        </p:txBody>
      </p:sp>
      <p:sp>
        <p:nvSpPr>
          <p:cNvPr id="109" name="Oval 113">
            <a:extLst>
              <a:ext uri="{FF2B5EF4-FFF2-40B4-BE49-F238E27FC236}">
                <a16:creationId xmlns:a16="http://schemas.microsoft.com/office/drawing/2014/main" id="{1BDB702E-C951-445C-F901-F43308DBF3F4}"/>
              </a:ext>
            </a:extLst>
          </p:cNvPr>
          <p:cNvSpPr>
            <a:spLocks noChangeArrowheads="1"/>
          </p:cNvSpPr>
          <p:nvPr/>
        </p:nvSpPr>
        <p:spPr bwMode="auto">
          <a:xfrm>
            <a:off x="5561871" y="3163016"/>
            <a:ext cx="63500" cy="58737"/>
          </a:xfrm>
          <a:prstGeom prst="ellipse">
            <a:avLst/>
          </a:prstGeom>
          <a:solidFill>
            <a:schemeClr val="tx2"/>
          </a:solidFill>
          <a:ln w="12700">
            <a:solidFill>
              <a:schemeClr val="tx1"/>
            </a:solidFill>
            <a:round/>
            <a:headEnd/>
            <a:tailEnd/>
          </a:ln>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10" name="Oval 123">
            <a:extLst>
              <a:ext uri="{FF2B5EF4-FFF2-40B4-BE49-F238E27FC236}">
                <a16:creationId xmlns:a16="http://schemas.microsoft.com/office/drawing/2014/main" id="{B51B085A-F18D-ECE1-E1D2-1AF78FF79716}"/>
              </a:ext>
            </a:extLst>
          </p:cNvPr>
          <p:cNvSpPr>
            <a:spLocks noChangeArrowheads="1"/>
          </p:cNvSpPr>
          <p:nvPr/>
        </p:nvSpPr>
        <p:spPr bwMode="auto">
          <a:xfrm>
            <a:off x="5217384" y="3145552"/>
            <a:ext cx="61912" cy="71438"/>
          </a:xfrm>
          <a:prstGeom prst="ellipse">
            <a:avLst/>
          </a:prstGeom>
          <a:solidFill>
            <a:schemeClr val="tx2"/>
          </a:solidFill>
          <a:ln w="12700">
            <a:solidFill>
              <a:schemeClr val="tx1"/>
            </a:solidFill>
            <a:round/>
            <a:headEnd/>
            <a:tailEnd/>
          </a:ln>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12" name="Freeform 135">
            <a:extLst>
              <a:ext uri="{FF2B5EF4-FFF2-40B4-BE49-F238E27FC236}">
                <a16:creationId xmlns:a16="http://schemas.microsoft.com/office/drawing/2014/main" id="{4FD01273-3E5B-AF51-2750-99CB0E10B173}"/>
              </a:ext>
            </a:extLst>
          </p:cNvPr>
          <p:cNvSpPr>
            <a:spLocks/>
          </p:cNvSpPr>
          <p:nvPr/>
        </p:nvSpPr>
        <p:spPr bwMode="auto">
          <a:xfrm>
            <a:off x="5523771" y="2889965"/>
            <a:ext cx="1430338" cy="1001712"/>
          </a:xfrm>
          <a:custGeom>
            <a:avLst/>
            <a:gdLst>
              <a:gd name="T0" fmla="*/ 2147483647 w 901"/>
              <a:gd name="T1" fmla="*/ 2147483647 h 631"/>
              <a:gd name="T2" fmla="*/ 2147483647 w 901"/>
              <a:gd name="T3" fmla="*/ 2147483647 h 631"/>
              <a:gd name="T4" fmla="*/ 2147483647 w 901"/>
              <a:gd name="T5" fmla="*/ 2147483647 h 631"/>
              <a:gd name="T6" fmla="*/ 2147483647 w 901"/>
              <a:gd name="T7" fmla="*/ 2147483647 h 631"/>
              <a:gd name="T8" fmla="*/ 2147483647 w 901"/>
              <a:gd name="T9" fmla="*/ 2147483647 h 631"/>
              <a:gd name="T10" fmla="*/ 2147483647 w 901"/>
              <a:gd name="T11" fmla="*/ 2147483647 h 631"/>
              <a:gd name="T12" fmla="*/ 2147483647 w 901"/>
              <a:gd name="T13" fmla="*/ 2147483647 h 631"/>
              <a:gd name="T14" fmla="*/ 2147483647 w 901"/>
              <a:gd name="T15" fmla="*/ 2147483647 h 631"/>
              <a:gd name="T16" fmla="*/ 2147483647 w 901"/>
              <a:gd name="T17" fmla="*/ 2147483647 h 631"/>
              <a:gd name="T18" fmla="*/ 2147483647 w 901"/>
              <a:gd name="T19" fmla="*/ 2147483647 h 631"/>
              <a:gd name="T20" fmla="*/ 2147483647 w 901"/>
              <a:gd name="T21" fmla="*/ 2147483647 h 631"/>
              <a:gd name="T22" fmla="*/ 2147483647 w 901"/>
              <a:gd name="T23" fmla="*/ 2147483647 h 631"/>
              <a:gd name="T24" fmla="*/ 2147483647 w 901"/>
              <a:gd name="T25" fmla="*/ 2147483647 h 631"/>
              <a:gd name="T26" fmla="*/ 2147483647 w 901"/>
              <a:gd name="T27" fmla="*/ 2147483647 h 631"/>
              <a:gd name="T28" fmla="*/ 2147483647 w 901"/>
              <a:gd name="T29" fmla="*/ 2147483647 h 631"/>
              <a:gd name="T30" fmla="*/ 2147483647 w 901"/>
              <a:gd name="T31" fmla="*/ 2147483647 h 631"/>
              <a:gd name="T32" fmla="*/ 2147483647 w 901"/>
              <a:gd name="T33" fmla="*/ 2147483647 h 631"/>
              <a:gd name="T34" fmla="*/ 2147483647 w 901"/>
              <a:gd name="T35" fmla="*/ 2147483647 h 631"/>
              <a:gd name="T36" fmla="*/ 2147483647 w 901"/>
              <a:gd name="T37" fmla="*/ 2147483647 h 631"/>
              <a:gd name="T38" fmla="*/ 2147483647 w 901"/>
              <a:gd name="T39" fmla="*/ 2147483647 h 631"/>
              <a:gd name="T40" fmla="*/ 2147483647 w 901"/>
              <a:gd name="T41" fmla="*/ 2147483647 h 631"/>
              <a:gd name="T42" fmla="*/ 2147483647 w 901"/>
              <a:gd name="T43" fmla="*/ 2147483647 h 631"/>
              <a:gd name="T44" fmla="*/ 2147483647 w 901"/>
              <a:gd name="T45" fmla="*/ 2147483647 h 631"/>
              <a:gd name="T46" fmla="*/ 2147483647 w 901"/>
              <a:gd name="T47" fmla="*/ 2147483647 h 631"/>
              <a:gd name="T48" fmla="*/ 2147483647 w 901"/>
              <a:gd name="T49" fmla="*/ 2147483647 h 631"/>
              <a:gd name="T50" fmla="*/ 2147483647 w 901"/>
              <a:gd name="T51" fmla="*/ 2147483647 h 631"/>
              <a:gd name="T52" fmla="*/ 2147483647 w 901"/>
              <a:gd name="T53" fmla="*/ 2147483647 h 631"/>
              <a:gd name="T54" fmla="*/ 2147483647 w 901"/>
              <a:gd name="T55" fmla="*/ 2147483647 h 631"/>
              <a:gd name="T56" fmla="*/ 2147483647 w 901"/>
              <a:gd name="T57" fmla="*/ 2147483647 h 631"/>
              <a:gd name="T58" fmla="*/ 2147483647 w 901"/>
              <a:gd name="T59" fmla="*/ 2147483647 h 631"/>
              <a:gd name="T60" fmla="*/ 2147483647 w 901"/>
              <a:gd name="T61" fmla="*/ 2147483647 h 631"/>
              <a:gd name="T62" fmla="*/ 2147483647 w 901"/>
              <a:gd name="T63" fmla="*/ 2147483647 h 631"/>
              <a:gd name="T64" fmla="*/ 2147483647 w 901"/>
              <a:gd name="T65" fmla="*/ 2147483647 h 631"/>
              <a:gd name="T66" fmla="*/ 2147483647 w 901"/>
              <a:gd name="T67" fmla="*/ 2147483647 h 631"/>
              <a:gd name="T68" fmla="*/ 2147483647 w 901"/>
              <a:gd name="T69" fmla="*/ 2147483647 h 631"/>
              <a:gd name="T70" fmla="*/ 2147483647 w 901"/>
              <a:gd name="T71" fmla="*/ 2147483647 h 631"/>
              <a:gd name="T72" fmla="*/ 2147483647 w 901"/>
              <a:gd name="T73" fmla="*/ 2147483647 h 631"/>
              <a:gd name="T74" fmla="*/ 2147483647 w 901"/>
              <a:gd name="T75" fmla="*/ 2147483647 h 631"/>
              <a:gd name="T76" fmla="*/ 2147483647 w 901"/>
              <a:gd name="T77" fmla="*/ 2147483647 h 631"/>
              <a:gd name="T78" fmla="*/ 2147483647 w 901"/>
              <a:gd name="T79" fmla="*/ 2147483647 h 631"/>
              <a:gd name="T80" fmla="*/ 2147483647 w 901"/>
              <a:gd name="T81" fmla="*/ 2147483647 h 631"/>
              <a:gd name="T82" fmla="*/ 2147483647 w 901"/>
              <a:gd name="T83" fmla="*/ 2147483647 h 631"/>
              <a:gd name="T84" fmla="*/ 2147483647 w 901"/>
              <a:gd name="T85" fmla="*/ 2147483647 h 631"/>
              <a:gd name="T86" fmla="*/ 2147483647 w 901"/>
              <a:gd name="T87" fmla="*/ 2147483647 h 631"/>
              <a:gd name="T88" fmla="*/ 2147483647 w 901"/>
              <a:gd name="T89" fmla="*/ 2147483647 h 631"/>
              <a:gd name="T90" fmla="*/ 2147483647 w 901"/>
              <a:gd name="T91" fmla="*/ 2147483647 h 631"/>
              <a:gd name="T92" fmla="*/ 2147483647 w 901"/>
              <a:gd name="T93" fmla="*/ 2147483647 h 631"/>
              <a:gd name="T94" fmla="*/ 2147483647 w 901"/>
              <a:gd name="T95" fmla="*/ 2147483647 h 631"/>
              <a:gd name="T96" fmla="*/ 2147483647 w 901"/>
              <a:gd name="T97" fmla="*/ 2147483647 h 631"/>
              <a:gd name="T98" fmla="*/ 2147483647 w 901"/>
              <a:gd name="T99" fmla="*/ 2147483647 h 631"/>
              <a:gd name="T100" fmla="*/ 2147483647 w 901"/>
              <a:gd name="T101" fmla="*/ 2147483647 h 631"/>
              <a:gd name="T102" fmla="*/ 2147483647 w 901"/>
              <a:gd name="T103" fmla="*/ 2147483647 h 631"/>
              <a:gd name="T104" fmla="*/ 2147483647 w 901"/>
              <a:gd name="T105" fmla="*/ 2147483647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1"/>
              <a:gd name="T160" fmla="*/ 0 h 631"/>
              <a:gd name="T161" fmla="*/ 901 w 901"/>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3" name="Freeform 136">
            <a:extLst>
              <a:ext uri="{FF2B5EF4-FFF2-40B4-BE49-F238E27FC236}">
                <a16:creationId xmlns:a16="http://schemas.microsoft.com/office/drawing/2014/main" id="{E228CA85-3C31-9CCB-62E1-874D611EFBAD}"/>
              </a:ext>
            </a:extLst>
          </p:cNvPr>
          <p:cNvSpPr>
            <a:spLocks/>
          </p:cNvSpPr>
          <p:nvPr/>
        </p:nvSpPr>
        <p:spPr bwMode="auto">
          <a:xfrm>
            <a:off x="5228497" y="3547191"/>
            <a:ext cx="1400175" cy="852487"/>
          </a:xfrm>
          <a:custGeom>
            <a:avLst/>
            <a:gdLst>
              <a:gd name="T0" fmla="*/ 2147483647 w 882"/>
              <a:gd name="T1" fmla="*/ 2147483647 h 537"/>
              <a:gd name="T2" fmla="*/ 0 w 882"/>
              <a:gd name="T3" fmla="*/ 2147483647 h 537"/>
              <a:gd name="T4" fmla="*/ 2147483647 w 882"/>
              <a:gd name="T5" fmla="*/ 2147483647 h 537"/>
              <a:gd name="T6" fmla="*/ 2147483647 w 882"/>
              <a:gd name="T7" fmla="*/ 2147483647 h 537"/>
              <a:gd name="T8" fmla="*/ 2147483647 w 882"/>
              <a:gd name="T9" fmla="*/ 2147483647 h 537"/>
              <a:gd name="T10" fmla="*/ 2147483647 w 882"/>
              <a:gd name="T11" fmla="*/ 2147483647 h 537"/>
              <a:gd name="T12" fmla="*/ 2147483647 w 882"/>
              <a:gd name="T13" fmla="*/ 2147483647 h 537"/>
              <a:gd name="T14" fmla="*/ 2147483647 w 882"/>
              <a:gd name="T15" fmla="*/ 2147483647 h 537"/>
              <a:gd name="T16" fmla="*/ 2147483647 w 882"/>
              <a:gd name="T17" fmla="*/ 2147483647 h 537"/>
              <a:gd name="T18" fmla="*/ 2147483647 w 882"/>
              <a:gd name="T19" fmla="*/ 2147483647 h 537"/>
              <a:gd name="T20" fmla="*/ 2147483647 w 882"/>
              <a:gd name="T21" fmla="*/ 2147483647 h 537"/>
              <a:gd name="T22" fmla="*/ 2147483647 w 882"/>
              <a:gd name="T23" fmla="*/ 2147483647 h 537"/>
              <a:gd name="T24" fmla="*/ 2147483647 w 882"/>
              <a:gd name="T25" fmla="*/ 2147483647 h 537"/>
              <a:gd name="T26" fmla="*/ 2147483647 w 882"/>
              <a:gd name="T27" fmla="*/ 2147483647 h 537"/>
              <a:gd name="T28" fmla="*/ 2147483647 w 882"/>
              <a:gd name="T29" fmla="*/ 2147483647 h 537"/>
              <a:gd name="T30" fmla="*/ 2147483647 w 882"/>
              <a:gd name="T31" fmla="*/ 2147483647 h 537"/>
              <a:gd name="T32" fmla="*/ 2147483647 w 882"/>
              <a:gd name="T33" fmla="*/ 2147483647 h 537"/>
              <a:gd name="T34" fmla="*/ 2147483647 w 882"/>
              <a:gd name="T35" fmla="*/ 2147483647 h 537"/>
              <a:gd name="T36" fmla="*/ 2147483647 w 882"/>
              <a:gd name="T37" fmla="*/ 2147483647 h 537"/>
              <a:gd name="T38" fmla="*/ 2147483647 w 882"/>
              <a:gd name="T39" fmla="*/ 2147483647 h 537"/>
              <a:gd name="T40" fmla="*/ 2147483647 w 882"/>
              <a:gd name="T41" fmla="*/ 2147483647 h 537"/>
              <a:gd name="T42" fmla="*/ 2147483647 w 882"/>
              <a:gd name="T43" fmla="*/ 2147483647 h 537"/>
              <a:gd name="T44" fmla="*/ 2147483647 w 882"/>
              <a:gd name="T45" fmla="*/ 2147483647 h 537"/>
              <a:gd name="T46" fmla="*/ 2147483647 w 882"/>
              <a:gd name="T47" fmla="*/ 2147483647 h 537"/>
              <a:gd name="T48" fmla="*/ 2147483647 w 882"/>
              <a:gd name="T49" fmla="*/ 2147483647 h 537"/>
              <a:gd name="T50" fmla="*/ 2147483647 w 882"/>
              <a:gd name="T51" fmla="*/ 2147483647 h 537"/>
              <a:gd name="T52" fmla="*/ 2147483647 w 882"/>
              <a:gd name="T53" fmla="*/ 2147483647 h 537"/>
              <a:gd name="T54" fmla="*/ 2147483647 w 882"/>
              <a:gd name="T55" fmla="*/ 2147483647 h 537"/>
              <a:gd name="T56" fmla="*/ 2147483647 w 882"/>
              <a:gd name="T57" fmla="*/ 2147483647 h 537"/>
              <a:gd name="T58" fmla="*/ 2147483647 w 882"/>
              <a:gd name="T59" fmla="*/ 2147483647 h 537"/>
              <a:gd name="T60" fmla="*/ 2147483647 w 882"/>
              <a:gd name="T61" fmla="*/ 2147483647 h 537"/>
              <a:gd name="T62" fmla="*/ 2147483647 w 882"/>
              <a:gd name="T63" fmla="*/ 2147483647 h 537"/>
              <a:gd name="T64" fmla="*/ 2147483647 w 882"/>
              <a:gd name="T65" fmla="*/ 2147483647 h 537"/>
              <a:gd name="T66" fmla="*/ 2147483647 w 882"/>
              <a:gd name="T67" fmla="*/ 2147483647 h 537"/>
              <a:gd name="T68" fmla="*/ 2147483647 w 882"/>
              <a:gd name="T69" fmla="*/ 2147483647 h 537"/>
              <a:gd name="T70" fmla="*/ 2147483647 w 882"/>
              <a:gd name="T71" fmla="*/ 2147483647 h 537"/>
              <a:gd name="T72" fmla="*/ 2147483647 w 882"/>
              <a:gd name="T73" fmla="*/ 2147483647 h 537"/>
              <a:gd name="T74" fmla="*/ 2147483647 w 882"/>
              <a:gd name="T75" fmla="*/ 2147483647 h 537"/>
              <a:gd name="T76" fmla="*/ 2147483647 w 882"/>
              <a:gd name="T77" fmla="*/ 2147483647 h 537"/>
              <a:gd name="T78" fmla="*/ 2147483647 w 882"/>
              <a:gd name="T79" fmla="*/ 2147483647 h 537"/>
              <a:gd name="T80" fmla="*/ 2147483647 w 882"/>
              <a:gd name="T81" fmla="*/ 2147483647 h 537"/>
              <a:gd name="T82" fmla="*/ 2147483647 w 882"/>
              <a:gd name="T83" fmla="*/ 2147483647 h 537"/>
              <a:gd name="T84" fmla="*/ 2147483647 w 882"/>
              <a:gd name="T85" fmla="*/ 2147483647 h 537"/>
              <a:gd name="T86" fmla="*/ 2147483647 w 882"/>
              <a:gd name="T87" fmla="*/ 2147483647 h 537"/>
              <a:gd name="T88" fmla="*/ 2147483647 w 882"/>
              <a:gd name="T89" fmla="*/ 2147483647 h 537"/>
              <a:gd name="T90" fmla="*/ 2147483647 w 882"/>
              <a:gd name="T91" fmla="*/ 2147483647 h 537"/>
              <a:gd name="T92" fmla="*/ 2147483647 w 882"/>
              <a:gd name="T93" fmla="*/ 2147483647 h 537"/>
              <a:gd name="T94" fmla="*/ 2147483647 w 882"/>
              <a:gd name="T95" fmla="*/ 2147483647 h 537"/>
              <a:gd name="T96" fmla="*/ 2147483647 w 882"/>
              <a:gd name="T97" fmla="*/ 2147483647 h 537"/>
              <a:gd name="T98" fmla="*/ 2147483647 w 882"/>
              <a:gd name="T99" fmla="*/ 2147483647 h 5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2"/>
              <a:gd name="T151" fmla="*/ 0 h 537"/>
              <a:gd name="T152" fmla="*/ 882 w 882"/>
              <a:gd name="T153" fmla="*/ 537 h 5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4" name="Freeform 137">
            <a:extLst>
              <a:ext uri="{FF2B5EF4-FFF2-40B4-BE49-F238E27FC236}">
                <a16:creationId xmlns:a16="http://schemas.microsoft.com/office/drawing/2014/main" id="{43715007-955E-6FDE-3B3D-8A4E6C65C796}"/>
              </a:ext>
            </a:extLst>
          </p:cNvPr>
          <p:cNvSpPr>
            <a:spLocks/>
          </p:cNvSpPr>
          <p:nvPr/>
        </p:nvSpPr>
        <p:spPr bwMode="auto">
          <a:xfrm>
            <a:off x="4687159" y="3712290"/>
            <a:ext cx="1047750" cy="622300"/>
          </a:xfrm>
          <a:custGeom>
            <a:avLst/>
            <a:gdLst>
              <a:gd name="T0" fmla="*/ 2147483647 w 660"/>
              <a:gd name="T1" fmla="*/ 2147483647 h 392"/>
              <a:gd name="T2" fmla="*/ 2147483647 w 660"/>
              <a:gd name="T3" fmla="*/ 2147483647 h 392"/>
              <a:gd name="T4" fmla="*/ 2147483647 w 660"/>
              <a:gd name="T5" fmla="*/ 2147483647 h 392"/>
              <a:gd name="T6" fmla="*/ 2147483647 w 660"/>
              <a:gd name="T7" fmla="*/ 2147483647 h 392"/>
              <a:gd name="T8" fmla="*/ 2147483647 w 660"/>
              <a:gd name="T9" fmla="*/ 2147483647 h 392"/>
              <a:gd name="T10" fmla="*/ 2147483647 w 660"/>
              <a:gd name="T11" fmla="*/ 2147483647 h 392"/>
              <a:gd name="T12" fmla="*/ 2147483647 w 660"/>
              <a:gd name="T13" fmla="*/ 2147483647 h 392"/>
              <a:gd name="T14" fmla="*/ 2147483647 w 660"/>
              <a:gd name="T15" fmla="*/ 2147483647 h 392"/>
              <a:gd name="T16" fmla="*/ 2147483647 w 660"/>
              <a:gd name="T17" fmla="*/ 2147483647 h 392"/>
              <a:gd name="T18" fmla="*/ 2147483647 w 660"/>
              <a:gd name="T19" fmla="*/ 2147483647 h 392"/>
              <a:gd name="T20" fmla="*/ 2147483647 w 660"/>
              <a:gd name="T21" fmla="*/ 2147483647 h 392"/>
              <a:gd name="T22" fmla="*/ 2147483647 w 660"/>
              <a:gd name="T23" fmla="*/ 2147483647 h 392"/>
              <a:gd name="T24" fmla="*/ 2147483647 w 660"/>
              <a:gd name="T25" fmla="*/ 2147483647 h 392"/>
              <a:gd name="T26" fmla="*/ 2147483647 w 660"/>
              <a:gd name="T27" fmla="*/ 2147483647 h 392"/>
              <a:gd name="T28" fmla="*/ 2147483647 w 660"/>
              <a:gd name="T29" fmla="*/ 2147483647 h 392"/>
              <a:gd name="T30" fmla="*/ 2147483647 w 660"/>
              <a:gd name="T31" fmla="*/ 2147483647 h 392"/>
              <a:gd name="T32" fmla="*/ 2147483647 w 660"/>
              <a:gd name="T33" fmla="*/ 2147483647 h 392"/>
              <a:gd name="T34" fmla="*/ 2147483647 w 660"/>
              <a:gd name="T35" fmla="*/ 2147483647 h 392"/>
              <a:gd name="T36" fmla="*/ 2147483647 w 660"/>
              <a:gd name="T37" fmla="*/ 2147483647 h 392"/>
              <a:gd name="T38" fmla="*/ 2147483647 w 660"/>
              <a:gd name="T39" fmla="*/ 2147483647 h 392"/>
              <a:gd name="T40" fmla="*/ 2147483647 w 660"/>
              <a:gd name="T41" fmla="*/ 2147483647 h 392"/>
              <a:gd name="T42" fmla="*/ 2147483647 w 660"/>
              <a:gd name="T43" fmla="*/ 2147483647 h 392"/>
              <a:gd name="T44" fmla="*/ 2147483647 w 660"/>
              <a:gd name="T45" fmla="*/ 2147483647 h 392"/>
              <a:gd name="T46" fmla="*/ 2147483647 w 660"/>
              <a:gd name="T47" fmla="*/ 2147483647 h 392"/>
              <a:gd name="T48" fmla="*/ 0 w 660"/>
              <a:gd name="T49" fmla="*/ 2147483647 h 392"/>
              <a:gd name="T50" fmla="*/ 2147483647 w 660"/>
              <a:gd name="T51" fmla="*/ 2147483647 h 392"/>
              <a:gd name="T52" fmla="*/ 2147483647 w 660"/>
              <a:gd name="T53" fmla="*/ 2147483647 h 392"/>
              <a:gd name="T54" fmla="*/ 2147483647 w 660"/>
              <a:gd name="T55" fmla="*/ 2147483647 h 392"/>
              <a:gd name="T56" fmla="*/ 2147483647 w 660"/>
              <a:gd name="T57" fmla="*/ 2147483647 h 392"/>
              <a:gd name="T58" fmla="*/ 2147483647 w 660"/>
              <a:gd name="T59" fmla="*/ 2147483647 h 392"/>
              <a:gd name="T60" fmla="*/ 2147483647 w 660"/>
              <a:gd name="T61" fmla="*/ 2147483647 h 392"/>
              <a:gd name="T62" fmla="*/ 2147483647 w 660"/>
              <a:gd name="T63" fmla="*/ 2147483647 h 392"/>
              <a:gd name="T64" fmla="*/ 2147483647 w 660"/>
              <a:gd name="T65" fmla="*/ 2147483647 h 392"/>
              <a:gd name="T66" fmla="*/ 2147483647 w 660"/>
              <a:gd name="T67" fmla="*/ 2147483647 h 392"/>
              <a:gd name="T68" fmla="*/ 2147483647 w 660"/>
              <a:gd name="T69" fmla="*/ 2147483647 h 392"/>
              <a:gd name="T70" fmla="*/ 2147483647 w 660"/>
              <a:gd name="T71" fmla="*/ 2147483647 h 392"/>
              <a:gd name="T72" fmla="*/ 2147483647 w 660"/>
              <a:gd name="T73" fmla="*/ 2147483647 h 392"/>
              <a:gd name="T74" fmla="*/ 2147483647 w 660"/>
              <a:gd name="T75" fmla="*/ 2147483647 h 392"/>
              <a:gd name="T76" fmla="*/ 2147483647 w 660"/>
              <a:gd name="T77" fmla="*/ 2147483647 h 392"/>
              <a:gd name="T78" fmla="*/ 2147483647 w 660"/>
              <a:gd name="T79" fmla="*/ 2147483647 h 392"/>
              <a:gd name="T80" fmla="*/ 2147483647 w 660"/>
              <a:gd name="T81" fmla="*/ 2147483647 h 392"/>
              <a:gd name="T82" fmla="*/ 2147483647 w 660"/>
              <a:gd name="T83" fmla="*/ 2147483647 h 392"/>
              <a:gd name="T84" fmla="*/ 2147483647 w 660"/>
              <a:gd name="T85" fmla="*/ 2147483647 h 392"/>
              <a:gd name="T86" fmla="*/ 2147483647 w 660"/>
              <a:gd name="T87" fmla="*/ 2147483647 h 392"/>
              <a:gd name="T88" fmla="*/ 2147483647 w 660"/>
              <a:gd name="T89" fmla="*/ 2147483647 h 392"/>
              <a:gd name="T90" fmla="*/ 2147483647 w 660"/>
              <a:gd name="T91" fmla="*/ 2147483647 h 392"/>
              <a:gd name="T92" fmla="*/ 2147483647 w 660"/>
              <a:gd name="T93" fmla="*/ 2147483647 h 392"/>
              <a:gd name="T94" fmla="*/ 2147483647 w 660"/>
              <a:gd name="T95" fmla="*/ 2147483647 h 392"/>
              <a:gd name="T96" fmla="*/ 2147483647 w 660"/>
              <a:gd name="T97" fmla="*/ 2147483647 h 392"/>
              <a:gd name="T98" fmla="*/ 2147483647 w 660"/>
              <a:gd name="T99" fmla="*/ 2147483647 h 392"/>
              <a:gd name="T100" fmla="*/ 2147483647 w 660"/>
              <a:gd name="T101" fmla="*/ 2147483647 h 392"/>
              <a:gd name="T102" fmla="*/ 2147483647 w 660"/>
              <a:gd name="T103" fmla="*/ 2147483647 h 392"/>
              <a:gd name="T104" fmla="*/ 2147483647 w 660"/>
              <a:gd name="T105" fmla="*/ 2147483647 h 392"/>
              <a:gd name="T106" fmla="*/ 2147483647 w 660"/>
              <a:gd name="T107" fmla="*/ 2147483647 h 392"/>
              <a:gd name="T108" fmla="*/ 2147483647 w 660"/>
              <a:gd name="T109" fmla="*/ 2147483647 h 392"/>
              <a:gd name="T110" fmla="*/ 2147483647 w 660"/>
              <a:gd name="T111" fmla="*/ 2147483647 h 392"/>
              <a:gd name="T112" fmla="*/ 2147483647 w 660"/>
              <a:gd name="T113" fmla="*/ 2147483647 h 392"/>
              <a:gd name="T114" fmla="*/ 2147483647 w 660"/>
              <a:gd name="T115" fmla="*/ 2147483647 h 392"/>
              <a:gd name="T116" fmla="*/ 2147483647 w 660"/>
              <a:gd name="T117" fmla="*/ 2147483647 h 3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392"/>
              <a:gd name="T179" fmla="*/ 660 w 660"/>
              <a:gd name="T180" fmla="*/ 392 h 3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5" name="Freeform 138">
            <a:extLst>
              <a:ext uri="{FF2B5EF4-FFF2-40B4-BE49-F238E27FC236}">
                <a16:creationId xmlns:a16="http://schemas.microsoft.com/office/drawing/2014/main" id="{6BA22043-27FB-98A2-AFBA-AE04E4402734}"/>
              </a:ext>
            </a:extLst>
          </p:cNvPr>
          <p:cNvSpPr>
            <a:spLocks/>
          </p:cNvSpPr>
          <p:nvPr/>
        </p:nvSpPr>
        <p:spPr bwMode="auto">
          <a:xfrm>
            <a:off x="5439635" y="2189878"/>
            <a:ext cx="185737" cy="314325"/>
          </a:xfrm>
          <a:custGeom>
            <a:avLst/>
            <a:gdLst>
              <a:gd name="T0" fmla="*/ 2147483647 w 117"/>
              <a:gd name="T1" fmla="*/ 2147483647 h 198"/>
              <a:gd name="T2" fmla="*/ 2147483647 w 117"/>
              <a:gd name="T3" fmla="*/ 2147483647 h 198"/>
              <a:gd name="T4" fmla="*/ 2147483647 w 117"/>
              <a:gd name="T5" fmla="*/ 2147483647 h 198"/>
              <a:gd name="T6" fmla="*/ 2147483647 w 117"/>
              <a:gd name="T7" fmla="*/ 2147483647 h 198"/>
              <a:gd name="T8" fmla="*/ 2147483647 w 117"/>
              <a:gd name="T9" fmla="*/ 2147483647 h 198"/>
              <a:gd name="T10" fmla="*/ 2147483647 w 117"/>
              <a:gd name="T11" fmla="*/ 2147483647 h 198"/>
              <a:gd name="T12" fmla="*/ 2147483647 w 117"/>
              <a:gd name="T13" fmla="*/ 2147483647 h 198"/>
              <a:gd name="T14" fmla="*/ 2147483647 w 117"/>
              <a:gd name="T15" fmla="*/ 2147483647 h 198"/>
              <a:gd name="T16" fmla="*/ 2147483647 w 117"/>
              <a:gd name="T17" fmla="*/ 2147483647 h 198"/>
              <a:gd name="T18" fmla="*/ 2147483647 w 117"/>
              <a:gd name="T19" fmla="*/ 2147483647 h 198"/>
              <a:gd name="T20" fmla="*/ 2147483647 w 117"/>
              <a:gd name="T21" fmla="*/ 2147483647 h 198"/>
              <a:gd name="T22" fmla="*/ 2147483647 w 117"/>
              <a:gd name="T23" fmla="*/ 2147483647 h 198"/>
              <a:gd name="T24" fmla="*/ 2147483647 w 117"/>
              <a:gd name="T25" fmla="*/ 2147483647 h 198"/>
              <a:gd name="T26" fmla="*/ 2147483647 w 117"/>
              <a:gd name="T27" fmla="*/ 2147483647 h 198"/>
              <a:gd name="T28" fmla="*/ 2147483647 w 117"/>
              <a:gd name="T29" fmla="*/ 2147483647 h 198"/>
              <a:gd name="T30" fmla="*/ 2147483647 w 117"/>
              <a:gd name="T31" fmla="*/ 2147483647 h 198"/>
              <a:gd name="T32" fmla="*/ 2147483647 w 117"/>
              <a:gd name="T33" fmla="*/ 2147483647 h 198"/>
              <a:gd name="T34" fmla="*/ 2147483647 w 117"/>
              <a:gd name="T35" fmla="*/ 2147483647 h 198"/>
              <a:gd name="T36" fmla="*/ 2147483647 w 117"/>
              <a:gd name="T37" fmla="*/ 2147483647 h 198"/>
              <a:gd name="T38" fmla="*/ 2147483647 w 117"/>
              <a:gd name="T39" fmla="*/ 2147483647 h 198"/>
              <a:gd name="T40" fmla="*/ 2147483647 w 117"/>
              <a:gd name="T41" fmla="*/ 2147483647 h 198"/>
              <a:gd name="T42" fmla="*/ 2147483647 w 117"/>
              <a:gd name="T43" fmla="*/ 2147483647 h 198"/>
              <a:gd name="T44" fmla="*/ 2147483647 w 117"/>
              <a:gd name="T45" fmla="*/ 2147483647 h 198"/>
              <a:gd name="T46" fmla="*/ 2147483647 w 117"/>
              <a:gd name="T47" fmla="*/ 2147483647 h 198"/>
              <a:gd name="T48" fmla="*/ 2147483647 w 117"/>
              <a:gd name="T49" fmla="*/ 2147483647 h 198"/>
              <a:gd name="T50" fmla="*/ 2147483647 w 117"/>
              <a:gd name="T51" fmla="*/ 2147483647 h 198"/>
              <a:gd name="T52" fmla="*/ 2147483647 w 117"/>
              <a:gd name="T53" fmla="*/ 2147483647 h 198"/>
              <a:gd name="T54" fmla="*/ 2147483647 w 117"/>
              <a:gd name="T55" fmla="*/ 2147483647 h 198"/>
              <a:gd name="T56" fmla="*/ 2147483647 w 117"/>
              <a:gd name="T57" fmla="*/ 2147483647 h 198"/>
              <a:gd name="T58" fmla="*/ 0 w 117"/>
              <a:gd name="T59" fmla="*/ 2147483647 h 198"/>
              <a:gd name="T60" fmla="*/ 2147483647 w 117"/>
              <a:gd name="T61" fmla="*/ 2147483647 h 198"/>
              <a:gd name="T62" fmla="*/ 2147483647 w 117"/>
              <a:gd name="T63" fmla="*/ 2147483647 h 198"/>
              <a:gd name="T64" fmla="*/ 2147483647 w 117"/>
              <a:gd name="T65" fmla="*/ 2147483647 h 198"/>
              <a:gd name="T66" fmla="*/ 2147483647 w 117"/>
              <a:gd name="T67" fmla="*/ 2147483647 h 198"/>
              <a:gd name="T68" fmla="*/ 2147483647 w 117"/>
              <a:gd name="T69" fmla="*/ 2147483647 h 198"/>
              <a:gd name="T70" fmla="*/ 2147483647 w 117"/>
              <a:gd name="T71" fmla="*/ 2147483647 h 198"/>
              <a:gd name="T72" fmla="*/ 2147483647 w 117"/>
              <a:gd name="T73" fmla="*/ 2147483647 h 198"/>
              <a:gd name="T74" fmla="*/ 2147483647 w 117"/>
              <a:gd name="T75" fmla="*/ 2147483647 h 198"/>
              <a:gd name="T76" fmla="*/ 2147483647 w 117"/>
              <a:gd name="T77" fmla="*/ 0 h 198"/>
              <a:gd name="T78" fmla="*/ 2147483647 w 117"/>
              <a:gd name="T79" fmla="*/ 2147483647 h 198"/>
              <a:gd name="T80" fmla="*/ 2147483647 w 117"/>
              <a:gd name="T81" fmla="*/ 2147483647 h 198"/>
              <a:gd name="T82" fmla="*/ 2147483647 w 117"/>
              <a:gd name="T83" fmla="*/ 2147483647 h 198"/>
              <a:gd name="T84" fmla="*/ 2147483647 w 117"/>
              <a:gd name="T85" fmla="*/ 2147483647 h 198"/>
              <a:gd name="T86" fmla="*/ 2147483647 w 117"/>
              <a:gd name="T87" fmla="*/ 2147483647 h 198"/>
              <a:gd name="T88" fmla="*/ 2147483647 w 117"/>
              <a:gd name="T89" fmla="*/ 2147483647 h 198"/>
              <a:gd name="T90" fmla="*/ 2147483647 w 117"/>
              <a:gd name="T91" fmla="*/ 2147483647 h 198"/>
              <a:gd name="T92" fmla="*/ 2147483647 w 117"/>
              <a:gd name="T93" fmla="*/ 2147483647 h 198"/>
              <a:gd name="T94" fmla="*/ 2147483647 w 117"/>
              <a:gd name="T95" fmla="*/ 2147483647 h 198"/>
              <a:gd name="T96" fmla="*/ 2147483647 w 117"/>
              <a:gd name="T97" fmla="*/ 2147483647 h 198"/>
              <a:gd name="T98" fmla="*/ 2147483647 w 117"/>
              <a:gd name="T99" fmla="*/ 2147483647 h 198"/>
              <a:gd name="T100" fmla="*/ 2147483647 w 117"/>
              <a:gd name="T101" fmla="*/ 2147483647 h 198"/>
              <a:gd name="T102" fmla="*/ 2147483647 w 117"/>
              <a:gd name="T103" fmla="*/ 2147483647 h 1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198"/>
              <a:gd name="T158" fmla="*/ 117 w 117"/>
              <a:gd name="T159" fmla="*/ 198 h 1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6" name="Freeform 139">
            <a:extLst>
              <a:ext uri="{FF2B5EF4-FFF2-40B4-BE49-F238E27FC236}">
                <a16:creationId xmlns:a16="http://schemas.microsoft.com/office/drawing/2014/main" id="{345CAB86-8F38-B225-473C-61787769D811}"/>
              </a:ext>
            </a:extLst>
          </p:cNvPr>
          <p:cNvSpPr>
            <a:spLocks/>
          </p:cNvSpPr>
          <p:nvPr/>
        </p:nvSpPr>
        <p:spPr bwMode="auto">
          <a:xfrm>
            <a:off x="4893535" y="2650253"/>
            <a:ext cx="598487" cy="766763"/>
          </a:xfrm>
          <a:custGeom>
            <a:avLst/>
            <a:gdLst>
              <a:gd name="T0" fmla="*/ 2147483647 w 377"/>
              <a:gd name="T1" fmla="*/ 2147483647 h 483"/>
              <a:gd name="T2" fmla="*/ 2147483647 w 377"/>
              <a:gd name="T3" fmla="*/ 2147483647 h 483"/>
              <a:gd name="T4" fmla="*/ 2147483647 w 377"/>
              <a:gd name="T5" fmla="*/ 2147483647 h 483"/>
              <a:gd name="T6" fmla="*/ 2147483647 w 377"/>
              <a:gd name="T7" fmla="*/ 2147483647 h 483"/>
              <a:gd name="T8" fmla="*/ 2147483647 w 377"/>
              <a:gd name="T9" fmla="*/ 2147483647 h 483"/>
              <a:gd name="T10" fmla="*/ 2147483647 w 377"/>
              <a:gd name="T11" fmla="*/ 2147483647 h 483"/>
              <a:gd name="T12" fmla="*/ 2147483647 w 377"/>
              <a:gd name="T13" fmla="*/ 2147483647 h 483"/>
              <a:gd name="T14" fmla="*/ 2147483647 w 377"/>
              <a:gd name="T15" fmla="*/ 2147483647 h 483"/>
              <a:gd name="T16" fmla="*/ 2147483647 w 377"/>
              <a:gd name="T17" fmla="*/ 2147483647 h 483"/>
              <a:gd name="T18" fmla="*/ 2147483647 w 377"/>
              <a:gd name="T19" fmla="*/ 2147483647 h 483"/>
              <a:gd name="T20" fmla="*/ 2147483647 w 377"/>
              <a:gd name="T21" fmla="*/ 2147483647 h 483"/>
              <a:gd name="T22" fmla="*/ 2147483647 w 377"/>
              <a:gd name="T23" fmla="*/ 2147483647 h 483"/>
              <a:gd name="T24" fmla="*/ 0 w 377"/>
              <a:gd name="T25" fmla="*/ 2147483647 h 483"/>
              <a:gd name="T26" fmla="*/ 2147483647 w 377"/>
              <a:gd name="T27" fmla="*/ 2147483647 h 483"/>
              <a:gd name="T28" fmla="*/ 2147483647 w 377"/>
              <a:gd name="T29" fmla="*/ 2147483647 h 483"/>
              <a:gd name="T30" fmla="*/ 2147483647 w 377"/>
              <a:gd name="T31" fmla="*/ 2147483647 h 483"/>
              <a:gd name="T32" fmla="*/ 2147483647 w 377"/>
              <a:gd name="T33" fmla="*/ 2147483647 h 483"/>
              <a:gd name="T34" fmla="*/ 2147483647 w 377"/>
              <a:gd name="T35" fmla="*/ 2147483647 h 483"/>
              <a:gd name="T36" fmla="*/ 2147483647 w 377"/>
              <a:gd name="T37" fmla="*/ 2147483647 h 483"/>
              <a:gd name="T38" fmla="*/ 2147483647 w 377"/>
              <a:gd name="T39" fmla="*/ 2147483647 h 483"/>
              <a:gd name="T40" fmla="*/ 2147483647 w 377"/>
              <a:gd name="T41" fmla="*/ 2147483647 h 483"/>
              <a:gd name="T42" fmla="*/ 2147483647 w 377"/>
              <a:gd name="T43" fmla="*/ 2147483647 h 483"/>
              <a:gd name="T44" fmla="*/ 2147483647 w 377"/>
              <a:gd name="T45" fmla="*/ 2147483647 h 483"/>
              <a:gd name="T46" fmla="*/ 2147483647 w 377"/>
              <a:gd name="T47" fmla="*/ 2147483647 h 483"/>
              <a:gd name="T48" fmla="*/ 2147483647 w 377"/>
              <a:gd name="T49" fmla="*/ 2147483647 h 483"/>
              <a:gd name="T50" fmla="*/ 2147483647 w 377"/>
              <a:gd name="T51" fmla="*/ 2147483647 h 483"/>
              <a:gd name="T52" fmla="*/ 2147483647 w 377"/>
              <a:gd name="T53" fmla="*/ 2147483647 h 483"/>
              <a:gd name="T54" fmla="*/ 2147483647 w 377"/>
              <a:gd name="T55" fmla="*/ 2147483647 h 483"/>
              <a:gd name="T56" fmla="*/ 2147483647 w 377"/>
              <a:gd name="T57" fmla="*/ 2147483647 h 483"/>
              <a:gd name="T58" fmla="*/ 2147483647 w 377"/>
              <a:gd name="T59" fmla="*/ 2147483647 h 483"/>
              <a:gd name="T60" fmla="*/ 2147483647 w 377"/>
              <a:gd name="T61" fmla="*/ 2147483647 h 483"/>
              <a:gd name="T62" fmla="*/ 2147483647 w 377"/>
              <a:gd name="T63" fmla="*/ 2147483647 h 483"/>
              <a:gd name="T64" fmla="*/ 2147483647 w 377"/>
              <a:gd name="T65" fmla="*/ 0 h 483"/>
              <a:gd name="T66" fmla="*/ 2147483647 w 377"/>
              <a:gd name="T67" fmla="*/ 2147483647 h 483"/>
              <a:gd name="T68" fmla="*/ 2147483647 w 377"/>
              <a:gd name="T69" fmla="*/ 2147483647 h 483"/>
              <a:gd name="T70" fmla="*/ 2147483647 w 377"/>
              <a:gd name="T71" fmla="*/ 2147483647 h 483"/>
              <a:gd name="T72" fmla="*/ 2147483647 w 377"/>
              <a:gd name="T73" fmla="*/ 2147483647 h 483"/>
              <a:gd name="T74" fmla="*/ 2147483647 w 377"/>
              <a:gd name="T75" fmla="*/ 2147483647 h 483"/>
              <a:gd name="T76" fmla="*/ 2147483647 w 377"/>
              <a:gd name="T77" fmla="*/ 2147483647 h 483"/>
              <a:gd name="T78" fmla="*/ 2147483647 w 377"/>
              <a:gd name="T79" fmla="*/ 2147483647 h 483"/>
              <a:gd name="T80" fmla="*/ 2147483647 w 377"/>
              <a:gd name="T81" fmla="*/ 2147483647 h 483"/>
              <a:gd name="T82" fmla="*/ 2147483647 w 377"/>
              <a:gd name="T83" fmla="*/ 2147483647 h 483"/>
              <a:gd name="T84" fmla="*/ 2147483647 w 377"/>
              <a:gd name="T85" fmla="*/ 2147483647 h 483"/>
              <a:gd name="T86" fmla="*/ 2147483647 w 377"/>
              <a:gd name="T87" fmla="*/ 2147483647 h 483"/>
              <a:gd name="T88" fmla="*/ 2147483647 w 377"/>
              <a:gd name="T89" fmla="*/ 2147483647 h 483"/>
              <a:gd name="T90" fmla="*/ 2147483647 w 377"/>
              <a:gd name="T91" fmla="*/ 2147483647 h 483"/>
              <a:gd name="T92" fmla="*/ 2147483647 w 377"/>
              <a:gd name="T93" fmla="*/ 2147483647 h 483"/>
              <a:gd name="T94" fmla="*/ 2147483647 w 377"/>
              <a:gd name="T95" fmla="*/ 2147483647 h 483"/>
              <a:gd name="T96" fmla="*/ 2147483647 w 377"/>
              <a:gd name="T97" fmla="*/ 2147483647 h 483"/>
              <a:gd name="T98" fmla="*/ 2147483647 w 377"/>
              <a:gd name="T99" fmla="*/ 2147483647 h 483"/>
              <a:gd name="T100" fmla="*/ 2147483647 w 377"/>
              <a:gd name="T101" fmla="*/ 2147483647 h 483"/>
              <a:gd name="T102" fmla="*/ 2147483647 w 377"/>
              <a:gd name="T103" fmla="*/ 2147483647 h 483"/>
              <a:gd name="T104" fmla="*/ 2147483647 w 377"/>
              <a:gd name="T105" fmla="*/ 2147483647 h 483"/>
              <a:gd name="T106" fmla="*/ 2147483647 w 377"/>
              <a:gd name="T107" fmla="*/ 2147483647 h 483"/>
              <a:gd name="T108" fmla="*/ 2147483647 w 377"/>
              <a:gd name="T109" fmla="*/ 2147483647 h 483"/>
              <a:gd name="T110" fmla="*/ 2147483647 w 377"/>
              <a:gd name="T111" fmla="*/ 2147483647 h 483"/>
              <a:gd name="T112" fmla="*/ 2147483647 w 377"/>
              <a:gd name="T113" fmla="*/ 2147483647 h 483"/>
              <a:gd name="T114" fmla="*/ 2147483647 w 377"/>
              <a:gd name="T115" fmla="*/ 2147483647 h 483"/>
              <a:gd name="T116" fmla="*/ 2147483647 w 377"/>
              <a:gd name="T117" fmla="*/ 2147483647 h 4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7"/>
              <a:gd name="T178" fmla="*/ 0 h 483"/>
              <a:gd name="T179" fmla="*/ 377 w 377"/>
              <a:gd name="T180" fmla="*/ 483 h 4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7" name="Freeform 140">
            <a:extLst>
              <a:ext uri="{FF2B5EF4-FFF2-40B4-BE49-F238E27FC236}">
                <a16:creationId xmlns:a16="http://schemas.microsoft.com/office/drawing/2014/main" id="{8EE251A5-B6FC-101E-C24F-C6791A59112B}"/>
              </a:ext>
            </a:extLst>
          </p:cNvPr>
          <p:cNvSpPr>
            <a:spLocks/>
          </p:cNvSpPr>
          <p:nvPr/>
        </p:nvSpPr>
        <p:spPr bwMode="auto">
          <a:xfrm>
            <a:off x="5368196" y="2959815"/>
            <a:ext cx="103188" cy="203200"/>
          </a:xfrm>
          <a:custGeom>
            <a:avLst/>
            <a:gdLst>
              <a:gd name="T0" fmla="*/ 2147483647 w 65"/>
              <a:gd name="T1" fmla="*/ 2147483647 h 128"/>
              <a:gd name="T2" fmla="*/ 2147483647 w 65"/>
              <a:gd name="T3" fmla="*/ 2147483647 h 128"/>
              <a:gd name="T4" fmla="*/ 2147483647 w 65"/>
              <a:gd name="T5" fmla="*/ 2147483647 h 128"/>
              <a:gd name="T6" fmla="*/ 2147483647 w 65"/>
              <a:gd name="T7" fmla="*/ 2147483647 h 128"/>
              <a:gd name="T8" fmla="*/ 2147483647 w 65"/>
              <a:gd name="T9" fmla="*/ 2147483647 h 128"/>
              <a:gd name="T10" fmla="*/ 2147483647 w 65"/>
              <a:gd name="T11" fmla="*/ 2147483647 h 128"/>
              <a:gd name="T12" fmla="*/ 2147483647 w 65"/>
              <a:gd name="T13" fmla="*/ 2147483647 h 128"/>
              <a:gd name="T14" fmla="*/ 2147483647 w 65"/>
              <a:gd name="T15" fmla="*/ 2147483647 h 128"/>
              <a:gd name="T16" fmla="*/ 2147483647 w 65"/>
              <a:gd name="T17" fmla="*/ 2147483647 h 128"/>
              <a:gd name="T18" fmla="*/ 2147483647 w 65"/>
              <a:gd name="T19" fmla="*/ 2147483647 h 128"/>
              <a:gd name="T20" fmla="*/ 2147483647 w 65"/>
              <a:gd name="T21" fmla="*/ 2147483647 h 128"/>
              <a:gd name="T22" fmla="*/ 2147483647 w 65"/>
              <a:gd name="T23" fmla="*/ 2147483647 h 128"/>
              <a:gd name="T24" fmla="*/ 2147483647 w 65"/>
              <a:gd name="T25" fmla="*/ 2147483647 h 128"/>
              <a:gd name="T26" fmla="*/ 0 w 65"/>
              <a:gd name="T27" fmla="*/ 2147483647 h 128"/>
              <a:gd name="T28" fmla="*/ 2147483647 w 65"/>
              <a:gd name="T29" fmla="*/ 2147483647 h 128"/>
              <a:gd name="T30" fmla="*/ 2147483647 w 65"/>
              <a:gd name="T31" fmla="*/ 2147483647 h 128"/>
              <a:gd name="T32" fmla="*/ 2147483647 w 65"/>
              <a:gd name="T33" fmla="*/ 0 h 128"/>
              <a:gd name="T34" fmla="*/ 2147483647 w 65"/>
              <a:gd name="T35" fmla="*/ 0 h 128"/>
              <a:gd name="T36" fmla="*/ 2147483647 w 65"/>
              <a:gd name="T37" fmla="*/ 2147483647 h 128"/>
              <a:gd name="T38" fmla="*/ 2147483647 w 65"/>
              <a:gd name="T39" fmla="*/ 2147483647 h 128"/>
              <a:gd name="T40" fmla="*/ 2147483647 w 65"/>
              <a:gd name="T41" fmla="*/ 2147483647 h 128"/>
              <a:gd name="T42" fmla="*/ 2147483647 w 65"/>
              <a:gd name="T43" fmla="*/ 2147483647 h 128"/>
              <a:gd name="T44" fmla="*/ 2147483647 w 65"/>
              <a:gd name="T45" fmla="*/ 2147483647 h 128"/>
              <a:gd name="T46" fmla="*/ 2147483647 w 65"/>
              <a:gd name="T47" fmla="*/ 2147483647 h 128"/>
              <a:gd name="T48" fmla="*/ 2147483647 w 65"/>
              <a:gd name="T49" fmla="*/ 2147483647 h 128"/>
              <a:gd name="T50" fmla="*/ 2147483647 w 65"/>
              <a:gd name="T51" fmla="*/ 2147483647 h 128"/>
              <a:gd name="T52" fmla="*/ 2147483647 w 65"/>
              <a:gd name="T53" fmla="*/ 214748364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128"/>
              <a:gd name="T83" fmla="*/ 65 w 65"/>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8" name="Freeform 141">
            <a:extLst>
              <a:ext uri="{FF2B5EF4-FFF2-40B4-BE49-F238E27FC236}">
                <a16:creationId xmlns:a16="http://schemas.microsoft.com/office/drawing/2014/main" id="{5F17A4B2-AEA9-D015-FC9F-C4C5D371D3F7}"/>
              </a:ext>
            </a:extLst>
          </p:cNvPr>
          <p:cNvSpPr>
            <a:spLocks/>
          </p:cNvSpPr>
          <p:nvPr/>
        </p:nvSpPr>
        <p:spPr bwMode="auto">
          <a:xfrm>
            <a:off x="5455510" y="3212227"/>
            <a:ext cx="47625" cy="50800"/>
          </a:xfrm>
          <a:custGeom>
            <a:avLst/>
            <a:gdLst>
              <a:gd name="T0" fmla="*/ 2147483647 w 30"/>
              <a:gd name="T1" fmla="*/ 2147483647 h 32"/>
              <a:gd name="T2" fmla="*/ 0 w 30"/>
              <a:gd name="T3" fmla="*/ 2147483647 h 32"/>
              <a:gd name="T4" fmla="*/ 2147483647 w 30"/>
              <a:gd name="T5" fmla="*/ 0 h 32"/>
              <a:gd name="T6" fmla="*/ 2147483647 w 30"/>
              <a:gd name="T7" fmla="*/ 2147483647 h 32"/>
              <a:gd name="T8" fmla="*/ 2147483647 w 30"/>
              <a:gd name="T9" fmla="*/ 2147483647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6" y="31"/>
                </a:moveTo>
                <a:lnTo>
                  <a:pt x="0" y="8"/>
                </a:lnTo>
                <a:lnTo>
                  <a:pt x="22" y="0"/>
                </a:lnTo>
                <a:lnTo>
                  <a:pt x="29" y="21"/>
                </a:lnTo>
                <a:lnTo>
                  <a:pt x="16" y="31"/>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9" name="Freeform 142">
            <a:extLst>
              <a:ext uri="{FF2B5EF4-FFF2-40B4-BE49-F238E27FC236}">
                <a16:creationId xmlns:a16="http://schemas.microsoft.com/office/drawing/2014/main" id="{3B3FF642-BA3B-1C3D-263F-23A670316A84}"/>
              </a:ext>
            </a:extLst>
          </p:cNvPr>
          <p:cNvSpPr>
            <a:spLocks/>
          </p:cNvSpPr>
          <p:nvPr/>
        </p:nvSpPr>
        <p:spPr bwMode="auto">
          <a:xfrm>
            <a:off x="5198334" y="3729752"/>
            <a:ext cx="69850" cy="88900"/>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0 w 44"/>
              <a:gd name="T13" fmla="*/ 2147483647 h 56"/>
              <a:gd name="T14" fmla="*/ 2147483647 w 44"/>
              <a:gd name="T15" fmla="*/ 2147483647 h 56"/>
              <a:gd name="T16" fmla="*/ 2147483647 w 44"/>
              <a:gd name="T17" fmla="*/ 2147483647 h 56"/>
              <a:gd name="T18" fmla="*/ 2147483647 w 44"/>
              <a:gd name="T19" fmla="*/ 0 h 56"/>
              <a:gd name="T20" fmla="*/ 2147483647 w 44"/>
              <a:gd name="T21" fmla="*/ 2147483647 h 56"/>
              <a:gd name="T22" fmla="*/ 2147483647 w 44"/>
              <a:gd name="T23" fmla="*/ 2147483647 h 56"/>
              <a:gd name="T24" fmla="*/ 2147483647 w 44"/>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6"/>
              <a:gd name="T41" fmla="*/ 44 w 4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0" name="Freeform 143">
            <a:extLst>
              <a:ext uri="{FF2B5EF4-FFF2-40B4-BE49-F238E27FC236}">
                <a16:creationId xmlns:a16="http://schemas.microsoft.com/office/drawing/2014/main" id="{C8939EAF-D56F-702F-F0D3-6487D934669F}"/>
              </a:ext>
            </a:extLst>
          </p:cNvPr>
          <p:cNvSpPr>
            <a:spLocks/>
          </p:cNvSpPr>
          <p:nvPr/>
        </p:nvSpPr>
        <p:spPr bwMode="auto">
          <a:xfrm>
            <a:off x="5115785" y="3405903"/>
            <a:ext cx="307975" cy="341313"/>
          </a:xfrm>
          <a:custGeom>
            <a:avLst/>
            <a:gdLst>
              <a:gd name="T0" fmla="*/ 2147483647 w 194"/>
              <a:gd name="T1" fmla="*/ 0 h 215"/>
              <a:gd name="T2" fmla="*/ 2147483647 w 194"/>
              <a:gd name="T3" fmla="*/ 2147483647 h 215"/>
              <a:gd name="T4" fmla="*/ 2147483647 w 194"/>
              <a:gd name="T5" fmla="*/ 2147483647 h 215"/>
              <a:gd name="T6" fmla="*/ 2147483647 w 194"/>
              <a:gd name="T7" fmla="*/ 2147483647 h 215"/>
              <a:gd name="T8" fmla="*/ 2147483647 w 194"/>
              <a:gd name="T9" fmla="*/ 2147483647 h 215"/>
              <a:gd name="T10" fmla="*/ 0 w 194"/>
              <a:gd name="T11" fmla="*/ 2147483647 h 215"/>
              <a:gd name="T12" fmla="*/ 2147483647 w 194"/>
              <a:gd name="T13" fmla="*/ 2147483647 h 215"/>
              <a:gd name="T14" fmla="*/ 2147483647 w 194"/>
              <a:gd name="T15" fmla="*/ 2147483647 h 215"/>
              <a:gd name="T16" fmla="*/ 2147483647 w 194"/>
              <a:gd name="T17" fmla="*/ 2147483647 h 215"/>
              <a:gd name="T18" fmla="*/ 2147483647 w 194"/>
              <a:gd name="T19" fmla="*/ 2147483647 h 215"/>
              <a:gd name="T20" fmla="*/ 2147483647 w 194"/>
              <a:gd name="T21" fmla="*/ 2147483647 h 215"/>
              <a:gd name="T22" fmla="*/ 2147483647 w 194"/>
              <a:gd name="T23" fmla="*/ 2147483647 h 215"/>
              <a:gd name="T24" fmla="*/ 2147483647 w 194"/>
              <a:gd name="T25" fmla="*/ 2147483647 h 215"/>
              <a:gd name="T26" fmla="*/ 2147483647 w 194"/>
              <a:gd name="T27" fmla="*/ 2147483647 h 215"/>
              <a:gd name="T28" fmla="*/ 2147483647 w 194"/>
              <a:gd name="T29" fmla="*/ 2147483647 h 215"/>
              <a:gd name="T30" fmla="*/ 2147483647 w 194"/>
              <a:gd name="T31" fmla="*/ 2147483647 h 215"/>
              <a:gd name="T32" fmla="*/ 2147483647 w 194"/>
              <a:gd name="T33" fmla="*/ 2147483647 h 215"/>
              <a:gd name="T34" fmla="*/ 2147483647 w 194"/>
              <a:gd name="T35" fmla="*/ 2147483647 h 215"/>
              <a:gd name="T36" fmla="*/ 2147483647 w 194"/>
              <a:gd name="T37" fmla="*/ 2147483647 h 215"/>
              <a:gd name="T38" fmla="*/ 2147483647 w 194"/>
              <a:gd name="T39" fmla="*/ 2147483647 h 215"/>
              <a:gd name="T40" fmla="*/ 2147483647 w 194"/>
              <a:gd name="T41" fmla="*/ 2147483647 h 215"/>
              <a:gd name="T42" fmla="*/ 2147483647 w 194"/>
              <a:gd name="T43" fmla="*/ 2147483647 h 215"/>
              <a:gd name="T44" fmla="*/ 2147483647 w 194"/>
              <a:gd name="T45" fmla="*/ 2147483647 h 215"/>
              <a:gd name="T46" fmla="*/ 2147483647 w 194"/>
              <a:gd name="T47" fmla="*/ 2147483647 h 215"/>
              <a:gd name="T48" fmla="*/ 2147483647 w 194"/>
              <a:gd name="T49" fmla="*/ 2147483647 h 215"/>
              <a:gd name="T50" fmla="*/ 2147483647 w 194"/>
              <a:gd name="T51" fmla="*/ 2147483647 h 215"/>
              <a:gd name="T52" fmla="*/ 2147483647 w 194"/>
              <a:gd name="T53" fmla="*/ 2147483647 h 215"/>
              <a:gd name="T54" fmla="*/ 2147483647 w 194"/>
              <a:gd name="T55" fmla="*/ 2147483647 h 215"/>
              <a:gd name="T56" fmla="*/ 2147483647 w 194"/>
              <a:gd name="T57" fmla="*/ 2147483647 h 215"/>
              <a:gd name="T58" fmla="*/ 2147483647 w 194"/>
              <a:gd name="T59" fmla="*/ 2147483647 h 215"/>
              <a:gd name="T60" fmla="*/ 2147483647 w 194"/>
              <a:gd name="T61" fmla="*/ 2147483647 h 215"/>
              <a:gd name="T62" fmla="*/ 2147483647 w 194"/>
              <a:gd name="T63" fmla="*/ 2147483647 h 215"/>
              <a:gd name="T64" fmla="*/ 2147483647 w 194"/>
              <a:gd name="T65" fmla="*/ 2147483647 h 215"/>
              <a:gd name="T66" fmla="*/ 2147483647 w 194"/>
              <a:gd name="T67" fmla="*/ 2147483647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215"/>
              <a:gd name="T104" fmla="*/ 194 w 194"/>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1" name="Freeform 144">
            <a:extLst>
              <a:ext uri="{FF2B5EF4-FFF2-40B4-BE49-F238E27FC236}">
                <a16:creationId xmlns:a16="http://schemas.microsoft.com/office/drawing/2014/main" id="{BA2BCF54-A2EA-F70E-EF13-48A4C896C308}"/>
              </a:ext>
            </a:extLst>
          </p:cNvPr>
          <p:cNvSpPr>
            <a:spLocks/>
          </p:cNvSpPr>
          <p:nvPr/>
        </p:nvSpPr>
        <p:spPr bwMode="auto">
          <a:xfrm>
            <a:off x="5218971" y="3682128"/>
            <a:ext cx="84138" cy="61913"/>
          </a:xfrm>
          <a:custGeom>
            <a:avLst/>
            <a:gdLst>
              <a:gd name="T0" fmla="*/ 2147483647 w 53"/>
              <a:gd name="T1" fmla="*/ 2147483647 h 39"/>
              <a:gd name="T2" fmla="*/ 2147483647 w 53"/>
              <a:gd name="T3" fmla="*/ 2147483647 h 39"/>
              <a:gd name="T4" fmla="*/ 2147483647 w 53"/>
              <a:gd name="T5" fmla="*/ 2147483647 h 39"/>
              <a:gd name="T6" fmla="*/ 2147483647 w 53"/>
              <a:gd name="T7" fmla="*/ 2147483647 h 39"/>
              <a:gd name="T8" fmla="*/ 2147483647 w 53"/>
              <a:gd name="T9" fmla="*/ 2147483647 h 39"/>
              <a:gd name="T10" fmla="*/ 2147483647 w 53"/>
              <a:gd name="T11" fmla="*/ 2147483647 h 39"/>
              <a:gd name="T12" fmla="*/ 0 w 53"/>
              <a:gd name="T13" fmla="*/ 2147483647 h 39"/>
              <a:gd name="T14" fmla="*/ 2147483647 w 53"/>
              <a:gd name="T15" fmla="*/ 2147483647 h 39"/>
              <a:gd name="T16" fmla="*/ 2147483647 w 53"/>
              <a:gd name="T17" fmla="*/ 2147483647 h 39"/>
              <a:gd name="T18" fmla="*/ 2147483647 w 53"/>
              <a:gd name="T19" fmla="*/ 0 h 39"/>
              <a:gd name="T20" fmla="*/ 2147483647 w 53"/>
              <a:gd name="T21" fmla="*/ 0 h 39"/>
              <a:gd name="T22" fmla="*/ 2147483647 w 53"/>
              <a:gd name="T23" fmla="*/ 214748364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9"/>
              <a:gd name="T38" fmla="*/ 53 w 5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92D05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2" name="Freeform 145">
            <a:extLst>
              <a:ext uri="{FF2B5EF4-FFF2-40B4-BE49-F238E27FC236}">
                <a16:creationId xmlns:a16="http://schemas.microsoft.com/office/drawing/2014/main" id="{5C19155A-F999-921B-6C21-815707B37B6F}"/>
              </a:ext>
            </a:extLst>
          </p:cNvPr>
          <p:cNvSpPr>
            <a:spLocks/>
          </p:cNvSpPr>
          <p:nvPr/>
        </p:nvSpPr>
        <p:spPr bwMode="auto">
          <a:xfrm>
            <a:off x="5423759" y="3278903"/>
            <a:ext cx="169862" cy="250825"/>
          </a:xfrm>
          <a:custGeom>
            <a:avLst/>
            <a:gdLst>
              <a:gd name="T0" fmla="*/ 2147483647 w 107"/>
              <a:gd name="T1" fmla="*/ 2147483647 h 158"/>
              <a:gd name="T2" fmla="*/ 2147483647 w 107"/>
              <a:gd name="T3" fmla="*/ 2147483647 h 158"/>
              <a:gd name="T4" fmla="*/ 2147483647 w 107"/>
              <a:gd name="T5" fmla="*/ 2147483647 h 158"/>
              <a:gd name="T6" fmla="*/ 2147483647 w 107"/>
              <a:gd name="T7" fmla="*/ 2147483647 h 158"/>
              <a:gd name="T8" fmla="*/ 2147483647 w 107"/>
              <a:gd name="T9" fmla="*/ 2147483647 h 158"/>
              <a:gd name="T10" fmla="*/ 2147483647 w 107"/>
              <a:gd name="T11" fmla="*/ 2147483647 h 158"/>
              <a:gd name="T12" fmla="*/ 2147483647 w 107"/>
              <a:gd name="T13" fmla="*/ 2147483647 h 158"/>
              <a:gd name="T14" fmla="*/ 2147483647 w 107"/>
              <a:gd name="T15" fmla="*/ 2147483647 h 158"/>
              <a:gd name="T16" fmla="*/ 2147483647 w 107"/>
              <a:gd name="T17" fmla="*/ 2147483647 h 158"/>
              <a:gd name="T18" fmla="*/ 2147483647 w 107"/>
              <a:gd name="T19" fmla="*/ 2147483647 h 158"/>
              <a:gd name="T20" fmla="*/ 2147483647 w 107"/>
              <a:gd name="T21" fmla="*/ 2147483647 h 158"/>
              <a:gd name="T22" fmla="*/ 2147483647 w 107"/>
              <a:gd name="T23" fmla="*/ 2147483647 h 158"/>
              <a:gd name="T24" fmla="*/ 2147483647 w 107"/>
              <a:gd name="T25" fmla="*/ 2147483647 h 158"/>
              <a:gd name="T26" fmla="*/ 2147483647 w 107"/>
              <a:gd name="T27" fmla="*/ 2147483647 h 158"/>
              <a:gd name="T28" fmla="*/ 2147483647 w 107"/>
              <a:gd name="T29" fmla="*/ 2147483647 h 158"/>
              <a:gd name="T30" fmla="*/ 0 w 107"/>
              <a:gd name="T31" fmla="*/ 2147483647 h 158"/>
              <a:gd name="T32" fmla="*/ 2147483647 w 107"/>
              <a:gd name="T33" fmla="*/ 2147483647 h 158"/>
              <a:gd name="T34" fmla="*/ 2147483647 w 107"/>
              <a:gd name="T35" fmla="*/ 2147483647 h 158"/>
              <a:gd name="T36" fmla="*/ 2147483647 w 107"/>
              <a:gd name="T37" fmla="*/ 2147483647 h 158"/>
              <a:gd name="T38" fmla="*/ 2147483647 w 107"/>
              <a:gd name="T39" fmla="*/ 2147483647 h 158"/>
              <a:gd name="T40" fmla="*/ 2147483647 w 107"/>
              <a:gd name="T41" fmla="*/ 2147483647 h 158"/>
              <a:gd name="T42" fmla="*/ 2147483647 w 107"/>
              <a:gd name="T43" fmla="*/ 2147483647 h 158"/>
              <a:gd name="T44" fmla="*/ 2147483647 w 107"/>
              <a:gd name="T45" fmla="*/ 2147483647 h 158"/>
              <a:gd name="T46" fmla="*/ 2147483647 w 107"/>
              <a:gd name="T47" fmla="*/ 2147483647 h 158"/>
              <a:gd name="T48" fmla="*/ 2147483647 w 107"/>
              <a:gd name="T49" fmla="*/ 0 h 158"/>
              <a:gd name="T50" fmla="*/ 2147483647 w 107"/>
              <a:gd name="T51" fmla="*/ 0 h 158"/>
              <a:gd name="T52" fmla="*/ 2147483647 w 107"/>
              <a:gd name="T53" fmla="*/ 2147483647 h 158"/>
              <a:gd name="T54" fmla="*/ 2147483647 w 107"/>
              <a:gd name="T55" fmla="*/ 2147483647 h 158"/>
              <a:gd name="T56" fmla="*/ 2147483647 w 107"/>
              <a:gd name="T57" fmla="*/ 2147483647 h 158"/>
              <a:gd name="T58" fmla="*/ 2147483647 w 107"/>
              <a:gd name="T59" fmla="*/ 2147483647 h 158"/>
              <a:gd name="T60" fmla="*/ 2147483647 w 107"/>
              <a:gd name="T61" fmla="*/ 2147483647 h 158"/>
              <a:gd name="T62" fmla="*/ 2147483647 w 107"/>
              <a:gd name="T63" fmla="*/ 2147483647 h 158"/>
              <a:gd name="T64" fmla="*/ 2147483647 w 107"/>
              <a:gd name="T65" fmla="*/ 2147483647 h 158"/>
              <a:gd name="T66" fmla="*/ 2147483647 w 107"/>
              <a:gd name="T67" fmla="*/ 2147483647 h 158"/>
              <a:gd name="T68" fmla="*/ 2147483647 w 107"/>
              <a:gd name="T69" fmla="*/ 2147483647 h 158"/>
              <a:gd name="T70" fmla="*/ 2147483647 w 107"/>
              <a:gd name="T71" fmla="*/ 2147483647 h 158"/>
              <a:gd name="T72" fmla="*/ 2147483647 w 107"/>
              <a:gd name="T73" fmla="*/ 2147483647 h 158"/>
              <a:gd name="T74" fmla="*/ 2147483647 w 107"/>
              <a:gd name="T75" fmla="*/ 2147483647 h 158"/>
              <a:gd name="T76" fmla="*/ 2147483647 w 107"/>
              <a:gd name="T77" fmla="*/ 2147483647 h 158"/>
              <a:gd name="T78" fmla="*/ 2147483647 w 107"/>
              <a:gd name="T79" fmla="*/ 2147483647 h 158"/>
              <a:gd name="T80" fmla="*/ 2147483647 w 107"/>
              <a:gd name="T81" fmla="*/ 2147483647 h 158"/>
              <a:gd name="T82" fmla="*/ 2147483647 w 107"/>
              <a:gd name="T83" fmla="*/ 2147483647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58"/>
              <a:gd name="T128" fmla="*/ 107 w 10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3" name="Freeform 146">
            <a:extLst>
              <a:ext uri="{FF2B5EF4-FFF2-40B4-BE49-F238E27FC236}">
                <a16:creationId xmlns:a16="http://schemas.microsoft.com/office/drawing/2014/main" id="{17E47268-C773-BD1F-F495-F6C4158B7C94}"/>
              </a:ext>
            </a:extLst>
          </p:cNvPr>
          <p:cNvSpPr>
            <a:spLocks/>
          </p:cNvSpPr>
          <p:nvPr/>
        </p:nvSpPr>
        <p:spPr bwMode="auto">
          <a:xfrm>
            <a:off x="5028471" y="3536077"/>
            <a:ext cx="88900" cy="198438"/>
          </a:xfrm>
          <a:custGeom>
            <a:avLst/>
            <a:gdLst>
              <a:gd name="T0" fmla="*/ 2147483647 w 56"/>
              <a:gd name="T1" fmla="*/ 2147483647 h 125"/>
              <a:gd name="T2" fmla="*/ 2147483647 w 56"/>
              <a:gd name="T3" fmla="*/ 2147483647 h 125"/>
              <a:gd name="T4" fmla="*/ 0 w 56"/>
              <a:gd name="T5" fmla="*/ 2147483647 h 125"/>
              <a:gd name="T6" fmla="*/ 0 w 56"/>
              <a:gd name="T7" fmla="*/ 2147483647 h 125"/>
              <a:gd name="T8" fmla="*/ 2147483647 w 56"/>
              <a:gd name="T9" fmla="*/ 2147483647 h 125"/>
              <a:gd name="T10" fmla="*/ 2147483647 w 56"/>
              <a:gd name="T11" fmla="*/ 2147483647 h 125"/>
              <a:gd name="T12" fmla="*/ 2147483647 w 56"/>
              <a:gd name="T13" fmla="*/ 2147483647 h 125"/>
              <a:gd name="T14" fmla="*/ 2147483647 w 56"/>
              <a:gd name="T15" fmla="*/ 0 h 125"/>
              <a:gd name="T16" fmla="*/ 2147483647 w 56"/>
              <a:gd name="T17" fmla="*/ 2147483647 h 125"/>
              <a:gd name="T18" fmla="*/ 2147483647 w 56"/>
              <a:gd name="T19" fmla="*/ 2147483647 h 125"/>
              <a:gd name="T20" fmla="*/ 2147483647 w 56"/>
              <a:gd name="T21" fmla="*/ 2147483647 h 125"/>
              <a:gd name="T22" fmla="*/ 2147483647 w 56"/>
              <a:gd name="T23" fmla="*/ 2147483647 h 125"/>
              <a:gd name="T24" fmla="*/ 2147483647 w 56"/>
              <a:gd name="T25" fmla="*/ 2147483647 h 125"/>
              <a:gd name="T26" fmla="*/ 2147483647 w 56"/>
              <a:gd name="T27" fmla="*/ 2147483647 h 125"/>
              <a:gd name="T28" fmla="*/ 2147483647 w 56"/>
              <a:gd name="T29" fmla="*/ 2147483647 h 125"/>
              <a:gd name="T30" fmla="*/ 2147483647 w 56"/>
              <a:gd name="T31" fmla="*/ 2147483647 h 125"/>
              <a:gd name="T32" fmla="*/ 2147483647 w 56"/>
              <a:gd name="T33" fmla="*/ 2147483647 h 125"/>
              <a:gd name="T34" fmla="*/ 2147483647 w 56"/>
              <a:gd name="T35" fmla="*/ 2147483647 h 125"/>
              <a:gd name="T36" fmla="*/ 2147483647 w 56"/>
              <a:gd name="T37" fmla="*/ 2147483647 h 125"/>
              <a:gd name="T38" fmla="*/ 2147483647 w 56"/>
              <a:gd name="T39" fmla="*/ 214748364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25"/>
              <a:gd name="T62" fmla="*/ 56 w 56"/>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FC000"/>
          </a:solidFill>
          <a:ln w="12700" cap="rnd">
            <a:solidFill>
              <a:schemeClr val="tx1"/>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4" name="Rectangle 147">
            <a:extLst>
              <a:ext uri="{FF2B5EF4-FFF2-40B4-BE49-F238E27FC236}">
                <a16:creationId xmlns:a16="http://schemas.microsoft.com/office/drawing/2014/main" id="{F515FCE9-E4A3-E929-D241-F285D34BBDF1}"/>
              </a:ext>
            </a:extLst>
          </p:cNvPr>
          <p:cNvSpPr>
            <a:spLocks noChangeArrowheads="1"/>
          </p:cNvSpPr>
          <p:nvPr/>
        </p:nvSpPr>
        <p:spPr bwMode="auto">
          <a:xfrm>
            <a:off x="4785766" y="2883906"/>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Kitsap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41%</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125" name="Rectangle 149">
            <a:extLst>
              <a:ext uri="{FF2B5EF4-FFF2-40B4-BE49-F238E27FC236}">
                <a16:creationId xmlns:a16="http://schemas.microsoft.com/office/drawing/2014/main" id="{BF3FD8CE-4055-053A-8310-75513F82017B}"/>
              </a:ext>
            </a:extLst>
          </p:cNvPr>
          <p:cNvSpPr>
            <a:spLocks noChangeArrowheads="1"/>
          </p:cNvSpPr>
          <p:nvPr/>
        </p:nvSpPr>
        <p:spPr bwMode="auto">
          <a:xfrm>
            <a:off x="4741144" y="3964904"/>
            <a:ext cx="546623" cy="369332"/>
          </a:xfrm>
          <a:prstGeom prst="rect">
            <a:avLst/>
          </a:prstGeom>
          <a:solidFill>
            <a:schemeClr val="bg1">
              <a:alpha val="0"/>
            </a:schemeClr>
          </a:solidFill>
          <a:ln>
            <a:noFill/>
          </a:ln>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Thurston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44%</a:t>
            </a:r>
            <a:endParaRPr kumimoji="0" lang="en-US" alt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126" name="Rectangle 150">
            <a:extLst>
              <a:ext uri="{FF2B5EF4-FFF2-40B4-BE49-F238E27FC236}">
                <a16:creationId xmlns:a16="http://schemas.microsoft.com/office/drawing/2014/main" id="{4BF8B7D4-CBE5-6B6D-6880-2218C4BDFB8F}"/>
              </a:ext>
            </a:extLst>
          </p:cNvPr>
          <p:cNvSpPr>
            <a:spLocks noChangeArrowheads="1"/>
          </p:cNvSpPr>
          <p:nvPr/>
        </p:nvSpPr>
        <p:spPr bwMode="auto">
          <a:xfrm>
            <a:off x="5710303" y="3866317"/>
            <a:ext cx="38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Pierce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37%</a:t>
            </a:r>
          </a:p>
        </p:txBody>
      </p:sp>
      <p:sp>
        <p:nvSpPr>
          <p:cNvPr id="128" name="Rectangle 151">
            <a:extLst>
              <a:ext uri="{FF2B5EF4-FFF2-40B4-BE49-F238E27FC236}">
                <a16:creationId xmlns:a16="http://schemas.microsoft.com/office/drawing/2014/main" id="{52C26B68-A131-6307-8A8B-8C11BDC63E14}"/>
              </a:ext>
            </a:extLst>
          </p:cNvPr>
          <p:cNvSpPr>
            <a:spLocks noChangeArrowheads="1"/>
          </p:cNvSpPr>
          <p:nvPr/>
        </p:nvSpPr>
        <p:spPr bwMode="auto">
          <a:xfrm>
            <a:off x="5583085" y="3094668"/>
            <a:ext cx="10668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Narrow" pitchFamily="34" charset="0"/>
                <a:ea typeface="+mn-ea"/>
                <a:cs typeface="+mn-cs"/>
              </a:rPr>
              <a:t>20%</a:t>
            </a:r>
          </a:p>
        </p:txBody>
      </p:sp>
      <p:sp>
        <p:nvSpPr>
          <p:cNvPr id="129" name="Rectangle 128">
            <a:extLst>
              <a:ext uri="{FF2B5EF4-FFF2-40B4-BE49-F238E27FC236}">
                <a16:creationId xmlns:a16="http://schemas.microsoft.com/office/drawing/2014/main" id="{A34BDB7A-58E2-7F3A-9AA0-1B7309FCD10C}"/>
              </a:ext>
            </a:extLst>
          </p:cNvPr>
          <p:cNvSpPr/>
          <p:nvPr/>
        </p:nvSpPr>
        <p:spPr>
          <a:xfrm>
            <a:off x="1866564" y="6105441"/>
            <a:ext cx="767345" cy="4519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0" name="Rectangle 129">
            <a:extLst>
              <a:ext uri="{FF2B5EF4-FFF2-40B4-BE49-F238E27FC236}">
                <a16:creationId xmlns:a16="http://schemas.microsoft.com/office/drawing/2014/main" id="{18902590-8837-87D9-F57C-FCF951161E7A}"/>
              </a:ext>
            </a:extLst>
          </p:cNvPr>
          <p:cNvSpPr/>
          <p:nvPr/>
        </p:nvSpPr>
        <p:spPr>
          <a:xfrm>
            <a:off x="1851601" y="3870122"/>
            <a:ext cx="797271" cy="4668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3" name="Rectangle 73">
            <a:extLst>
              <a:ext uri="{FF2B5EF4-FFF2-40B4-BE49-F238E27FC236}">
                <a16:creationId xmlns:a16="http://schemas.microsoft.com/office/drawing/2014/main" id="{89ADF911-5A4F-650D-8CBD-30E5A424D75B}"/>
              </a:ext>
            </a:extLst>
          </p:cNvPr>
          <p:cNvSpPr>
            <a:spLocks noChangeArrowheads="1"/>
          </p:cNvSpPr>
          <p:nvPr/>
        </p:nvSpPr>
        <p:spPr bwMode="auto">
          <a:xfrm>
            <a:off x="1292845" y="3555127"/>
            <a:ext cx="1987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Narrow" pitchFamily="34" charset="0"/>
                <a:ea typeface="+mn-ea"/>
                <a:cs typeface="+mn-cs"/>
              </a:rPr>
              <a:t> Counties with CVSOs</a:t>
            </a:r>
          </a:p>
        </p:txBody>
      </p:sp>
      <p:sp>
        <p:nvSpPr>
          <p:cNvPr id="134" name="Rectangle 73">
            <a:extLst>
              <a:ext uri="{FF2B5EF4-FFF2-40B4-BE49-F238E27FC236}">
                <a16:creationId xmlns:a16="http://schemas.microsoft.com/office/drawing/2014/main" id="{53A83F6A-2AF0-5CC5-0AEE-EC232786F821}"/>
              </a:ext>
            </a:extLst>
          </p:cNvPr>
          <p:cNvSpPr>
            <a:spLocks noChangeArrowheads="1"/>
          </p:cNvSpPr>
          <p:nvPr/>
        </p:nvSpPr>
        <p:spPr bwMode="auto">
          <a:xfrm>
            <a:off x="1206322" y="5764873"/>
            <a:ext cx="20878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Narrow" pitchFamily="34" charset="0"/>
                <a:ea typeface="+mn-ea"/>
                <a:cs typeface="+mn-cs"/>
              </a:rPr>
              <a:t>Counties without  CVSOs</a:t>
            </a:r>
          </a:p>
        </p:txBody>
      </p:sp>
      <p:sp>
        <p:nvSpPr>
          <p:cNvPr id="135" name="Rectangle 73">
            <a:extLst>
              <a:ext uri="{FF2B5EF4-FFF2-40B4-BE49-F238E27FC236}">
                <a16:creationId xmlns:a16="http://schemas.microsoft.com/office/drawing/2014/main" id="{512F6A9B-01E7-9E18-657D-DB29F3AB69D0}"/>
              </a:ext>
            </a:extLst>
          </p:cNvPr>
          <p:cNvSpPr>
            <a:spLocks noChangeArrowheads="1"/>
          </p:cNvSpPr>
          <p:nvPr/>
        </p:nvSpPr>
        <p:spPr bwMode="auto">
          <a:xfrm>
            <a:off x="1256284" y="4629900"/>
            <a:ext cx="1987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Narrow" pitchFamily="34" charset="0"/>
                <a:ea typeface="+mn-ea"/>
                <a:cs typeface="+mn-cs"/>
              </a:rPr>
              <a:t>Shared CVSO</a:t>
            </a:r>
          </a:p>
        </p:txBody>
      </p:sp>
      <p:sp>
        <p:nvSpPr>
          <p:cNvPr id="136" name="Rectangle 135">
            <a:extLst>
              <a:ext uri="{FF2B5EF4-FFF2-40B4-BE49-F238E27FC236}">
                <a16:creationId xmlns:a16="http://schemas.microsoft.com/office/drawing/2014/main" id="{9F789B58-C388-2E73-CBD2-FDEEDD873CD2}"/>
              </a:ext>
            </a:extLst>
          </p:cNvPr>
          <p:cNvSpPr/>
          <p:nvPr/>
        </p:nvSpPr>
        <p:spPr>
          <a:xfrm>
            <a:off x="1840717" y="4958663"/>
            <a:ext cx="819038" cy="4475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7" name="Star: 5 Points 136">
            <a:extLst>
              <a:ext uri="{FF2B5EF4-FFF2-40B4-BE49-F238E27FC236}">
                <a16:creationId xmlns:a16="http://schemas.microsoft.com/office/drawing/2014/main" id="{2DC4E3BD-B2E2-FAF4-9A08-AD26D9B7F603}"/>
              </a:ext>
            </a:extLst>
          </p:cNvPr>
          <p:cNvSpPr/>
          <p:nvPr/>
        </p:nvSpPr>
        <p:spPr>
          <a:xfrm>
            <a:off x="2109615" y="2751256"/>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8" name="Rectangle 73">
            <a:extLst>
              <a:ext uri="{FF2B5EF4-FFF2-40B4-BE49-F238E27FC236}">
                <a16:creationId xmlns:a16="http://schemas.microsoft.com/office/drawing/2014/main" id="{DC8BD0B6-B1DA-2A58-3A86-73EF558DA21D}"/>
              </a:ext>
            </a:extLst>
          </p:cNvPr>
          <p:cNvSpPr>
            <a:spLocks noChangeArrowheads="1"/>
          </p:cNvSpPr>
          <p:nvPr/>
        </p:nvSpPr>
        <p:spPr bwMode="auto">
          <a:xfrm>
            <a:off x="1280025" y="2447677"/>
            <a:ext cx="1987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Narrow" pitchFamily="34" charset="0"/>
                <a:ea typeface="+mn-ea"/>
                <a:cs typeface="+mn-cs"/>
              </a:rPr>
              <a:t> Nonprofit VSOs</a:t>
            </a:r>
          </a:p>
        </p:txBody>
      </p:sp>
      <p:sp>
        <p:nvSpPr>
          <p:cNvPr id="139" name="Star: 5 Points 138">
            <a:extLst>
              <a:ext uri="{FF2B5EF4-FFF2-40B4-BE49-F238E27FC236}">
                <a16:creationId xmlns:a16="http://schemas.microsoft.com/office/drawing/2014/main" id="{3C906936-5907-0E9A-11B1-9DB5FA7EE0F2}"/>
              </a:ext>
            </a:extLst>
          </p:cNvPr>
          <p:cNvSpPr/>
          <p:nvPr/>
        </p:nvSpPr>
        <p:spPr>
          <a:xfrm>
            <a:off x="5359079" y="1348442"/>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0" name="Star: 5 Points 139">
            <a:extLst>
              <a:ext uri="{FF2B5EF4-FFF2-40B4-BE49-F238E27FC236}">
                <a16:creationId xmlns:a16="http://schemas.microsoft.com/office/drawing/2014/main" id="{891E209A-8604-D621-0D2A-AD9CEF6F7C26}"/>
              </a:ext>
            </a:extLst>
          </p:cNvPr>
          <p:cNvSpPr/>
          <p:nvPr/>
        </p:nvSpPr>
        <p:spPr>
          <a:xfrm>
            <a:off x="5502492" y="2965141"/>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1" name="Star: 5 Points 140">
            <a:extLst>
              <a:ext uri="{FF2B5EF4-FFF2-40B4-BE49-F238E27FC236}">
                <a16:creationId xmlns:a16="http://schemas.microsoft.com/office/drawing/2014/main" id="{5E8158CC-8440-47B2-C4C5-31AD30BD23DD}"/>
              </a:ext>
            </a:extLst>
          </p:cNvPr>
          <p:cNvSpPr/>
          <p:nvPr/>
        </p:nvSpPr>
        <p:spPr>
          <a:xfrm>
            <a:off x="5237962" y="3666815"/>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2" name="Star: 5 Points 141">
            <a:extLst>
              <a:ext uri="{FF2B5EF4-FFF2-40B4-BE49-F238E27FC236}">
                <a16:creationId xmlns:a16="http://schemas.microsoft.com/office/drawing/2014/main" id="{214FDE29-FFCD-D8E8-2B97-3680C1252B8E}"/>
              </a:ext>
            </a:extLst>
          </p:cNvPr>
          <p:cNvSpPr/>
          <p:nvPr/>
        </p:nvSpPr>
        <p:spPr>
          <a:xfrm>
            <a:off x="10896679" y="2832816"/>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3" name="Star: 5 Points 142">
            <a:extLst>
              <a:ext uri="{FF2B5EF4-FFF2-40B4-BE49-F238E27FC236}">
                <a16:creationId xmlns:a16="http://schemas.microsoft.com/office/drawing/2014/main" id="{F758A8C2-A0F5-3E5E-030F-BA530A14796D}"/>
              </a:ext>
            </a:extLst>
          </p:cNvPr>
          <p:cNvSpPr/>
          <p:nvPr/>
        </p:nvSpPr>
        <p:spPr>
          <a:xfrm>
            <a:off x="5053555" y="5722005"/>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69" name="Star: 5 Points 268">
            <a:extLst>
              <a:ext uri="{FF2B5EF4-FFF2-40B4-BE49-F238E27FC236}">
                <a16:creationId xmlns:a16="http://schemas.microsoft.com/office/drawing/2014/main" id="{EDBBFDE3-EE2C-2D40-3158-4B768A8B4BBA}"/>
              </a:ext>
            </a:extLst>
          </p:cNvPr>
          <p:cNvSpPr/>
          <p:nvPr/>
        </p:nvSpPr>
        <p:spPr>
          <a:xfrm>
            <a:off x="5134714" y="3085961"/>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0" name="Star: 5 Points 269">
            <a:extLst>
              <a:ext uri="{FF2B5EF4-FFF2-40B4-BE49-F238E27FC236}">
                <a16:creationId xmlns:a16="http://schemas.microsoft.com/office/drawing/2014/main" id="{EC0152E1-679B-0A14-14EC-70A93FF9052D}"/>
              </a:ext>
            </a:extLst>
          </p:cNvPr>
          <p:cNvSpPr/>
          <p:nvPr/>
        </p:nvSpPr>
        <p:spPr>
          <a:xfrm>
            <a:off x="8155717" y="3616702"/>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1" name="Star: 5 Points 270">
            <a:extLst>
              <a:ext uri="{FF2B5EF4-FFF2-40B4-BE49-F238E27FC236}">
                <a16:creationId xmlns:a16="http://schemas.microsoft.com/office/drawing/2014/main" id="{89A283BF-CB97-DF1A-A09A-D92127565752}"/>
              </a:ext>
            </a:extLst>
          </p:cNvPr>
          <p:cNvSpPr/>
          <p:nvPr/>
        </p:nvSpPr>
        <p:spPr>
          <a:xfrm>
            <a:off x="6736502" y="4250392"/>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3" name="Star: 5 Points 272">
            <a:extLst>
              <a:ext uri="{FF2B5EF4-FFF2-40B4-BE49-F238E27FC236}">
                <a16:creationId xmlns:a16="http://schemas.microsoft.com/office/drawing/2014/main" id="{D57D52D2-6C60-19E3-13D2-33758A789E29}"/>
              </a:ext>
            </a:extLst>
          </p:cNvPr>
          <p:cNvSpPr/>
          <p:nvPr/>
        </p:nvSpPr>
        <p:spPr>
          <a:xfrm>
            <a:off x="3808178" y="3813890"/>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74" name="Star: 5 Points 273">
            <a:extLst>
              <a:ext uri="{FF2B5EF4-FFF2-40B4-BE49-F238E27FC236}">
                <a16:creationId xmlns:a16="http://schemas.microsoft.com/office/drawing/2014/main" id="{13C9D1EB-06C1-19B1-260E-8814392C3BEB}"/>
              </a:ext>
            </a:extLst>
          </p:cNvPr>
          <p:cNvSpPr/>
          <p:nvPr/>
        </p:nvSpPr>
        <p:spPr>
          <a:xfrm>
            <a:off x="9402027" y="5191710"/>
            <a:ext cx="273170" cy="27317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7" name="Title 126">
            <a:extLst>
              <a:ext uri="{FF2B5EF4-FFF2-40B4-BE49-F238E27FC236}">
                <a16:creationId xmlns:a16="http://schemas.microsoft.com/office/drawing/2014/main" id="{3AA5E519-2724-C082-6315-4F5F7A9FAF0A}"/>
              </a:ext>
            </a:extLst>
          </p:cNvPr>
          <p:cNvSpPr>
            <a:spLocks noGrp="1"/>
          </p:cNvSpPr>
          <p:nvPr>
            <p:ph type="title"/>
          </p:nvPr>
        </p:nvSpPr>
        <p:spPr>
          <a:xfrm>
            <a:off x="1261334" y="314088"/>
            <a:ext cx="10134600" cy="548640"/>
          </a:xfrm>
        </p:spPr>
        <p:txBody>
          <a:bodyPr/>
          <a:lstStyle/>
          <a:p>
            <a:r>
              <a:rPr lang="en-US" sz="3600" dirty="0"/>
              <a:t>Veteran Service Officer Coverage</a:t>
            </a:r>
            <a:br>
              <a:rPr lang="en-US" dirty="0"/>
            </a:br>
            <a:r>
              <a:rPr lang="en-US" sz="2000" dirty="0"/>
              <a:t>% Vets in Receipt of Disability Benefits </a:t>
            </a:r>
            <a:r>
              <a:rPr lang="en-US" sz="1600" dirty="0"/>
              <a:t>*</a:t>
            </a:r>
            <a:r>
              <a:rPr lang="en-US" sz="2000" dirty="0"/>
              <a:t>  </a:t>
            </a:r>
            <a:endParaRPr lang="en-US" dirty="0"/>
          </a:p>
        </p:txBody>
      </p:sp>
      <p:cxnSp>
        <p:nvCxnSpPr>
          <p:cNvPr id="131" name="Straight Arrow Connector 130">
            <a:extLst>
              <a:ext uri="{FF2B5EF4-FFF2-40B4-BE49-F238E27FC236}">
                <a16:creationId xmlns:a16="http://schemas.microsoft.com/office/drawing/2014/main" id="{222A30EB-5399-536D-E355-D1239EB68311}"/>
              </a:ext>
            </a:extLst>
          </p:cNvPr>
          <p:cNvCxnSpPr>
            <a:cxnSpLocks/>
          </p:cNvCxnSpPr>
          <p:nvPr/>
        </p:nvCxnSpPr>
        <p:spPr>
          <a:xfrm>
            <a:off x="4493484" y="2526602"/>
            <a:ext cx="11112" cy="4113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4" name="Straight Arrow Connector 143">
            <a:extLst>
              <a:ext uri="{FF2B5EF4-FFF2-40B4-BE49-F238E27FC236}">
                <a16:creationId xmlns:a16="http://schemas.microsoft.com/office/drawing/2014/main" id="{5DF56BEF-158D-752C-D0F9-396B243E10D0}"/>
              </a:ext>
            </a:extLst>
          </p:cNvPr>
          <p:cNvCxnSpPr>
            <a:cxnSpLocks/>
          </p:cNvCxnSpPr>
          <p:nvPr/>
        </p:nvCxnSpPr>
        <p:spPr>
          <a:xfrm flipV="1">
            <a:off x="8779375" y="4803185"/>
            <a:ext cx="323848" cy="3697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7" name="Straight Arrow Connector 146">
            <a:extLst>
              <a:ext uri="{FF2B5EF4-FFF2-40B4-BE49-F238E27FC236}">
                <a16:creationId xmlns:a16="http://schemas.microsoft.com/office/drawing/2014/main" id="{983385C8-4FE8-B93A-7D69-87EBDE260BA9}"/>
              </a:ext>
            </a:extLst>
          </p:cNvPr>
          <p:cNvCxnSpPr>
            <a:cxnSpLocks/>
          </p:cNvCxnSpPr>
          <p:nvPr/>
        </p:nvCxnSpPr>
        <p:spPr>
          <a:xfrm flipH="1">
            <a:off x="10130564" y="2477139"/>
            <a:ext cx="93795" cy="5629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8" name="Straight Arrow Connector 147">
            <a:extLst>
              <a:ext uri="{FF2B5EF4-FFF2-40B4-BE49-F238E27FC236}">
                <a16:creationId xmlns:a16="http://schemas.microsoft.com/office/drawing/2014/main" id="{850F4A3F-E150-877E-19DC-0B2F19220E19}"/>
              </a:ext>
            </a:extLst>
          </p:cNvPr>
          <p:cNvCxnSpPr>
            <a:cxnSpLocks/>
          </p:cNvCxnSpPr>
          <p:nvPr/>
        </p:nvCxnSpPr>
        <p:spPr>
          <a:xfrm flipH="1" flipV="1">
            <a:off x="9651175" y="2128091"/>
            <a:ext cx="434936" cy="271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0" name="Straight Arrow Connector 149">
            <a:extLst>
              <a:ext uri="{FF2B5EF4-FFF2-40B4-BE49-F238E27FC236}">
                <a16:creationId xmlns:a16="http://schemas.microsoft.com/office/drawing/2014/main" id="{5CC39BDC-3F5A-D5C0-819A-FDC2C730C3A4}"/>
              </a:ext>
            </a:extLst>
          </p:cNvPr>
          <p:cNvCxnSpPr>
            <a:cxnSpLocks/>
          </p:cNvCxnSpPr>
          <p:nvPr/>
        </p:nvCxnSpPr>
        <p:spPr>
          <a:xfrm flipV="1">
            <a:off x="10453099" y="2100502"/>
            <a:ext cx="435633" cy="2681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9ADFD5D6-CC24-4EE1-5EAE-376B30EED709}"/>
              </a:ext>
            </a:extLst>
          </p:cNvPr>
          <p:cNvSpPr txBox="1"/>
          <p:nvPr/>
        </p:nvSpPr>
        <p:spPr>
          <a:xfrm>
            <a:off x="7662505" y="6421122"/>
            <a:ext cx="25575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Seattle VARO data, Jan 2023 </a:t>
            </a:r>
          </a:p>
        </p:txBody>
      </p:sp>
      <p:cxnSp>
        <p:nvCxnSpPr>
          <p:cNvPr id="146" name="Straight Arrow Connector 145">
            <a:extLst>
              <a:ext uri="{FF2B5EF4-FFF2-40B4-BE49-F238E27FC236}">
                <a16:creationId xmlns:a16="http://schemas.microsoft.com/office/drawing/2014/main" id="{1F87B9D9-7F58-A510-4A08-DBAA8E7A7B50}"/>
              </a:ext>
            </a:extLst>
          </p:cNvPr>
          <p:cNvCxnSpPr>
            <a:cxnSpLocks/>
          </p:cNvCxnSpPr>
          <p:nvPr/>
        </p:nvCxnSpPr>
        <p:spPr>
          <a:xfrm flipV="1">
            <a:off x="10086111" y="5172932"/>
            <a:ext cx="330327" cy="358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2" name="Straight Arrow Connector 151">
            <a:extLst>
              <a:ext uri="{FF2B5EF4-FFF2-40B4-BE49-F238E27FC236}">
                <a16:creationId xmlns:a16="http://schemas.microsoft.com/office/drawing/2014/main" id="{6CDC5657-7D78-1673-609B-C27B3346F2B9}"/>
              </a:ext>
            </a:extLst>
          </p:cNvPr>
          <p:cNvCxnSpPr>
            <a:cxnSpLocks/>
          </p:cNvCxnSpPr>
          <p:nvPr/>
        </p:nvCxnSpPr>
        <p:spPr>
          <a:xfrm flipH="1">
            <a:off x="10728672" y="4887041"/>
            <a:ext cx="381524" cy="827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1" name="Rectangle 73">
            <a:extLst>
              <a:ext uri="{FF2B5EF4-FFF2-40B4-BE49-F238E27FC236}">
                <a16:creationId xmlns:a16="http://schemas.microsoft.com/office/drawing/2014/main" id="{3D8E291B-7B4F-AD45-B105-85C508D48DEC}"/>
              </a:ext>
            </a:extLst>
          </p:cNvPr>
          <p:cNvSpPr>
            <a:spLocks noChangeArrowheads="1"/>
          </p:cNvSpPr>
          <p:nvPr/>
        </p:nvSpPr>
        <p:spPr bwMode="auto">
          <a:xfrm>
            <a:off x="1242830" y="1439202"/>
            <a:ext cx="1987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Narrow" pitchFamily="34" charset="0"/>
                <a:ea typeface="+mn-ea"/>
                <a:cs typeface="+mn-cs"/>
              </a:rPr>
              <a:t> State VSOs</a:t>
            </a:r>
          </a:p>
        </p:txBody>
      </p:sp>
      <p:sp>
        <p:nvSpPr>
          <p:cNvPr id="132" name="Star: 5 Points 131">
            <a:extLst>
              <a:ext uri="{FF2B5EF4-FFF2-40B4-BE49-F238E27FC236}">
                <a16:creationId xmlns:a16="http://schemas.microsoft.com/office/drawing/2014/main" id="{AD89997C-4AB0-96CB-2380-071761B98063}"/>
              </a:ext>
            </a:extLst>
          </p:cNvPr>
          <p:cNvSpPr/>
          <p:nvPr/>
        </p:nvSpPr>
        <p:spPr>
          <a:xfrm>
            <a:off x="2099969" y="1795468"/>
            <a:ext cx="273170" cy="273170"/>
          </a:xfrm>
          <a:prstGeom prst="star5">
            <a:avLst/>
          </a:prstGeom>
          <a:solidFill>
            <a:schemeClr val="accent3">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5" name="Star: 5 Points 144">
            <a:extLst>
              <a:ext uri="{FF2B5EF4-FFF2-40B4-BE49-F238E27FC236}">
                <a16:creationId xmlns:a16="http://schemas.microsoft.com/office/drawing/2014/main" id="{677048B0-6D6D-CA9C-46FD-6986D80B036C}"/>
              </a:ext>
            </a:extLst>
          </p:cNvPr>
          <p:cNvSpPr/>
          <p:nvPr/>
        </p:nvSpPr>
        <p:spPr>
          <a:xfrm>
            <a:off x="4886886" y="3682128"/>
            <a:ext cx="273170" cy="273170"/>
          </a:xfrm>
          <a:prstGeom prst="star5">
            <a:avLst/>
          </a:prstGeom>
          <a:solidFill>
            <a:schemeClr val="accent3">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9" name="Star: 5 Points 148">
            <a:extLst>
              <a:ext uri="{FF2B5EF4-FFF2-40B4-BE49-F238E27FC236}">
                <a16:creationId xmlns:a16="http://schemas.microsoft.com/office/drawing/2014/main" id="{83C6036C-3D9F-B18D-5944-70774956BEBB}"/>
              </a:ext>
            </a:extLst>
          </p:cNvPr>
          <p:cNvSpPr/>
          <p:nvPr/>
        </p:nvSpPr>
        <p:spPr>
          <a:xfrm>
            <a:off x="5496969" y="3213408"/>
            <a:ext cx="273170" cy="273170"/>
          </a:xfrm>
          <a:prstGeom prst="star5">
            <a:avLst/>
          </a:prstGeom>
          <a:solidFill>
            <a:schemeClr val="accent3">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51" name="Star: 5 Points 150">
            <a:extLst>
              <a:ext uri="{FF2B5EF4-FFF2-40B4-BE49-F238E27FC236}">
                <a16:creationId xmlns:a16="http://schemas.microsoft.com/office/drawing/2014/main" id="{6E7F6F5A-970F-5981-BB69-ADDFDE6D8706}"/>
              </a:ext>
            </a:extLst>
          </p:cNvPr>
          <p:cNvSpPr/>
          <p:nvPr/>
        </p:nvSpPr>
        <p:spPr>
          <a:xfrm>
            <a:off x="6750169" y="3400087"/>
            <a:ext cx="273170" cy="273170"/>
          </a:xfrm>
          <a:prstGeom prst="star5">
            <a:avLst/>
          </a:prstGeom>
          <a:solidFill>
            <a:schemeClr val="accent3">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53" name="Star: 5 Points 152">
            <a:extLst>
              <a:ext uri="{FF2B5EF4-FFF2-40B4-BE49-F238E27FC236}">
                <a16:creationId xmlns:a16="http://schemas.microsoft.com/office/drawing/2014/main" id="{E8518615-DB50-9506-7BA6-AF9179D7425D}"/>
              </a:ext>
            </a:extLst>
          </p:cNvPr>
          <p:cNvSpPr/>
          <p:nvPr/>
        </p:nvSpPr>
        <p:spPr>
          <a:xfrm>
            <a:off x="5374863" y="1720712"/>
            <a:ext cx="273170" cy="273170"/>
          </a:xfrm>
          <a:prstGeom prst="star5">
            <a:avLst/>
          </a:prstGeom>
          <a:solidFill>
            <a:schemeClr val="accent3">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54" name="Star: 5 Points 153">
            <a:extLst>
              <a:ext uri="{FF2B5EF4-FFF2-40B4-BE49-F238E27FC236}">
                <a16:creationId xmlns:a16="http://schemas.microsoft.com/office/drawing/2014/main" id="{825A2DC2-9E3E-317B-F25D-B5D299F12AFC}"/>
              </a:ext>
            </a:extLst>
          </p:cNvPr>
          <p:cNvSpPr/>
          <p:nvPr/>
        </p:nvSpPr>
        <p:spPr>
          <a:xfrm>
            <a:off x="5451306" y="3605162"/>
            <a:ext cx="273170" cy="273170"/>
          </a:xfrm>
          <a:prstGeom prst="star5">
            <a:avLst/>
          </a:prstGeom>
          <a:solidFill>
            <a:schemeClr val="accent3">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55" name="TextBox 154">
            <a:extLst>
              <a:ext uri="{FF2B5EF4-FFF2-40B4-BE49-F238E27FC236}">
                <a16:creationId xmlns:a16="http://schemas.microsoft.com/office/drawing/2014/main" id="{3BA2B688-40FC-70D4-E16C-AB459AEC26A5}"/>
              </a:ext>
            </a:extLst>
          </p:cNvPr>
          <p:cNvSpPr txBox="1"/>
          <p:nvPr/>
        </p:nvSpPr>
        <p:spPr>
          <a:xfrm>
            <a:off x="4095753" y="6431578"/>
            <a:ext cx="25575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Updated July 2024</a:t>
            </a:r>
          </a:p>
        </p:txBody>
      </p:sp>
    </p:spTree>
    <p:extLst>
      <p:ext uri="{BB962C8B-B14F-4D97-AF65-F5344CB8AC3E}">
        <p14:creationId xmlns:p14="http://schemas.microsoft.com/office/powerpoint/2010/main" val="189878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2D60-80B6-B37B-4DAD-F61BA5DFFB2C}"/>
              </a:ext>
            </a:extLst>
          </p:cNvPr>
          <p:cNvSpPr>
            <a:spLocks noGrp="1"/>
          </p:cNvSpPr>
          <p:nvPr>
            <p:ph type="title"/>
          </p:nvPr>
        </p:nvSpPr>
        <p:spPr/>
        <p:txBody>
          <a:bodyPr/>
          <a:lstStyle/>
          <a:p>
            <a:r>
              <a:rPr lang="en-US" dirty="0">
                <a:solidFill>
                  <a:srgbClr val="800000"/>
                </a:solidFill>
                <a:latin typeface="Calibri" panose="020F0502020204030204" pitchFamily="34" charset="0"/>
                <a:cs typeface="Calibri" panose="020F0502020204030204" pitchFamily="34" charset="0"/>
              </a:rPr>
              <a:t>resources for veterans</a:t>
            </a:r>
          </a:p>
        </p:txBody>
      </p:sp>
      <p:pic>
        <p:nvPicPr>
          <p:cNvPr id="5" name="Picture 4">
            <a:extLst>
              <a:ext uri="{FF2B5EF4-FFF2-40B4-BE49-F238E27FC236}">
                <a16:creationId xmlns:a16="http://schemas.microsoft.com/office/drawing/2014/main" id="{246AD7A4-AA94-883D-BC17-50C9E32F11D5}"/>
              </a:ext>
            </a:extLst>
          </p:cNvPr>
          <p:cNvPicPr>
            <a:picLocks noChangeAspect="1"/>
          </p:cNvPicPr>
          <p:nvPr/>
        </p:nvPicPr>
        <p:blipFill>
          <a:blip r:embed="rId2"/>
          <a:stretch>
            <a:fillRect/>
          </a:stretch>
        </p:blipFill>
        <p:spPr>
          <a:xfrm>
            <a:off x="1753922" y="914400"/>
            <a:ext cx="7936145" cy="5855732"/>
          </a:xfrm>
          <a:prstGeom prst="rect">
            <a:avLst/>
          </a:prstGeom>
          <a:ln>
            <a:solidFill>
              <a:schemeClr val="tx1"/>
            </a:solidFill>
          </a:ln>
        </p:spPr>
      </p:pic>
      <p:sp>
        <p:nvSpPr>
          <p:cNvPr id="6" name="Rectangle: Rounded Corners 5">
            <a:extLst>
              <a:ext uri="{FF2B5EF4-FFF2-40B4-BE49-F238E27FC236}">
                <a16:creationId xmlns:a16="http://schemas.microsoft.com/office/drawing/2014/main" id="{3B9372E1-A29D-FFDD-698F-24F4F07A4614}"/>
              </a:ext>
            </a:extLst>
          </p:cNvPr>
          <p:cNvSpPr/>
          <p:nvPr/>
        </p:nvSpPr>
        <p:spPr>
          <a:xfrm>
            <a:off x="4110183" y="4017818"/>
            <a:ext cx="535709" cy="240145"/>
          </a:xfrm>
          <a:prstGeom prst="roundRect">
            <a:avLst/>
          </a:prstGeom>
          <a:no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839DD0-D376-2895-6A79-B4D0F1F07531}"/>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8693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28922343-4C10-A050-61BC-ADD7DBED385F}"/>
              </a:ext>
            </a:extLst>
          </p:cNvPr>
          <p:cNvSpPr>
            <a:spLocks noChangeArrowheads="1"/>
          </p:cNvSpPr>
          <p:nvPr/>
        </p:nvSpPr>
        <p:spPr bwMode="auto">
          <a:xfrm>
            <a:off x="2050472" y="158457"/>
            <a:ext cx="809105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Calibri" panose="020F0502020204030204" pitchFamily="34" charset="0"/>
                <a:cs typeface="Calibri" panose="020F0502020204030204" pitchFamily="34" charset="0"/>
              </a:rPr>
              <a:t>Veterans Services Continued</a:t>
            </a:r>
            <a:endParaRPr lang="en-US" altLang="en-US" sz="4000" cap="small" dirty="0">
              <a:solidFill>
                <a:schemeClr val="tx2"/>
              </a:solidFill>
              <a:latin typeface="Calibri" panose="020F0502020204030204" pitchFamily="34" charset="0"/>
              <a:cs typeface="Calibri" panose="020F0502020204030204" pitchFamily="34" charset="0"/>
            </a:endParaRPr>
          </a:p>
        </p:txBody>
      </p:sp>
      <p:sp>
        <p:nvSpPr>
          <p:cNvPr id="3" name="Rectangle 8">
            <a:extLst>
              <a:ext uri="{FF2B5EF4-FFF2-40B4-BE49-F238E27FC236}">
                <a16:creationId xmlns:a16="http://schemas.microsoft.com/office/drawing/2014/main" id="{BA718B99-7E45-57A0-B464-E5BAA53737BE}"/>
              </a:ext>
            </a:extLst>
          </p:cNvPr>
          <p:cNvSpPr>
            <a:spLocks noChangeArrowheads="1"/>
          </p:cNvSpPr>
          <p:nvPr/>
        </p:nvSpPr>
        <p:spPr bwMode="auto">
          <a:xfrm>
            <a:off x="1661335" y="1282536"/>
            <a:ext cx="9273092" cy="557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ts val="0"/>
              </a:spcBef>
              <a:buNone/>
            </a:pPr>
            <a:r>
              <a:rPr lang="en-US" altLang="en-US" b="1" dirty="0">
                <a:solidFill>
                  <a:srgbClr val="002060"/>
                </a:solidFill>
                <a:latin typeface="+mn-lt"/>
                <a:ea typeface="Cambria" panose="02040503050406030204" pitchFamily="18" charset="0"/>
                <a:cs typeface="Calibri" panose="020F0502020204030204" pitchFamily="34" charset="0"/>
              </a:rPr>
              <a:t>Veterans Innovations Program (VIP) </a:t>
            </a:r>
          </a:p>
          <a:p>
            <a:pPr marL="0" indent="0">
              <a:spcBef>
                <a:spcPts val="0"/>
              </a:spcBef>
              <a:buNone/>
            </a:pPr>
            <a:r>
              <a:rPr lang="en-US" sz="2000" b="1" dirty="0">
                <a:latin typeface="+mn-lt"/>
                <a:ea typeface="Cambria" panose="02040503050406030204" pitchFamily="18" charset="0"/>
                <a:cs typeface="Calibri" panose="020F0502020204030204" pitchFamily="34" charset="0"/>
              </a:rPr>
              <a:t>Assists Post 9/11 veterans facing financial hardships.</a:t>
            </a:r>
          </a:p>
          <a:p>
            <a:pPr marL="0" indent="0">
              <a:spcBef>
                <a:spcPts val="0"/>
              </a:spcBef>
              <a:buNone/>
            </a:pPr>
            <a:endParaRPr lang="en-US" altLang="en-US" sz="1800" b="1" dirty="0">
              <a:solidFill>
                <a:srgbClr val="002060"/>
              </a:solidFill>
              <a:latin typeface="+mn-lt"/>
              <a:ea typeface="Cambria" panose="02040503050406030204" pitchFamily="18" charset="0"/>
              <a:cs typeface="Calibri" panose="020F0502020204030204" pitchFamily="34" charset="0"/>
            </a:endParaRPr>
          </a:p>
          <a:p>
            <a:pPr marL="0" indent="0">
              <a:spcBef>
                <a:spcPts val="0"/>
              </a:spcBef>
              <a:buNone/>
            </a:pPr>
            <a:r>
              <a:rPr lang="en-US" altLang="en-US" b="1" dirty="0">
                <a:solidFill>
                  <a:srgbClr val="002060"/>
                </a:solidFill>
                <a:latin typeface="+mn-lt"/>
                <a:ea typeface="Cambria" panose="02040503050406030204" pitchFamily="18" charset="0"/>
                <a:cs typeface="Calibri" panose="020F0502020204030204" pitchFamily="34" charset="0"/>
              </a:rPr>
              <a:t>Transitioning Warrior Program (JBLM)</a:t>
            </a:r>
          </a:p>
          <a:p>
            <a:pPr marL="0" indent="0">
              <a:spcBef>
                <a:spcPts val="0"/>
              </a:spcBef>
              <a:buNone/>
            </a:pPr>
            <a:r>
              <a:rPr lang="en-US" altLang="en-US" sz="2000" b="1" dirty="0">
                <a:latin typeface="+mn-lt"/>
                <a:ea typeface="Cambria" panose="02040503050406030204" pitchFamily="18" charset="0"/>
                <a:cs typeface="Calibri" panose="020F0502020204030204" pitchFamily="34" charset="0"/>
              </a:rPr>
              <a:t>Provides information about all available benefits to </a:t>
            </a:r>
          </a:p>
          <a:p>
            <a:pPr marL="0" indent="0">
              <a:spcBef>
                <a:spcPts val="0"/>
              </a:spcBef>
              <a:buNone/>
            </a:pPr>
            <a:r>
              <a:rPr lang="en-US" altLang="en-US" sz="2000" b="1" dirty="0">
                <a:latin typeface="+mn-lt"/>
                <a:ea typeface="Cambria" panose="02040503050406030204" pitchFamily="18" charset="0"/>
                <a:cs typeface="Calibri" panose="020F0502020204030204" pitchFamily="34" charset="0"/>
              </a:rPr>
              <a:t>separating personnel from Joint Base Lewis McChord</a:t>
            </a:r>
          </a:p>
          <a:p>
            <a:pPr marL="0" indent="0">
              <a:spcBef>
                <a:spcPts val="0"/>
              </a:spcBef>
              <a:buNone/>
            </a:pPr>
            <a:endParaRPr lang="en-US" altLang="en-US" sz="1800" b="1" dirty="0">
              <a:solidFill>
                <a:srgbClr val="002060"/>
              </a:solidFill>
              <a:latin typeface="+mn-lt"/>
              <a:ea typeface="Cambria" panose="02040503050406030204" pitchFamily="18" charset="0"/>
              <a:cs typeface="Calibri" panose="020F0502020204030204" pitchFamily="34" charset="0"/>
            </a:endParaRPr>
          </a:p>
          <a:p>
            <a:pPr marL="0" indent="0">
              <a:spcBef>
                <a:spcPts val="0"/>
              </a:spcBef>
              <a:buNone/>
              <a:defRPr/>
            </a:pPr>
            <a:r>
              <a:rPr lang="en-US" altLang="en-US" b="1" dirty="0">
                <a:solidFill>
                  <a:srgbClr val="002060"/>
                </a:solidFill>
                <a:latin typeface="+mn-lt"/>
                <a:cs typeface="Calibri" panose="020F0502020204030204" pitchFamily="34" charset="0"/>
              </a:rPr>
              <a:t>Veterans Estate Management Program (VEMP)</a:t>
            </a:r>
          </a:p>
          <a:p>
            <a:pPr marL="0" indent="0">
              <a:spcBef>
                <a:spcPts val="0"/>
              </a:spcBef>
              <a:buNone/>
              <a:defRPr/>
            </a:pPr>
            <a:r>
              <a:rPr lang="en-US" sz="2000" b="1" dirty="0">
                <a:solidFill>
                  <a:prstClr val="black"/>
                </a:solidFill>
                <a:latin typeface="+mn-lt"/>
                <a:cs typeface="Calibri" panose="020F0502020204030204" pitchFamily="34" charset="0"/>
              </a:rPr>
              <a:t>VEMP offers protective payee services for veterans and family members who are incapable of managing their own financial affairs. </a:t>
            </a:r>
          </a:p>
          <a:p>
            <a:pPr marL="0" indent="0">
              <a:spcBef>
                <a:spcPts val="0"/>
              </a:spcBef>
              <a:buNone/>
              <a:defRPr/>
            </a:pPr>
            <a:endParaRPr lang="en-US" sz="1800" dirty="0">
              <a:solidFill>
                <a:prstClr val="black"/>
              </a:solidFill>
              <a:latin typeface="+mn-lt"/>
              <a:cs typeface="Calibri" panose="020F0502020204030204" pitchFamily="34" charset="0"/>
            </a:endParaRPr>
          </a:p>
          <a:p>
            <a:pPr marL="0" indent="0">
              <a:spcBef>
                <a:spcPts val="0"/>
              </a:spcBef>
              <a:buNone/>
            </a:pPr>
            <a:r>
              <a:rPr lang="en-US" b="1" dirty="0">
                <a:solidFill>
                  <a:srgbClr val="002060"/>
                </a:solidFill>
                <a:latin typeface="+mn-lt"/>
                <a:cs typeface="Calibri" panose="020F0502020204030204" pitchFamily="34" charset="0"/>
              </a:rPr>
              <a:t>LGBTQ+ Veterans Outreach Coordinator</a:t>
            </a:r>
          </a:p>
          <a:p>
            <a:pPr marL="0" indent="0">
              <a:spcBef>
                <a:spcPts val="0"/>
              </a:spcBef>
              <a:buNone/>
            </a:pPr>
            <a:r>
              <a:rPr lang="en-US" sz="2000" b="1" dirty="0">
                <a:latin typeface="+mn-lt"/>
                <a:cs typeface="Calibri" panose="020F0502020204030204" pitchFamily="34" charset="0"/>
              </a:rPr>
              <a:t>Connects LGBTQ+ veterans to benefits and assists with the upgrade of discharge status.</a:t>
            </a:r>
          </a:p>
          <a:p>
            <a:pPr marL="0" indent="0">
              <a:spcBef>
                <a:spcPts val="0"/>
              </a:spcBef>
              <a:buNone/>
              <a:defRPr/>
            </a:pPr>
            <a:endParaRPr lang="en-US" sz="1800" dirty="0">
              <a:solidFill>
                <a:prstClr val="black"/>
              </a:solidFill>
              <a:latin typeface="+mn-lt"/>
              <a:cs typeface="Calibri" panose="020F0502020204030204" pitchFamily="34" charset="0"/>
            </a:endParaRPr>
          </a:p>
          <a:p>
            <a:pPr marL="0" indent="0">
              <a:spcBef>
                <a:spcPts val="0"/>
              </a:spcBef>
              <a:buNone/>
              <a:defRPr/>
            </a:pPr>
            <a:endParaRPr lang="en-US" sz="1800" dirty="0">
              <a:solidFill>
                <a:prstClr val="black"/>
              </a:solidFill>
              <a:latin typeface="+mn-lt"/>
              <a:cs typeface="Calibri" panose="020F0502020204030204" pitchFamily="34" charset="0"/>
            </a:endParaRPr>
          </a:p>
          <a:p>
            <a:pPr marL="0" indent="0" algn="ctr">
              <a:spcBef>
                <a:spcPts val="0"/>
              </a:spcBef>
              <a:buNone/>
            </a:pPr>
            <a:r>
              <a:rPr lang="en-US" altLang="en-US" sz="2000" b="1" dirty="0">
                <a:solidFill>
                  <a:srgbClr val="800000"/>
                </a:solidFill>
                <a:latin typeface="+mn-lt"/>
              </a:rPr>
              <a:t>Service Center – 1-</a:t>
            </a:r>
            <a:r>
              <a:rPr lang="en-US" altLang="en-US" sz="2000" b="1" dirty="0">
                <a:solidFill>
                  <a:srgbClr val="800000"/>
                </a:solidFill>
                <a:latin typeface="+mn-lt"/>
                <a:ea typeface="Cambria" panose="02040503050406030204" pitchFamily="18" charset="0"/>
              </a:rPr>
              <a:t>800-562-2308</a:t>
            </a:r>
          </a:p>
          <a:p>
            <a:pPr marL="0" indent="0">
              <a:spcBef>
                <a:spcPts val="0"/>
              </a:spcBef>
              <a:buNone/>
            </a:pPr>
            <a:endParaRPr lang="en-US" altLang="en-US" sz="1800" b="1" dirty="0">
              <a:solidFill>
                <a:srgbClr val="002060"/>
              </a:solidFill>
              <a:latin typeface="+mn-lt"/>
              <a:ea typeface="Cambria" panose="02040503050406030204" pitchFamily="18" charset="0"/>
              <a:cs typeface="Calibri" panose="020F0502020204030204" pitchFamily="34" charset="0"/>
            </a:endParaRPr>
          </a:p>
          <a:p>
            <a:pPr marL="0" indent="0">
              <a:spcBef>
                <a:spcPts val="0"/>
              </a:spcBef>
              <a:buNone/>
            </a:pPr>
            <a:endParaRPr lang="en-US" sz="1800" b="1" dirty="0">
              <a:latin typeface="+mn-lt"/>
              <a:ea typeface="Cambria" panose="02040503050406030204" pitchFamily="18" charset="0"/>
              <a:cs typeface="Calibri" panose="020F0502020204030204" pitchFamily="34" charset="0"/>
            </a:endParaRPr>
          </a:p>
          <a:p>
            <a:pPr marL="0" indent="0">
              <a:buNone/>
            </a:pPr>
            <a:endParaRPr lang="en-US" altLang="en-US" sz="1800" b="1" dirty="0">
              <a:solidFill>
                <a:srgbClr val="002060"/>
              </a:solidFill>
              <a:latin typeface="+mn-lt"/>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D00273A4-0A4E-8458-71B4-5B43BF3CA7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08492" y="925577"/>
            <a:ext cx="3350961" cy="2503423"/>
          </a:xfrm>
          <a:prstGeom prst="rect">
            <a:avLst/>
          </a:prstGeom>
          <a:ln w="31750">
            <a:solidFill>
              <a:schemeClr val="bg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FAA7A61-7454-47DC-3095-00E3700A85BF}"/>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317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1">
            <a:extLst>
              <a:ext uri="{FF2B5EF4-FFF2-40B4-BE49-F238E27FC236}">
                <a16:creationId xmlns:a16="http://schemas.microsoft.com/office/drawing/2014/main" id="{60502638-C8C4-5815-0F67-74C05F373343}"/>
              </a:ext>
            </a:extLst>
          </p:cNvPr>
          <p:cNvSpPr>
            <a:spLocks noChangeArrowheads="1"/>
          </p:cNvSpPr>
          <p:nvPr/>
        </p:nvSpPr>
        <p:spPr bwMode="auto">
          <a:xfrm>
            <a:off x="1607007" y="11167"/>
            <a:ext cx="974172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4000" b="1" cap="small" dirty="0">
                <a:solidFill>
                  <a:srgbClr val="800000"/>
                </a:solidFill>
                <a:latin typeface="Calibri" panose="020F0502020204030204" pitchFamily="34" charset="0"/>
                <a:cs typeface="Calibri" panose="020F0502020204030204" pitchFamily="34" charset="0"/>
              </a:rPr>
              <a:t>Transitional Housing Program (THP)</a:t>
            </a:r>
            <a:endParaRPr lang="en-US" altLang="en-US" sz="4000" b="1" cap="small" dirty="0">
              <a:solidFill>
                <a:srgbClr val="80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33E5C90-03AD-D7D6-57B9-D870C4F08A5F}"/>
              </a:ext>
            </a:extLst>
          </p:cNvPr>
          <p:cNvSpPr/>
          <p:nvPr/>
        </p:nvSpPr>
        <p:spPr>
          <a:xfrm>
            <a:off x="1048195" y="1096668"/>
            <a:ext cx="5261122" cy="2862322"/>
          </a:xfrm>
          <a:prstGeom prst="rect">
            <a:avLst/>
          </a:prstGeom>
        </p:spPr>
        <p:txBody>
          <a:bodyPr wrap="square" lIns="91440" tIns="45720" rIns="91440" bIns="45720" anchor="t">
            <a:spAutoFit/>
          </a:bodyPr>
          <a:lstStyle/>
          <a:p>
            <a:r>
              <a:rPr lang="en-US" sz="2000" b="1" dirty="0">
                <a:latin typeface="Calibri" panose="020F0502020204030204" pitchFamily="34" charset="0"/>
                <a:ea typeface="Cambria"/>
                <a:cs typeface="Calibri" panose="020F0502020204030204" pitchFamily="34" charset="0"/>
              </a:rPr>
              <a:t>Transitional housing facilities in </a:t>
            </a:r>
            <a:r>
              <a:rPr lang="en-US" sz="2000" b="1" dirty="0">
                <a:solidFill>
                  <a:srgbClr val="800000"/>
                </a:solidFill>
                <a:latin typeface="Calibri" panose="020F0502020204030204" pitchFamily="34" charset="0"/>
                <a:ea typeface="Cambria"/>
                <a:cs typeface="Calibri" panose="020F0502020204030204" pitchFamily="34" charset="0"/>
              </a:rPr>
              <a:t>Port Orchard </a:t>
            </a:r>
            <a:r>
              <a:rPr lang="en-US" sz="2000" b="1" dirty="0">
                <a:latin typeface="Calibri" panose="020F0502020204030204" pitchFamily="34" charset="0"/>
                <a:ea typeface="Cambria"/>
                <a:cs typeface="Calibri" panose="020F0502020204030204" pitchFamily="34" charset="0"/>
              </a:rPr>
              <a:t>and </a:t>
            </a:r>
            <a:r>
              <a:rPr lang="en-US" sz="2000" b="1" dirty="0">
                <a:solidFill>
                  <a:srgbClr val="800000"/>
                </a:solidFill>
                <a:latin typeface="Calibri" panose="020F0502020204030204" pitchFamily="34" charset="0"/>
                <a:ea typeface="Cambria"/>
                <a:cs typeface="Calibri" panose="020F0502020204030204" pitchFamily="34" charset="0"/>
              </a:rPr>
              <a:t>Orting</a:t>
            </a:r>
            <a:r>
              <a:rPr lang="en-US" sz="2000" b="1" dirty="0">
                <a:solidFill>
                  <a:srgbClr val="1D3060"/>
                </a:solidFill>
                <a:latin typeface="Calibri" panose="020F0502020204030204" pitchFamily="34" charset="0"/>
                <a:ea typeface="Cambria"/>
                <a:cs typeface="Calibri" panose="020F0502020204030204" pitchFamily="34" charset="0"/>
              </a:rPr>
              <a:t> </a:t>
            </a:r>
            <a:r>
              <a:rPr lang="en-US" sz="2000" b="1" dirty="0">
                <a:latin typeface="Calibri" panose="020F0502020204030204" pitchFamily="34" charset="0"/>
                <a:ea typeface="Cambria"/>
                <a:cs typeface="Calibri" panose="020F0502020204030204" pitchFamily="34" charset="0"/>
              </a:rPr>
              <a:t>help veterans in need with stable housing, vocational rehabilitation, and employment.</a:t>
            </a:r>
            <a:br>
              <a:rPr lang="en-US" sz="2000" b="1" dirty="0">
                <a:latin typeface="Calibri" panose="020F0502020204030204" pitchFamily="34" charset="0"/>
                <a:ea typeface="Cambria"/>
                <a:cs typeface="Calibri" panose="020F0502020204030204" pitchFamily="34" charset="0"/>
              </a:rPr>
            </a:br>
            <a:endParaRPr lang="en-US" sz="2000" b="1" dirty="0">
              <a:latin typeface="Calibri" panose="020F0502020204030204" pitchFamily="34" charset="0"/>
              <a:ea typeface="Cambria"/>
              <a:cs typeface="Calibri" panose="020F0502020204030204" pitchFamily="34" charset="0"/>
            </a:endParaRPr>
          </a:p>
          <a:p>
            <a:r>
              <a:rPr lang="en-US" sz="2000" b="1" dirty="0">
                <a:latin typeface="Calibri" panose="020F0502020204030204" pitchFamily="34" charset="0"/>
                <a:ea typeface="Cambria"/>
                <a:cs typeface="Calibri" panose="020F0502020204030204" pitchFamily="34" charset="0"/>
              </a:rPr>
              <a:t>Veterans are surrounded with supportive staff and wrap-around services that lead to successful program completion and their return to the community.</a:t>
            </a:r>
          </a:p>
        </p:txBody>
      </p:sp>
      <p:cxnSp>
        <p:nvCxnSpPr>
          <p:cNvPr id="4" name="Straight Connector 3">
            <a:extLst>
              <a:ext uri="{FF2B5EF4-FFF2-40B4-BE49-F238E27FC236}">
                <a16:creationId xmlns:a16="http://schemas.microsoft.com/office/drawing/2014/main" id="{FA8EB9FA-7EAD-5967-FE2B-966AB971AF23}"/>
              </a:ext>
            </a:extLst>
          </p:cNvPr>
          <p:cNvCxnSpPr/>
          <p:nvPr/>
        </p:nvCxnSpPr>
        <p:spPr>
          <a:xfrm>
            <a:off x="6298765" y="647269"/>
            <a:ext cx="0" cy="4988688"/>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8">
            <a:extLst>
              <a:ext uri="{FF2B5EF4-FFF2-40B4-BE49-F238E27FC236}">
                <a16:creationId xmlns:a16="http://schemas.microsoft.com/office/drawing/2014/main" id="{1DA95745-B8E4-E7E3-B971-8E0765BABB45}"/>
              </a:ext>
            </a:extLst>
          </p:cNvPr>
          <p:cNvSpPr>
            <a:spLocks noChangeArrowheads="1"/>
          </p:cNvSpPr>
          <p:nvPr/>
        </p:nvSpPr>
        <p:spPr bwMode="auto">
          <a:xfrm>
            <a:off x="6477870" y="993907"/>
            <a:ext cx="5037815" cy="572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ts val="0"/>
              </a:spcBef>
              <a:buNone/>
            </a:pPr>
            <a:r>
              <a:rPr lang="en-US" altLang="en-US" b="1" dirty="0">
                <a:solidFill>
                  <a:srgbClr val="1D3060"/>
                </a:solidFill>
                <a:latin typeface="Calibri" panose="020F0502020204030204" pitchFamily="34" charset="0"/>
                <a:ea typeface="Cambria"/>
                <a:cs typeface="Calibri" panose="020F0502020204030204" pitchFamily="34" charset="0"/>
              </a:rPr>
              <a:t>Program Goals</a:t>
            </a:r>
          </a:p>
          <a:p>
            <a:pPr>
              <a:spcBef>
                <a:spcPts val="0"/>
              </a:spcBef>
            </a:pPr>
            <a:r>
              <a:rPr lang="en-US" sz="2000" b="1" dirty="0">
                <a:latin typeface="Calibri" panose="020F0502020204030204" pitchFamily="34" charset="0"/>
                <a:ea typeface="Cambria"/>
                <a:cs typeface="Calibri" panose="020F0502020204030204" pitchFamily="34" charset="0"/>
              </a:rPr>
              <a:t>Increased residential stability</a:t>
            </a:r>
          </a:p>
          <a:p>
            <a:pPr>
              <a:spcBef>
                <a:spcPts val="0"/>
              </a:spcBef>
            </a:pPr>
            <a:r>
              <a:rPr lang="en-US" sz="2000" b="1" dirty="0">
                <a:latin typeface="Calibri" panose="020F0502020204030204" pitchFamily="34" charset="0"/>
                <a:ea typeface="Cambria"/>
                <a:cs typeface="Calibri" panose="020F0502020204030204" pitchFamily="34" charset="0"/>
              </a:rPr>
              <a:t>Greater self-determination</a:t>
            </a:r>
          </a:p>
          <a:p>
            <a:pPr>
              <a:spcBef>
                <a:spcPts val="0"/>
              </a:spcBef>
            </a:pPr>
            <a:r>
              <a:rPr lang="en-US" sz="2000" b="1" dirty="0">
                <a:latin typeface="Calibri" panose="020F0502020204030204" pitchFamily="34" charset="0"/>
                <a:ea typeface="Cambria"/>
                <a:cs typeface="Calibri" panose="020F0502020204030204" pitchFamily="34" charset="0"/>
              </a:rPr>
              <a:t>Increased skill level and income potential</a:t>
            </a:r>
            <a:endParaRPr lang="en-US" altLang="en-US" sz="2000" b="1" dirty="0">
              <a:latin typeface="Calibri" panose="020F0502020204030204" pitchFamily="34" charset="0"/>
              <a:ea typeface="Cambria"/>
              <a:cs typeface="Calibri" panose="020F0502020204030204" pitchFamily="34" charset="0"/>
            </a:endParaRPr>
          </a:p>
          <a:p>
            <a:pPr>
              <a:spcBef>
                <a:spcPts val="0"/>
              </a:spcBef>
            </a:pPr>
            <a:endParaRPr lang="en-US" altLang="en-US" sz="1800" b="1" dirty="0">
              <a:latin typeface="Calibri" panose="020F0502020204030204" pitchFamily="34" charset="0"/>
              <a:ea typeface="Cambria"/>
              <a:cs typeface="Calibri" panose="020F0502020204030204" pitchFamily="34" charset="0"/>
            </a:endParaRPr>
          </a:p>
          <a:p>
            <a:pPr marL="0" indent="0">
              <a:spcBef>
                <a:spcPts val="0"/>
              </a:spcBef>
              <a:buNone/>
            </a:pPr>
            <a:r>
              <a:rPr lang="en-US" altLang="en-US" b="1" dirty="0">
                <a:solidFill>
                  <a:srgbClr val="1D3060"/>
                </a:solidFill>
                <a:latin typeface="Calibri" panose="020F0502020204030204" pitchFamily="34" charset="0"/>
                <a:ea typeface="Cambria"/>
                <a:cs typeface="Calibri" panose="020F0502020204030204" pitchFamily="34" charset="0"/>
              </a:rPr>
              <a:t>Building 10 in Port Orchard</a:t>
            </a:r>
          </a:p>
          <a:p>
            <a:pPr lvl="1">
              <a:spcBef>
                <a:spcPts val="0"/>
              </a:spcBef>
            </a:pPr>
            <a:r>
              <a:rPr lang="en-US" altLang="en-US" sz="2000" b="1" dirty="0">
                <a:latin typeface="Calibri" panose="020F0502020204030204" pitchFamily="34" charset="0"/>
                <a:ea typeface="Cambria"/>
                <a:cs typeface="Calibri" panose="020F0502020204030204" pitchFamily="34" charset="0"/>
              </a:rPr>
              <a:t>48 Beds </a:t>
            </a:r>
          </a:p>
          <a:p>
            <a:pPr lvl="1">
              <a:spcBef>
                <a:spcPts val="0"/>
              </a:spcBef>
            </a:pPr>
            <a:r>
              <a:rPr lang="en-US" altLang="en-US" sz="2000" b="1" dirty="0">
                <a:latin typeface="Calibri" panose="020F0502020204030204" pitchFamily="34" charset="0"/>
                <a:ea typeface="Cambria"/>
                <a:cs typeface="Calibri" panose="020F0502020204030204" pitchFamily="34" charset="0"/>
              </a:rPr>
              <a:t>5 Beds </a:t>
            </a:r>
            <a:r>
              <a:rPr lang="en-US" altLang="en-US" sz="2000" dirty="0">
                <a:latin typeface="Calibri" panose="020F0502020204030204" pitchFamily="34" charset="0"/>
                <a:ea typeface="Cambria"/>
                <a:cs typeface="Calibri" panose="020F0502020204030204" pitchFamily="34" charset="0"/>
              </a:rPr>
              <a:t>for Medical Recuperative Care</a:t>
            </a:r>
          </a:p>
          <a:p>
            <a:pPr lvl="1">
              <a:spcBef>
                <a:spcPts val="0"/>
              </a:spcBef>
            </a:pPr>
            <a:endParaRPr lang="en-US" altLang="en-US" sz="1800" dirty="0">
              <a:latin typeface="Calibri" panose="020F0502020204030204" pitchFamily="34" charset="0"/>
              <a:ea typeface="Cambria"/>
              <a:cs typeface="Calibri" panose="020F0502020204030204" pitchFamily="34" charset="0"/>
            </a:endParaRPr>
          </a:p>
          <a:p>
            <a:pPr marL="0" indent="0">
              <a:spcBef>
                <a:spcPts val="0"/>
              </a:spcBef>
              <a:buNone/>
            </a:pPr>
            <a:r>
              <a:rPr lang="en-US" altLang="en-US" b="1" dirty="0">
                <a:solidFill>
                  <a:srgbClr val="1D3060"/>
                </a:solidFill>
                <a:latin typeface="Calibri" panose="020F0502020204030204" pitchFamily="34" charset="0"/>
                <a:ea typeface="Cambria"/>
                <a:cs typeface="Calibri" panose="020F0502020204030204" pitchFamily="34" charset="0"/>
              </a:rPr>
              <a:t>Roosevelt Barracks / Betsy Ross  Orting </a:t>
            </a:r>
          </a:p>
          <a:p>
            <a:pPr lvl="1"/>
            <a:r>
              <a:rPr lang="en-US" altLang="en-US" sz="2000" b="1" dirty="0">
                <a:latin typeface="+mn-lt"/>
                <a:ea typeface="Cambria" panose="02040503050406030204" pitchFamily="18" charset="0"/>
              </a:rPr>
              <a:t>62 Grant &amp; Per Diem Beds </a:t>
            </a:r>
            <a:r>
              <a:rPr lang="en-US" altLang="en-US" sz="2000" dirty="0">
                <a:latin typeface="+mn-lt"/>
                <a:ea typeface="Cambria" panose="02040503050406030204" pitchFamily="18" charset="0"/>
              </a:rPr>
              <a:t>including 52 in Roosevelt Barracks and 10 beds in Betsy Ross dedicated for women veterans</a:t>
            </a:r>
          </a:p>
          <a:p>
            <a:pPr lvl="1">
              <a:spcBef>
                <a:spcPts val="0"/>
              </a:spcBef>
            </a:pPr>
            <a:r>
              <a:rPr lang="en-US" sz="2000" b="1" dirty="0">
                <a:latin typeface="+mn-lt"/>
                <a:ea typeface="Cambria" panose="02040503050406030204" pitchFamily="18" charset="0"/>
                <a:cs typeface="Calibri" panose="020F0502020204030204" pitchFamily="34" charset="0"/>
              </a:rPr>
              <a:t>20 Beds </a:t>
            </a:r>
            <a:r>
              <a:rPr lang="en-US" sz="2000" dirty="0">
                <a:latin typeface="+mn-lt"/>
                <a:ea typeface="Cambria" panose="02040503050406030204" pitchFamily="18" charset="0"/>
                <a:cs typeface="Calibri" panose="020F0502020204030204" pitchFamily="34" charset="0"/>
              </a:rPr>
              <a:t>Contract Residential </a:t>
            </a:r>
          </a:p>
          <a:p>
            <a:pPr marL="457200" lvl="1" indent="0">
              <a:spcBef>
                <a:spcPts val="0"/>
              </a:spcBef>
              <a:buNone/>
            </a:pPr>
            <a:r>
              <a:rPr lang="en-US" sz="2000" dirty="0">
                <a:latin typeface="+mn-lt"/>
                <a:ea typeface="Cambria" panose="02040503050406030204" pitchFamily="18" charset="0"/>
                <a:cs typeface="Calibri" panose="020F0502020204030204" pitchFamily="34" charset="0"/>
              </a:rPr>
              <a:t>     Shelter</a:t>
            </a:r>
            <a:br>
              <a:rPr lang="en-US" sz="1800" dirty="0">
                <a:latin typeface="+mn-lt"/>
                <a:ea typeface="Cambria"/>
                <a:cs typeface="Calibri" panose="020F0502020204030204" pitchFamily="34" charset="0"/>
              </a:rPr>
            </a:br>
            <a:endParaRPr lang="en-US" sz="1800" dirty="0">
              <a:latin typeface="+mn-lt"/>
              <a:ea typeface="Cambria"/>
              <a:cs typeface="Calibri" panose="020F0502020204030204" pitchFamily="34" charset="0"/>
            </a:endParaRPr>
          </a:p>
        </p:txBody>
      </p:sp>
      <p:pic>
        <p:nvPicPr>
          <p:cNvPr id="10" name="Picture 9">
            <a:extLst>
              <a:ext uri="{FF2B5EF4-FFF2-40B4-BE49-F238E27FC236}">
                <a16:creationId xmlns:a16="http://schemas.microsoft.com/office/drawing/2014/main" id="{D653FE3C-421D-E868-811A-C67405364F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74268" y="3958990"/>
            <a:ext cx="2877934" cy="1883804"/>
          </a:xfrm>
          <a:prstGeom prst="rect">
            <a:avLst/>
          </a:prstGeom>
          <a:ln w="31750">
            <a:solidFill>
              <a:schemeClr val="bg1"/>
            </a:solidFill>
          </a:ln>
          <a:effectLst>
            <a:outerShdw blurRad="50800" dist="88900" dir="2700000" algn="tl" rotWithShape="0">
              <a:prstClr val="black">
                <a:alpha val="40000"/>
              </a:prstClr>
            </a:outerShdw>
          </a:effectLst>
        </p:spPr>
      </p:pic>
      <p:pic>
        <p:nvPicPr>
          <p:cNvPr id="12" name="Picture 11">
            <a:extLst>
              <a:ext uri="{FF2B5EF4-FFF2-40B4-BE49-F238E27FC236}">
                <a16:creationId xmlns:a16="http://schemas.microsoft.com/office/drawing/2014/main" id="{FEC205B6-D31C-B211-C56F-2092516118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18416" y="4900892"/>
            <a:ext cx="2977583" cy="1736923"/>
          </a:xfrm>
          <a:prstGeom prst="rect">
            <a:avLst/>
          </a:prstGeom>
          <a:ln w="31750">
            <a:solidFill>
              <a:schemeClr val="bg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71257A1-C05A-E05D-964B-0F05D534221A}"/>
              </a:ext>
            </a:extLst>
          </p:cNvPr>
          <p:cNvSpPr txBox="1"/>
          <p:nvPr/>
        </p:nvSpPr>
        <p:spPr>
          <a:xfrm>
            <a:off x="23147" y="6400800"/>
            <a:ext cx="509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E8CFC4-BBA6-4B88-AE4B-9B5BE7A71AF2}" type="slidenum">
              <a:rPr kumimoji="0" lang="en-US" sz="1800" b="0" i="0" u="none" strike="noStrike" kern="1200" cap="none" spc="0" normalizeH="0" baseline="0" noProof="0" smtClean="0">
                <a:ln>
                  <a:noFill/>
                </a:ln>
                <a:solidFill>
                  <a:prstClr val="white">
                    <a:lumMod val="95000"/>
                  </a:prstClr>
                </a:solidFill>
                <a:effectLst/>
                <a:uLnTx/>
                <a:uFillTx/>
                <a:latin typeface="Cambria" panose="02040503050406030204" pitchFamily="18" charset="0"/>
                <a:ea typeface="Cambria" panose="02040503050406030204" pitchFamily="18"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lumMod val="95000"/>
                </a:prst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4501794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gles">
  <a:themeElements>
    <a:clrScheme name="WDVA RGB Colors">
      <a:dk1>
        <a:sysClr val="windowText" lastClr="000000"/>
      </a:dk1>
      <a:lt1>
        <a:sysClr val="window" lastClr="FFFFFF"/>
      </a:lt1>
      <a:dk2>
        <a:srgbClr val="323232"/>
      </a:dk2>
      <a:lt2>
        <a:srgbClr val="E3DED1"/>
      </a:lt2>
      <a:accent1>
        <a:srgbClr val="262626"/>
      </a:accent1>
      <a:accent2>
        <a:srgbClr val="92060B"/>
      </a:accent2>
      <a:accent3>
        <a:srgbClr val="002D62"/>
      </a:accent3>
      <a:accent4>
        <a:srgbClr val="4E8542"/>
      </a:accent4>
      <a:accent5>
        <a:srgbClr val="A5A5A5"/>
      </a:accent5>
      <a:accent6>
        <a:srgbClr val="D2CAB5"/>
      </a:accent6>
      <a:hlink>
        <a:srgbClr val="2CC4FA"/>
      </a:hlink>
      <a:folHlink>
        <a:srgbClr val="9F87B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Angles">
  <a:themeElements>
    <a:clrScheme name="WDVA RGB Colors">
      <a:dk1>
        <a:sysClr val="windowText" lastClr="000000"/>
      </a:dk1>
      <a:lt1>
        <a:sysClr val="window" lastClr="FFFFFF"/>
      </a:lt1>
      <a:dk2>
        <a:srgbClr val="323232"/>
      </a:dk2>
      <a:lt2>
        <a:srgbClr val="E3DED1"/>
      </a:lt2>
      <a:accent1>
        <a:srgbClr val="262626"/>
      </a:accent1>
      <a:accent2>
        <a:srgbClr val="92060B"/>
      </a:accent2>
      <a:accent3>
        <a:srgbClr val="002D62"/>
      </a:accent3>
      <a:accent4>
        <a:srgbClr val="4E8542"/>
      </a:accent4>
      <a:accent5>
        <a:srgbClr val="A5A5A5"/>
      </a:accent5>
      <a:accent6>
        <a:srgbClr val="D2CAB5"/>
      </a:accent6>
      <a:hlink>
        <a:srgbClr val="2CC4FA"/>
      </a:hlink>
      <a:folHlink>
        <a:srgbClr val="9F87B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2_Angles">
  <a:themeElements>
    <a:clrScheme name="WDVA RGB Colors">
      <a:dk1>
        <a:sysClr val="windowText" lastClr="000000"/>
      </a:dk1>
      <a:lt1>
        <a:sysClr val="window" lastClr="FFFFFF"/>
      </a:lt1>
      <a:dk2>
        <a:srgbClr val="323232"/>
      </a:dk2>
      <a:lt2>
        <a:srgbClr val="E3DED1"/>
      </a:lt2>
      <a:accent1>
        <a:srgbClr val="262626"/>
      </a:accent1>
      <a:accent2>
        <a:srgbClr val="92060B"/>
      </a:accent2>
      <a:accent3>
        <a:srgbClr val="002D62"/>
      </a:accent3>
      <a:accent4>
        <a:srgbClr val="4E8542"/>
      </a:accent4>
      <a:accent5>
        <a:srgbClr val="A5A5A5"/>
      </a:accent5>
      <a:accent6>
        <a:srgbClr val="D2CAB5"/>
      </a:accent6>
      <a:hlink>
        <a:srgbClr val="2CC4FA"/>
      </a:hlink>
      <a:folHlink>
        <a:srgbClr val="9F87B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3973</Words>
  <Application>Microsoft Office PowerPoint</Application>
  <PresentationFormat>Widescreen</PresentationFormat>
  <Paragraphs>459</Paragraphs>
  <Slides>22</Slides>
  <Notes>15</Notes>
  <HiddenSlides>4</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22</vt:i4>
      </vt:variant>
    </vt:vector>
  </HeadingPairs>
  <TitlesOfParts>
    <vt:vector size="38" baseType="lpstr">
      <vt:lpstr>Aptos</vt:lpstr>
      <vt:lpstr>Arial</vt:lpstr>
      <vt:lpstr>Arial Narrow</vt:lpstr>
      <vt:lpstr>Calibri</vt:lpstr>
      <vt:lpstr>Calibri Light</vt:lpstr>
      <vt:lpstr>Cambria</vt:lpstr>
      <vt:lpstr>Franklin Gothic Book</vt:lpstr>
      <vt:lpstr>Helvetica Neue</vt:lpstr>
      <vt:lpstr>Montserrat</vt:lpstr>
      <vt:lpstr>Symbol</vt:lpstr>
      <vt:lpstr>Times New Roman</vt:lpstr>
      <vt:lpstr>Wingdings</vt:lpstr>
      <vt:lpstr>Office Theme</vt:lpstr>
      <vt:lpstr>Angles</vt:lpstr>
      <vt:lpstr>1_Angles</vt:lpstr>
      <vt:lpstr>2_Angles</vt:lpstr>
      <vt:lpstr>PowerPoint Presentation</vt:lpstr>
      <vt:lpstr>PowerPoint Presentation</vt:lpstr>
      <vt:lpstr>PowerPoint Presentation</vt:lpstr>
      <vt:lpstr>PowerPoint Presentation</vt:lpstr>
      <vt:lpstr>PowerPoint Presentation</vt:lpstr>
      <vt:lpstr>Veteran Service Officer Coverage % Vets in Receipt of Disability Benefits *  </vt:lpstr>
      <vt:lpstr>resources for veterans</vt:lpstr>
      <vt:lpstr>PowerPoint Presentation</vt:lpstr>
      <vt:lpstr>PowerPoint Presentation</vt:lpstr>
      <vt:lpstr>PowerPoint Presentation</vt:lpstr>
      <vt:lpstr>suicide prevention program</vt:lpstr>
      <vt:lpstr>PowerPoint Presentation</vt:lpstr>
      <vt:lpstr>Counseling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Daniels, Jake (DVA)</dc:creator>
  <cp:lastModifiedBy>Lombrano, Barbara J.</cp:lastModifiedBy>
  <cp:revision>72</cp:revision>
  <dcterms:created xsi:type="dcterms:W3CDTF">2023-08-14T15:53:04Z</dcterms:created>
  <dcterms:modified xsi:type="dcterms:W3CDTF">2024-10-26T18:06:25Z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2024-10-26T18:06:15Z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02fc8065-fc70-4876-a759-6a06ed416677</vt:lpwstr>
  </property>
  <property fmtid="{D5CDD505-2E9C-101B-9397-08002B2CF9AE}" pid="8" name="MSIP_Label_ecc91b28-7e0e-4bfd-870f-ca289b7f09ce_ContentBits">
    <vt:lpwstr>0</vt:lpwstr>
  </property>
</Properties>
</file>