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10"/>
  </p:notesMasterIdLst>
  <p:sldIdLst>
    <p:sldId id="256" r:id="rId2"/>
    <p:sldId id="263" r:id="rId3"/>
    <p:sldId id="259" r:id="rId4"/>
    <p:sldId id="261" r:id="rId5"/>
    <p:sldId id="260" r:id="rId6"/>
    <p:sldId id="257" r:id="rId7"/>
    <p:sldId id="258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1EF51E-7860-4EF1-A1A8-72ACCC5721EF}" v="392" dt="2024-08-30T19:20:33.5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6" autoAdjust="0"/>
    <p:restoredTop sz="94660"/>
  </p:normalViewPr>
  <p:slideViewPr>
    <p:cSldViewPr snapToGrid="0">
      <p:cViewPr varScale="1">
        <p:scale>
          <a:sx n="75" d="100"/>
          <a:sy n="75" d="100"/>
        </p:scale>
        <p:origin x="2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9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4EE966-0F29-471B-97E1-11BA83B78176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2545EB-F0BA-40FF-8466-3F1F966A9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625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545EB-F0BA-40FF-8466-3F1F966A991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553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545EB-F0BA-40FF-8466-3F1F966A991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1561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545EB-F0BA-40FF-8466-3F1F966A991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332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545EB-F0BA-40FF-8466-3F1F966A991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2579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545EB-F0BA-40FF-8466-3F1F966A991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0352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545EB-F0BA-40FF-8466-3F1F966A991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588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545EB-F0BA-40FF-8466-3F1F966A991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0227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545EB-F0BA-40FF-8466-3F1F966A991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120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8657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3306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802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9467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6418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2631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224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4870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7705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7200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3696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0"/>
                <a:alpha val="35000"/>
              </a:schemeClr>
            </a:gs>
            <a:gs pos="98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10/26/2024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450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1" r:id="rId6"/>
    <p:sldLayoutId id="2147483727" r:id="rId7"/>
    <p:sldLayoutId id="2147483728" r:id="rId8"/>
    <p:sldLayoutId id="2147483729" r:id="rId9"/>
    <p:sldLayoutId id="2147483730" r:id="rId10"/>
    <p:sldLayoutId id="21474837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75000"/>
                <a:lumOff val="25000"/>
              </a:schemeClr>
            </a:gs>
            <a:gs pos="98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4680660-7E23-4F0F-A679-BF913E945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!!Rectangle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pic>
        <p:nvPicPr>
          <p:cNvPr id="4" name="Picture 3" descr="Pastel colors in gradient surface design">
            <a:extLst>
              <a:ext uri="{FF2B5EF4-FFF2-40B4-BE49-F238E27FC236}">
                <a16:creationId xmlns:a16="http://schemas.microsoft.com/office/drawing/2014/main" id="{7CAC138F-DF52-B480-3DAA-8254ECA286E4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alphaModFix amt="35000"/>
          </a:blip>
          <a:srcRect t="5835" b="9895"/>
          <a:stretch/>
        </p:blipFill>
        <p:spPr>
          <a:xfrm>
            <a:off x="0" y="8878"/>
            <a:ext cx="12191980" cy="6858000"/>
          </a:xfrm>
          <a:prstGeom prst="rect">
            <a:avLst/>
          </a:prstGeom>
          <a:gradFill>
            <a:gsLst>
              <a:gs pos="0">
                <a:schemeClr val="accent2">
                  <a:lumMod val="50000"/>
                  <a:alpha val="35000"/>
                </a:schemeClr>
              </a:gs>
              <a:gs pos="98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E5D75AA-C810-D512-E4E8-10668549AF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2433" y="2428800"/>
            <a:ext cx="9635528" cy="1682858"/>
          </a:xfrm>
        </p:spPr>
        <p:txBody>
          <a:bodyPr anchor="t">
            <a:normAutofit/>
          </a:bodyPr>
          <a:lstStyle/>
          <a:p>
            <a:pPr algn="r"/>
            <a:r>
              <a:rPr lang="en-US" sz="7200" dirty="0"/>
              <a:t>Executive Board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2429EC-A06C-BE71-0139-789C40AACD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8228" y="5636680"/>
            <a:ext cx="8578699" cy="840319"/>
          </a:xfrm>
        </p:spPr>
        <p:txBody>
          <a:bodyPr>
            <a:normAutofit/>
          </a:bodyPr>
          <a:lstStyle/>
          <a:p>
            <a:r>
              <a:rPr lang="en-US" sz="3600" dirty="0"/>
              <a:t>Makeup, Duties and Responsibilities</a:t>
            </a:r>
          </a:p>
        </p:txBody>
      </p:sp>
      <p:sp>
        <p:nvSpPr>
          <p:cNvPr id="13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5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7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23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25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8530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15B7F-CDC4-EC10-E4F8-56F0FA77D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Speaker 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E55AF6-C7F9-BCF6-E59A-592673A6E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Who</a:t>
            </a:r>
          </a:p>
          <a:p>
            <a:r>
              <a:rPr lang="en-US" dirty="0"/>
              <a:t>Source for the presentation</a:t>
            </a:r>
          </a:p>
          <a:p>
            <a:r>
              <a:rPr lang="en-US" dirty="0"/>
              <a:t>Hold questions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580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alpha val="35000"/>
                <a:lumMod val="75000"/>
                <a:lumOff val="25000"/>
              </a:schemeClr>
            </a:gs>
            <a:gs pos="98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496D9-3239-058B-DAAA-D68644148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8FBD88-5C27-7C71-CB42-489E66D76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6294"/>
            <a:ext cx="10515600" cy="4351338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A board operates under the Post’s constitution and bylaws, parliamentary procedure, and any special rules established by the Post.</a:t>
            </a:r>
          </a:p>
          <a:p>
            <a:r>
              <a:rPr lang="en-US" dirty="0"/>
              <a:t>The board may adopt its own rules of order if they do not conflict with National, Department or Post CBLs.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495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89C8A-C198-B233-0750-274C24E00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Duties</a:t>
            </a:r>
            <a:r>
              <a:rPr lang="en-US" dirty="0"/>
              <a:t>, Responsibilities, and Powers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47EB2-F775-357F-5306-D99055DDD7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Holds the executive power</a:t>
            </a:r>
          </a:p>
          <a:p>
            <a:r>
              <a:rPr lang="en-US" dirty="0"/>
              <a:t>Has legislative power</a:t>
            </a:r>
          </a:p>
          <a:p>
            <a:r>
              <a:rPr lang="en-US" dirty="0"/>
              <a:t>Confirms officer appointments</a:t>
            </a:r>
          </a:p>
          <a:p>
            <a:r>
              <a:rPr lang="en-US" dirty="0"/>
              <a:t>Oversees the fiscal management of the Post</a:t>
            </a:r>
          </a:p>
          <a:p>
            <a:r>
              <a:rPr lang="en-US" dirty="0"/>
              <a:t>Oversight of Riders Chapter and SAL Squadron</a:t>
            </a:r>
          </a:p>
          <a:p>
            <a:r>
              <a:rPr lang="en-US" dirty="0"/>
              <a:t>Transacts essential business of the Post</a:t>
            </a:r>
          </a:p>
          <a:p>
            <a:r>
              <a:rPr lang="en-US" dirty="0"/>
              <a:t>Oversight of any contractual obligations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825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70550-48BB-39DF-9C31-8F3E5A162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Board Members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F351F-030E-624B-E0EB-617EE473D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/>
              <a:t>A post bylaws usually designate the officers of the Executive Board</a:t>
            </a:r>
          </a:p>
          <a:p>
            <a:r>
              <a:rPr lang="en-US" dirty="0"/>
              <a:t>Examples of board members</a:t>
            </a:r>
          </a:p>
          <a:p>
            <a:pPr lvl="1"/>
            <a:r>
              <a:rPr lang="en-US" dirty="0"/>
              <a:t>Post Commander</a:t>
            </a:r>
          </a:p>
          <a:p>
            <a:pPr lvl="1"/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Vice Commander</a:t>
            </a:r>
          </a:p>
          <a:p>
            <a:pPr lvl="1"/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Vice Commander</a:t>
            </a:r>
          </a:p>
          <a:p>
            <a:pPr lvl="1"/>
            <a:r>
              <a:rPr lang="en-US" dirty="0"/>
              <a:t>Trustees</a:t>
            </a:r>
          </a:p>
          <a:p>
            <a:pPr lvl="1"/>
            <a:r>
              <a:rPr lang="en-US" dirty="0"/>
              <a:t>Adjutant</a:t>
            </a:r>
          </a:p>
          <a:p>
            <a:pPr lvl="1"/>
            <a:r>
              <a:rPr lang="en-US" dirty="0"/>
              <a:t>Finance Officer</a:t>
            </a:r>
          </a:p>
          <a:p>
            <a:pPr lvl="1"/>
            <a:r>
              <a:rPr lang="en-US" dirty="0"/>
              <a:t>Ex-Officio members have voice but no vote (past commanders, club managers, riders commander, and SAL are examples)</a:t>
            </a:r>
          </a:p>
        </p:txBody>
      </p:sp>
    </p:spTree>
    <p:extLst>
      <p:ext uri="{BB962C8B-B14F-4D97-AF65-F5344CB8AC3E}">
        <p14:creationId xmlns:p14="http://schemas.microsoft.com/office/powerpoint/2010/main" val="1797793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0DC8E-2C54-6FAB-0CDD-02F22A432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Appointed Officers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AD307-5179-4262-BB33-91162B978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Appointments are confirmed or rejected by the board</a:t>
            </a:r>
          </a:p>
          <a:p>
            <a:r>
              <a:rPr lang="en-US" dirty="0"/>
              <a:t>Hold their position at the pleasure of the board</a:t>
            </a:r>
          </a:p>
          <a:p>
            <a:r>
              <a:rPr lang="en-US" dirty="0"/>
              <a:t>Officers often appointed rather than elected – Adjutant, Finance Officer, Chaplain, Sargent-at-Arms, </a:t>
            </a:r>
            <a:r>
              <a:rPr lang="en-US" dirty="0" err="1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391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7ED79-496F-5BA1-72E6-7B88027AE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Committees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7FE02-2B68-1006-A667-FCCD41CE4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Usually of two types – standing or ad hoc</a:t>
            </a:r>
          </a:p>
          <a:p>
            <a:r>
              <a:rPr lang="en-US" dirty="0"/>
              <a:t>A standing committee is permanent</a:t>
            </a:r>
          </a:p>
          <a:p>
            <a:r>
              <a:rPr lang="en-US" dirty="0"/>
              <a:t>Ad hoc committees are established for a specific task and are disbanded when the task is completed</a:t>
            </a:r>
          </a:p>
        </p:txBody>
      </p:sp>
    </p:spTree>
    <p:extLst>
      <p:ext uri="{BB962C8B-B14F-4D97-AF65-F5344CB8AC3E}">
        <p14:creationId xmlns:p14="http://schemas.microsoft.com/office/powerpoint/2010/main" val="3010279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D3F31-88C1-E53E-B15C-B548E60C9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Parliamentary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75758-44BA-6907-82B6-AF98BB2061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/>
              <a:t>Small boards can have more relaxed procedural rules</a:t>
            </a:r>
          </a:p>
          <a:p>
            <a:r>
              <a:rPr lang="en-US" dirty="0"/>
              <a:t>Motions need to be seconded same as a </a:t>
            </a:r>
            <a:r>
              <a:rPr lang="en-US"/>
              <a:t>membership meetings</a:t>
            </a:r>
            <a:endParaRPr lang="en-US" dirty="0"/>
          </a:p>
          <a:p>
            <a:r>
              <a:rPr lang="en-US" dirty="0"/>
              <a:t>Discussion may continue until it is clear members agree</a:t>
            </a:r>
          </a:p>
          <a:p>
            <a:r>
              <a:rPr lang="en-US" dirty="0"/>
              <a:t>All actions must be approved by vote of the members</a:t>
            </a:r>
          </a:p>
          <a:p>
            <a:r>
              <a:rPr lang="en-US" dirty="0"/>
              <a:t>A show of hands is the recommended voting method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*Normally the Chair (Commander) does not vote unless there is a tie vote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47665031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Office">
      <a:dk1>
        <a:srgbClr val="000000"/>
      </a:dk1>
      <a:lt1>
        <a:srgbClr val="FFFFFF"/>
      </a:lt1>
      <a:dk2>
        <a:srgbClr val="281B10"/>
      </a:dk2>
      <a:lt2>
        <a:srgbClr val="FFF9F5"/>
      </a:lt2>
      <a:accent1>
        <a:srgbClr val="EE7661"/>
      </a:accent1>
      <a:accent2>
        <a:srgbClr val="4E91F0"/>
      </a:accent2>
      <a:accent3>
        <a:srgbClr val="5B5260"/>
      </a:accent3>
      <a:accent4>
        <a:srgbClr val="2CC3B4"/>
      </a:accent4>
      <a:accent5>
        <a:srgbClr val="C097F8"/>
      </a:accent5>
      <a:accent6>
        <a:srgbClr val="FF9514"/>
      </a:accent6>
      <a:hlink>
        <a:srgbClr val="E50CBC"/>
      </a:hlink>
      <a:folHlink>
        <a:srgbClr val="6257FF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295</Words>
  <Application>Microsoft Office PowerPoint</Application>
  <PresentationFormat>Widescreen</PresentationFormat>
  <Paragraphs>61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Arial</vt:lpstr>
      <vt:lpstr>Univers</vt:lpstr>
      <vt:lpstr>GradientVTI</vt:lpstr>
      <vt:lpstr>Executive Board</vt:lpstr>
      <vt:lpstr>Speaker Introduction</vt:lpstr>
      <vt:lpstr>Authority</vt:lpstr>
      <vt:lpstr>Duties, Responsibilities, and Powers</vt:lpstr>
      <vt:lpstr>Board Members</vt:lpstr>
      <vt:lpstr>Appointed Officers</vt:lpstr>
      <vt:lpstr>Committees</vt:lpstr>
      <vt:lpstr>Parliamentary Procedure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Christopher Bates</dc:creator>
  <cp:lastModifiedBy>Lombrano, Barbara J.</cp:lastModifiedBy>
  <cp:revision>2</cp:revision>
  <dcterms:created xsi:type="dcterms:W3CDTF">2024-08-29T19:31:20Z</dcterms:created>
  <dcterms:modified xsi:type="dcterms:W3CDTF">2024-10-26T19:13:58Z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cc91b28-7e0e-4bfd-870f-ca289b7f09ce_Enabled">
    <vt:lpwstr>true</vt:lpwstr>
  </property>
  <property fmtid="{D5CDD505-2E9C-101B-9397-08002B2CF9AE}" pid="3" name="MSIP_Label_ecc91b28-7e0e-4bfd-870f-ca289b7f09ce_SetDate">
    <vt:lpwstr>2024-10-26T19:13:48Z</vt:lpwstr>
  </property>
  <property fmtid="{D5CDD505-2E9C-101B-9397-08002B2CF9AE}" pid="4" name="MSIP_Label_ecc91b28-7e0e-4bfd-870f-ca289b7f09ce_Method">
    <vt:lpwstr>Standard</vt:lpwstr>
  </property>
  <property fmtid="{D5CDD505-2E9C-101B-9397-08002B2CF9AE}" pid="5" name="MSIP_Label_ecc91b28-7e0e-4bfd-870f-ca289b7f09ce_Name">
    <vt:lpwstr>Confidential</vt:lpwstr>
  </property>
  <property fmtid="{D5CDD505-2E9C-101B-9397-08002B2CF9AE}" pid="6" name="MSIP_Label_ecc91b28-7e0e-4bfd-870f-ca289b7f09ce_SiteId">
    <vt:lpwstr>dd9d243c-8688-470f-8812-4ceb7ac50b6c</vt:lpwstr>
  </property>
  <property fmtid="{D5CDD505-2E9C-101B-9397-08002B2CF9AE}" pid="7" name="MSIP_Label_ecc91b28-7e0e-4bfd-870f-ca289b7f09ce_ActionId">
    <vt:lpwstr>2e27e086-73e0-49c6-a504-78f140bc7a99</vt:lpwstr>
  </property>
  <property fmtid="{D5CDD505-2E9C-101B-9397-08002B2CF9AE}" pid="8" name="MSIP_Label_ecc91b28-7e0e-4bfd-870f-ca289b7f09ce_ContentBits">
    <vt:lpwstr>0</vt:lpwstr>
  </property>
</Properties>
</file>