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88" r:id="rId2"/>
    <p:sldId id="289" r:id="rId3"/>
    <p:sldId id="278" r:id="rId4"/>
    <p:sldId id="279" r:id="rId5"/>
    <p:sldId id="280" r:id="rId6"/>
    <p:sldId id="282" r:id="rId7"/>
    <p:sldId id="281" r:id="rId8"/>
    <p:sldId id="283" r:id="rId9"/>
    <p:sldId id="290" r:id="rId10"/>
    <p:sldId id="284" r:id="rId11"/>
    <p:sldId id="285" r:id="rId12"/>
    <p:sldId id="286" r:id="rId13"/>
    <p:sldId id="287" r:id="rId14"/>
    <p:sldId id="329" r:id="rId15"/>
    <p:sldId id="345" r:id="rId16"/>
    <p:sldId id="346" r:id="rId17"/>
    <p:sldId id="347" r:id="rId18"/>
    <p:sldId id="348" r:id="rId19"/>
    <p:sldId id="349" r:id="rId20"/>
    <p:sldId id="29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614" autoAdjust="0"/>
    <p:restoredTop sz="82327"/>
  </p:normalViewPr>
  <p:slideViewPr>
    <p:cSldViewPr snapToGrid="0" showGuides="1">
      <p:cViewPr varScale="1">
        <p:scale>
          <a:sx n="48" d="100"/>
          <a:sy n="48" d="100"/>
        </p:scale>
        <p:origin x="232" y="456"/>
      </p:cViewPr>
      <p:guideLst>
        <p:guide orient="horz" pos="2160"/>
        <p:guide pos="3840"/>
      </p:guideLst>
    </p:cSldViewPr>
  </p:slideViewPr>
  <p:notesTextViewPr>
    <p:cViewPr>
      <p:scale>
        <a:sx n="1" d="1"/>
        <a:sy n="1" d="1"/>
      </p:scale>
      <p:origin x="0" y="0"/>
    </p:cViewPr>
  </p:notesTextViewPr>
  <p:notesViewPr>
    <p:cSldViewPr snapToGrid="0" showGuides="1">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80655F-0C58-55D9-1AD1-90CA7C5ADF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D29A2D2-29F0-D71B-C88A-8E87860D32E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DF63BE-6055-41B8-8464-F1E5D20A1528}" type="datetimeFigureOut">
              <a:rPr lang="en-US" smtClean="0"/>
              <a:t>2/1/24</a:t>
            </a:fld>
            <a:endParaRPr lang="en-US"/>
          </a:p>
        </p:txBody>
      </p:sp>
      <p:sp>
        <p:nvSpPr>
          <p:cNvPr id="5" name="Slide Number Placeholder 4">
            <a:extLst>
              <a:ext uri="{FF2B5EF4-FFF2-40B4-BE49-F238E27FC236}">
                <a16:creationId xmlns:a16="http://schemas.microsoft.com/office/drawing/2014/main" id="{5ABEB0A2-D162-1707-39E3-49759BD13A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DC08B8-52F3-444D-92E4-69F3E96A2474}" type="slidenum">
              <a:rPr lang="en-US" smtClean="0"/>
              <a:t>‹#›</a:t>
            </a:fld>
            <a:endParaRPr lang="en-US"/>
          </a:p>
        </p:txBody>
      </p:sp>
      <p:sp>
        <p:nvSpPr>
          <p:cNvPr id="6" name="Footer Placeholder 5">
            <a:extLst>
              <a:ext uri="{FF2B5EF4-FFF2-40B4-BE49-F238E27FC236}">
                <a16:creationId xmlns:a16="http://schemas.microsoft.com/office/drawing/2014/main" id="{85E0048B-F3E1-2BCC-FA53-22B8300B98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3906910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A4BC52-DEF2-4C56-93CC-3B11B454FC73}" type="datetimeFigureOut">
              <a:rPr lang="en-US" smtClean="0"/>
              <a:t>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568D8D-3DD6-4017-BAF4-8AA4FC281012}" type="slidenum">
              <a:rPr lang="en-US" smtClean="0"/>
              <a:t>‹#›</a:t>
            </a:fld>
            <a:endParaRPr lang="en-US"/>
          </a:p>
        </p:txBody>
      </p:sp>
    </p:spTree>
    <p:extLst>
      <p:ext uri="{BB962C8B-B14F-4D97-AF65-F5344CB8AC3E}">
        <p14:creationId xmlns:p14="http://schemas.microsoft.com/office/powerpoint/2010/main" val="199177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4974C-CDEC-33BF-3D67-4181E65DEDCF}"/>
              </a:ext>
            </a:extLst>
          </p:cNvPr>
          <p:cNvSpPr>
            <a:spLocks noGrp="1"/>
          </p:cNvSpPr>
          <p:nvPr>
            <p:ph type="ctrTitle" hasCustomPrompt="1"/>
          </p:nvPr>
        </p:nvSpPr>
        <p:spPr>
          <a:xfrm>
            <a:off x="1523998" y="2502579"/>
            <a:ext cx="9144000" cy="1326141"/>
          </a:xfrm>
          <a:prstGeom prst="rect">
            <a:avLst/>
          </a:prstGeom>
        </p:spPr>
        <p:txBody>
          <a:bodyPr anchor="b"/>
          <a:lstStyle>
            <a:lvl1pPr algn="ctr">
              <a:defRPr sz="6000" cap="all" spc="300" baseline="0">
                <a:effectLst>
                  <a:outerShdw blurRad="38100" dist="38100" dir="2700000" algn="tl">
                    <a:srgbClr val="000000">
                      <a:alpha val="43137"/>
                    </a:srgbClr>
                  </a:outerShdw>
                </a:effectLst>
                <a:latin typeface="Georgia" panose="02040502050405020303" pitchFamily="18" charset="0"/>
              </a:defRPr>
            </a:lvl1pPr>
          </a:lstStyle>
          <a:p>
            <a:r>
              <a:rPr lang="en-US" dirty="0"/>
              <a:t>Click to edit title</a:t>
            </a:r>
          </a:p>
        </p:txBody>
      </p:sp>
      <p:sp>
        <p:nvSpPr>
          <p:cNvPr id="3" name="Subtitle 2">
            <a:extLst>
              <a:ext uri="{FF2B5EF4-FFF2-40B4-BE49-F238E27FC236}">
                <a16:creationId xmlns:a16="http://schemas.microsoft.com/office/drawing/2014/main" id="{4AB68D22-1E44-180E-6D1A-FFF6A1E39FA5}"/>
              </a:ext>
            </a:extLst>
          </p:cNvPr>
          <p:cNvSpPr>
            <a:spLocks noGrp="1"/>
          </p:cNvSpPr>
          <p:nvPr>
            <p:ph type="subTitle" idx="1"/>
          </p:nvPr>
        </p:nvSpPr>
        <p:spPr>
          <a:xfrm>
            <a:off x="1523998" y="4339237"/>
            <a:ext cx="9144000" cy="3651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Rectangle 6">
            <a:extLst>
              <a:ext uri="{FF2B5EF4-FFF2-40B4-BE49-F238E27FC236}">
                <a16:creationId xmlns:a16="http://schemas.microsoft.com/office/drawing/2014/main" id="{75620590-3298-E31F-3770-C3891DB45BDB}"/>
              </a:ext>
            </a:extLst>
          </p:cNvPr>
          <p:cNvSpPr/>
          <p:nvPr userDrawn="1"/>
        </p:nvSpPr>
        <p:spPr>
          <a:xfrm>
            <a:off x="-1" y="-62143"/>
            <a:ext cx="12192001" cy="2260315"/>
          </a:xfrm>
          <a:prstGeom prst="rect">
            <a:avLst/>
          </a:prstGeom>
          <a:solidFill>
            <a:srgbClr val="174F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FD1DD71-B210-0784-88FC-26D4CFE6F08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8779" y="410332"/>
            <a:ext cx="1234440" cy="1234440"/>
          </a:xfrm>
          <a:prstGeom prst="rect">
            <a:avLst/>
          </a:prstGeom>
        </p:spPr>
      </p:pic>
      <p:sp>
        <p:nvSpPr>
          <p:cNvPr id="9" name="TextBox 8">
            <a:extLst>
              <a:ext uri="{FF2B5EF4-FFF2-40B4-BE49-F238E27FC236}">
                <a16:creationId xmlns:a16="http://schemas.microsoft.com/office/drawing/2014/main" id="{CF469F25-F245-3747-43D0-59CF765C70D5}"/>
              </a:ext>
            </a:extLst>
          </p:cNvPr>
          <p:cNvSpPr txBox="1"/>
          <p:nvPr userDrawn="1"/>
        </p:nvSpPr>
        <p:spPr>
          <a:xfrm>
            <a:off x="-2" y="1727328"/>
            <a:ext cx="12192001" cy="338554"/>
          </a:xfrm>
          <a:prstGeom prst="rect">
            <a:avLst/>
          </a:prstGeom>
          <a:noFill/>
        </p:spPr>
        <p:txBody>
          <a:bodyPr wrap="square" rtlCol="0">
            <a:spAutoFit/>
          </a:bodyPr>
          <a:lstStyle/>
          <a:p>
            <a:pPr algn="ctr"/>
            <a:r>
              <a:rPr lang="en-US" sz="1600" dirty="0">
                <a:solidFill>
                  <a:schemeClr val="bg1"/>
                </a:solidFill>
                <a:effectLst>
                  <a:outerShdw blurRad="38100" dist="38100" dir="2700000" algn="tl">
                    <a:srgbClr val="000000">
                      <a:alpha val="43137"/>
                    </a:srgbClr>
                  </a:outerShdw>
                </a:effectLst>
                <a:latin typeface="Georgia" panose="02040502050405020303" pitchFamily="18" charset="0"/>
              </a:rPr>
              <a:t>Product of the Training Committee, Department of California, The American Legion</a:t>
            </a:r>
          </a:p>
        </p:txBody>
      </p:sp>
      <p:pic>
        <p:nvPicPr>
          <p:cNvPr id="10" name="Picture 9" descr="A picture containing text&#10;&#10;Description automatically generated">
            <a:extLst>
              <a:ext uri="{FF2B5EF4-FFF2-40B4-BE49-F238E27FC236}">
                <a16:creationId xmlns:a16="http://schemas.microsoft.com/office/drawing/2014/main" id="{6C61E9B4-366D-EC07-73C1-50D4BF2384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86744" y="5214880"/>
            <a:ext cx="3618510" cy="1097280"/>
          </a:xfrm>
          <a:prstGeom prst="rect">
            <a:avLst/>
          </a:prstGeom>
        </p:spPr>
      </p:pic>
    </p:spTree>
    <p:extLst>
      <p:ext uri="{BB962C8B-B14F-4D97-AF65-F5344CB8AC3E}">
        <p14:creationId xmlns:p14="http://schemas.microsoft.com/office/powerpoint/2010/main" val="190120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EFE54-DAA5-B685-B4AC-C69A11C95A1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A13C6B-3D95-073C-8554-4DD5AE5F5F7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B83652-5F44-3769-702B-6C4626DDED5B}"/>
              </a:ext>
            </a:extLst>
          </p:cNvPr>
          <p:cNvSpPr>
            <a:spLocks noGrp="1"/>
          </p:cNvSpPr>
          <p:nvPr>
            <p:ph type="dt" sz="half" idx="10"/>
          </p:nvPr>
        </p:nvSpPr>
        <p:spPr>
          <a:xfrm>
            <a:off x="838200" y="6356350"/>
            <a:ext cx="2743200" cy="365125"/>
          </a:xfrm>
          <a:prstGeom prst="rect">
            <a:avLst/>
          </a:prstGeom>
        </p:spPr>
        <p:txBody>
          <a:bodyPr/>
          <a:lstStyle/>
          <a:p>
            <a:fld id="{FE66093B-54F0-4356-94C3-C21220BF1AD6}" type="datetimeFigureOut">
              <a:rPr lang="en-US" smtClean="0"/>
              <a:t>2/1/24</a:t>
            </a:fld>
            <a:endParaRPr lang="en-US"/>
          </a:p>
        </p:txBody>
      </p:sp>
      <p:sp>
        <p:nvSpPr>
          <p:cNvPr id="5" name="Footer Placeholder 4">
            <a:extLst>
              <a:ext uri="{FF2B5EF4-FFF2-40B4-BE49-F238E27FC236}">
                <a16:creationId xmlns:a16="http://schemas.microsoft.com/office/drawing/2014/main" id="{7D40B1F5-44D9-263D-624B-96DE901073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6772938-FEC6-7EBD-9778-8A09F95BEC7C}"/>
              </a:ext>
            </a:extLst>
          </p:cNvPr>
          <p:cNvSpPr>
            <a:spLocks noGrp="1"/>
          </p:cNvSpPr>
          <p:nvPr>
            <p:ph type="sldNum" sz="quarter" idx="12"/>
          </p:nvPr>
        </p:nvSpPr>
        <p:spPr>
          <a:xfrm>
            <a:off x="8610600" y="6356350"/>
            <a:ext cx="2743200" cy="365125"/>
          </a:xfrm>
          <a:prstGeom prst="rect">
            <a:avLst/>
          </a:prstGeom>
        </p:spPr>
        <p:txBody>
          <a:bodyPr/>
          <a:lstStyle/>
          <a:p>
            <a:fld id="{B7E8C4D6-05DB-45D2-9404-F0A5FCD830CC}" type="slidenum">
              <a:rPr lang="en-US" smtClean="0"/>
              <a:t>‹#›</a:t>
            </a:fld>
            <a:endParaRPr lang="en-US"/>
          </a:p>
        </p:txBody>
      </p:sp>
    </p:spTree>
    <p:extLst>
      <p:ext uri="{BB962C8B-B14F-4D97-AF65-F5344CB8AC3E}">
        <p14:creationId xmlns:p14="http://schemas.microsoft.com/office/powerpoint/2010/main" val="51321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22CF7E-EF53-0A5D-BD55-8F6656261CC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BEA776-5B48-4303-95D3-9FB3214CDCE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392EBE-E003-96DE-360A-3395C6B3CF2D}"/>
              </a:ext>
            </a:extLst>
          </p:cNvPr>
          <p:cNvSpPr>
            <a:spLocks noGrp="1"/>
          </p:cNvSpPr>
          <p:nvPr>
            <p:ph type="dt" sz="half" idx="10"/>
          </p:nvPr>
        </p:nvSpPr>
        <p:spPr>
          <a:xfrm>
            <a:off x="838200" y="6356350"/>
            <a:ext cx="2743200" cy="365125"/>
          </a:xfrm>
          <a:prstGeom prst="rect">
            <a:avLst/>
          </a:prstGeom>
        </p:spPr>
        <p:txBody>
          <a:bodyPr/>
          <a:lstStyle/>
          <a:p>
            <a:fld id="{FE66093B-54F0-4356-94C3-C21220BF1AD6}" type="datetimeFigureOut">
              <a:rPr lang="en-US" smtClean="0"/>
              <a:t>2/1/24</a:t>
            </a:fld>
            <a:endParaRPr lang="en-US"/>
          </a:p>
        </p:txBody>
      </p:sp>
      <p:sp>
        <p:nvSpPr>
          <p:cNvPr id="5" name="Footer Placeholder 4">
            <a:extLst>
              <a:ext uri="{FF2B5EF4-FFF2-40B4-BE49-F238E27FC236}">
                <a16:creationId xmlns:a16="http://schemas.microsoft.com/office/drawing/2014/main" id="{0790A511-9ADC-8740-83F5-7CB429E27C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DAE7326-046E-B42A-4727-799F5E45952A}"/>
              </a:ext>
            </a:extLst>
          </p:cNvPr>
          <p:cNvSpPr>
            <a:spLocks noGrp="1"/>
          </p:cNvSpPr>
          <p:nvPr>
            <p:ph type="sldNum" sz="quarter" idx="12"/>
          </p:nvPr>
        </p:nvSpPr>
        <p:spPr>
          <a:xfrm>
            <a:off x="8610600" y="6356350"/>
            <a:ext cx="2743200" cy="365125"/>
          </a:xfrm>
          <a:prstGeom prst="rect">
            <a:avLst/>
          </a:prstGeom>
        </p:spPr>
        <p:txBody>
          <a:bodyPr/>
          <a:lstStyle/>
          <a:p>
            <a:fld id="{B7E8C4D6-05DB-45D2-9404-F0A5FCD830CC}" type="slidenum">
              <a:rPr lang="en-US" smtClean="0"/>
              <a:t>‹#›</a:t>
            </a:fld>
            <a:endParaRPr lang="en-US"/>
          </a:p>
        </p:txBody>
      </p:sp>
    </p:spTree>
    <p:extLst>
      <p:ext uri="{BB962C8B-B14F-4D97-AF65-F5344CB8AC3E}">
        <p14:creationId xmlns:p14="http://schemas.microsoft.com/office/powerpoint/2010/main" val="3652161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B9A01E-3358-1E7A-996C-470C24D18306}"/>
              </a:ext>
            </a:extLst>
          </p:cNvPr>
          <p:cNvSpPr/>
          <p:nvPr userDrawn="1"/>
        </p:nvSpPr>
        <p:spPr>
          <a:xfrm>
            <a:off x="0" y="-44161"/>
            <a:ext cx="12192001" cy="1013254"/>
          </a:xfrm>
          <a:prstGeom prst="rect">
            <a:avLst/>
          </a:prstGeom>
          <a:solidFill>
            <a:srgbClr val="174F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745BD7B-60DF-EF2F-A513-8FAE6BC3BB4A}"/>
              </a:ext>
            </a:extLst>
          </p:cNvPr>
          <p:cNvSpPr>
            <a:spLocks noGrp="1"/>
          </p:cNvSpPr>
          <p:nvPr>
            <p:ph idx="1"/>
          </p:nvPr>
        </p:nvSpPr>
        <p:spPr>
          <a:xfrm>
            <a:off x="838200" y="1825625"/>
            <a:ext cx="10515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A close up of a logo&#10;&#10;Description automatically generated">
            <a:extLst>
              <a:ext uri="{FF2B5EF4-FFF2-40B4-BE49-F238E27FC236}">
                <a16:creationId xmlns:a16="http://schemas.microsoft.com/office/drawing/2014/main" id="{0DAD584F-F742-5AE8-188D-2D32652B52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0822" y="-21085"/>
            <a:ext cx="914400" cy="967103"/>
          </a:xfrm>
          <a:prstGeom prst="rect">
            <a:avLst/>
          </a:prstGeom>
        </p:spPr>
      </p:pic>
      <p:pic>
        <p:nvPicPr>
          <p:cNvPr id="10" name="Picture 9" descr="Logo&#10;&#10;Description automatically generated">
            <a:extLst>
              <a:ext uri="{FF2B5EF4-FFF2-40B4-BE49-F238E27FC236}">
                <a16:creationId xmlns:a16="http://schemas.microsoft.com/office/drawing/2014/main" id="{197267FF-8E49-032E-662F-10584CCBA4D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0149" y="5266"/>
            <a:ext cx="918072" cy="914400"/>
          </a:xfrm>
          <a:prstGeom prst="rect">
            <a:avLst/>
          </a:prstGeom>
          <a:effectLst>
            <a:outerShdw blurRad="127000" dist="63500" dir="8640000" algn="tr" rotWithShape="0">
              <a:schemeClr val="bg1">
                <a:alpha val="30000"/>
              </a:schemeClr>
            </a:outerShdw>
          </a:effectLst>
        </p:spPr>
      </p:pic>
      <p:sp>
        <p:nvSpPr>
          <p:cNvPr id="11" name="Title 1">
            <a:extLst>
              <a:ext uri="{FF2B5EF4-FFF2-40B4-BE49-F238E27FC236}">
                <a16:creationId xmlns:a16="http://schemas.microsoft.com/office/drawing/2014/main" id="{FD237D3F-64B6-D4E4-AEF5-88540D387010}"/>
              </a:ext>
            </a:extLst>
          </p:cNvPr>
          <p:cNvSpPr>
            <a:spLocks noGrp="1"/>
          </p:cNvSpPr>
          <p:nvPr>
            <p:ph type="ctrTitle" hasCustomPrompt="1"/>
          </p:nvPr>
        </p:nvSpPr>
        <p:spPr>
          <a:xfrm>
            <a:off x="1515685" y="95240"/>
            <a:ext cx="9144000" cy="734452"/>
          </a:xfrm>
          <a:prstGeom prst="rect">
            <a:avLst/>
          </a:prstGeom>
        </p:spPr>
        <p:txBody>
          <a:bodyPr anchor="b">
            <a:normAutofit/>
          </a:bodyPr>
          <a:lstStyle>
            <a:lvl1pPr algn="ctr">
              <a:defRPr sz="4400" cap="all" spc="300" baseline="0">
                <a:solidFill>
                  <a:schemeClr val="bg1"/>
                </a:solidFill>
                <a:effectLst>
                  <a:outerShdw blurRad="38100" dist="38100" dir="2700000" algn="tl">
                    <a:srgbClr val="000000">
                      <a:alpha val="43137"/>
                    </a:srgbClr>
                  </a:outerShdw>
                </a:effectLst>
                <a:latin typeface="Georgia" panose="02040502050405020303" pitchFamily="18" charset="0"/>
              </a:defRPr>
            </a:lvl1pPr>
          </a:lstStyle>
          <a:p>
            <a:r>
              <a:rPr lang="en-US" dirty="0"/>
              <a:t>Click to edit title</a:t>
            </a:r>
          </a:p>
        </p:txBody>
      </p:sp>
      <p:sp>
        <p:nvSpPr>
          <p:cNvPr id="14" name="Slide Number Placeholder 5">
            <a:extLst>
              <a:ext uri="{FF2B5EF4-FFF2-40B4-BE49-F238E27FC236}">
                <a16:creationId xmlns:a16="http://schemas.microsoft.com/office/drawing/2014/main" id="{CCE0D59B-2D32-DC18-54E3-B53CDBE4D1B4}"/>
              </a:ext>
            </a:extLst>
          </p:cNvPr>
          <p:cNvSpPr txBox="1">
            <a:spLocks/>
          </p:cNvSpPr>
          <p:nvPr userDrawn="1"/>
        </p:nvSpPr>
        <p:spPr>
          <a:xfrm>
            <a:off x="838200" y="637860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August 6, 2022</a:t>
            </a:r>
          </a:p>
        </p:txBody>
      </p:sp>
      <p:sp>
        <p:nvSpPr>
          <p:cNvPr id="5" name="TextBox 4">
            <a:extLst>
              <a:ext uri="{FF2B5EF4-FFF2-40B4-BE49-F238E27FC236}">
                <a16:creationId xmlns:a16="http://schemas.microsoft.com/office/drawing/2014/main" id="{4BD996E5-805F-E0D4-4728-3BE76A26856E}"/>
              </a:ext>
            </a:extLst>
          </p:cNvPr>
          <p:cNvSpPr txBox="1"/>
          <p:nvPr userDrawn="1"/>
        </p:nvSpPr>
        <p:spPr>
          <a:xfrm>
            <a:off x="9774315" y="6391891"/>
            <a:ext cx="1579485" cy="338554"/>
          </a:xfrm>
          <a:prstGeom prst="rect">
            <a:avLst/>
          </a:prstGeom>
          <a:noFill/>
        </p:spPr>
        <p:txBody>
          <a:bodyPr wrap="square" rtlCol="0">
            <a:spAutoFit/>
          </a:bodyPr>
          <a:lstStyle/>
          <a:p>
            <a:pPr algn="r"/>
            <a:r>
              <a:rPr lang="en-US" sz="1400" dirty="0"/>
              <a:t>Slide: </a:t>
            </a:r>
            <a:fld id="{5B9B7D26-2AA2-4112-9405-4EEF08324574}" type="slidenum">
              <a:rPr lang="en-US" sz="1600" b="1" smtClean="0"/>
              <a:t>‹#›</a:t>
            </a:fld>
            <a:endParaRPr lang="en-US" sz="1600" b="1" dirty="0"/>
          </a:p>
        </p:txBody>
      </p:sp>
    </p:spTree>
    <p:extLst>
      <p:ext uri="{BB962C8B-B14F-4D97-AF65-F5344CB8AC3E}">
        <p14:creationId xmlns:p14="http://schemas.microsoft.com/office/powerpoint/2010/main" val="2450924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F8635-8342-B087-9792-4FBF07E5C72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6E94FF-683A-CE6A-62BF-CCA82A7BF85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9EF0FE-5FEB-3537-A02B-ADB7F0DFA4B7}"/>
              </a:ext>
            </a:extLst>
          </p:cNvPr>
          <p:cNvSpPr>
            <a:spLocks noGrp="1"/>
          </p:cNvSpPr>
          <p:nvPr>
            <p:ph type="dt" sz="half" idx="10"/>
          </p:nvPr>
        </p:nvSpPr>
        <p:spPr>
          <a:xfrm>
            <a:off x="838200" y="6356350"/>
            <a:ext cx="2743200" cy="365125"/>
          </a:xfrm>
          <a:prstGeom prst="rect">
            <a:avLst/>
          </a:prstGeom>
        </p:spPr>
        <p:txBody>
          <a:bodyPr/>
          <a:lstStyle/>
          <a:p>
            <a:fld id="{FE66093B-54F0-4356-94C3-C21220BF1AD6}" type="datetimeFigureOut">
              <a:rPr lang="en-US" smtClean="0"/>
              <a:t>2/1/24</a:t>
            </a:fld>
            <a:endParaRPr lang="en-US"/>
          </a:p>
        </p:txBody>
      </p:sp>
      <p:sp>
        <p:nvSpPr>
          <p:cNvPr id="5" name="Footer Placeholder 4">
            <a:extLst>
              <a:ext uri="{FF2B5EF4-FFF2-40B4-BE49-F238E27FC236}">
                <a16:creationId xmlns:a16="http://schemas.microsoft.com/office/drawing/2014/main" id="{5F90736B-E511-C065-731F-E9082241909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C518DF5-75D7-0EED-0B45-9D9F259B84AE}"/>
              </a:ext>
            </a:extLst>
          </p:cNvPr>
          <p:cNvSpPr>
            <a:spLocks noGrp="1"/>
          </p:cNvSpPr>
          <p:nvPr>
            <p:ph type="sldNum" sz="quarter" idx="12"/>
          </p:nvPr>
        </p:nvSpPr>
        <p:spPr>
          <a:xfrm>
            <a:off x="8610600" y="6356350"/>
            <a:ext cx="2743200" cy="365125"/>
          </a:xfrm>
          <a:prstGeom prst="rect">
            <a:avLst/>
          </a:prstGeom>
        </p:spPr>
        <p:txBody>
          <a:bodyPr/>
          <a:lstStyle/>
          <a:p>
            <a:fld id="{B7E8C4D6-05DB-45D2-9404-F0A5FCD830CC}" type="slidenum">
              <a:rPr lang="en-US" smtClean="0"/>
              <a:t>‹#›</a:t>
            </a:fld>
            <a:endParaRPr lang="en-US"/>
          </a:p>
        </p:txBody>
      </p:sp>
    </p:spTree>
    <p:extLst>
      <p:ext uri="{BB962C8B-B14F-4D97-AF65-F5344CB8AC3E}">
        <p14:creationId xmlns:p14="http://schemas.microsoft.com/office/powerpoint/2010/main" val="2194235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274E5-7CF9-F5C3-A987-2597596C401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7448A60-3139-C6CA-9E4C-FEDDC09B4F0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259007-D7DB-89B4-5BBC-6AE0C5260FA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A6C86D-040D-F48D-617F-9637966B47FB}"/>
              </a:ext>
            </a:extLst>
          </p:cNvPr>
          <p:cNvSpPr>
            <a:spLocks noGrp="1"/>
          </p:cNvSpPr>
          <p:nvPr>
            <p:ph type="dt" sz="half" idx="10"/>
          </p:nvPr>
        </p:nvSpPr>
        <p:spPr>
          <a:xfrm>
            <a:off x="838200" y="6356350"/>
            <a:ext cx="2743200" cy="365125"/>
          </a:xfrm>
          <a:prstGeom prst="rect">
            <a:avLst/>
          </a:prstGeom>
        </p:spPr>
        <p:txBody>
          <a:bodyPr/>
          <a:lstStyle/>
          <a:p>
            <a:fld id="{FE66093B-54F0-4356-94C3-C21220BF1AD6}" type="datetimeFigureOut">
              <a:rPr lang="en-US" smtClean="0"/>
              <a:t>2/1/24</a:t>
            </a:fld>
            <a:endParaRPr lang="en-US"/>
          </a:p>
        </p:txBody>
      </p:sp>
      <p:sp>
        <p:nvSpPr>
          <p:cNvPr id="6" name="Footer Placeholder 5">
            <a:extLst>
              <a:ext uri="{FF2B5EF4-FFF2-40B4-BE49-F238E27FC236}">
                <a16:creationId xmlns:a16="http://schemas.microsoft.com/office/drawing/2014/main" id="{0F727625-2F0F-2BF2-FD2A-3837B2B5F7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4833B02-BFF8-141C-5252-7F60E554DDB8}"/>
              </a:ext>
            </a:extLst>
          </p:cNvPr>
          <p:cNvSpPr>
            <a:spLocks noGrp="1"/>
          </p:cNvSpPr>
          <p:nvPr>
            <p:ph type="sldNum" sz="quarter" idx="12"/>
          </p:nvPr>
        </p:nvSpPr>
        <p:spPr>
          <a:xfrm>
            <a:off x="8610600" y="6356350"/>
            <a:ext cx="2743200" cy="365125"/>
          </a:xfrm>
          <a:prstGeom prst="rect">
            <a:avLst/>
          </a:prstGeom>
        </p:spPr>
        <p:txBody>
          <a:bodyPr/>
          <a:lstStyle/>
          <a:p>
            <a:fld id="{B7E8C4D6-05DB-45D2-9404-F0A5FCD830CC}" type="slidenum">
              <a:rPr lang="en-US" smtClean="0"/>
              <a:t>‹#›</a:t>
            </a:fld>
            <a:endParaRPr lang="en-US"/>
          </a:p>
        </p:txBody>
      </p:sp>
    </p:spTree>
    <p:extLst>
      <p:ext uri="{BB962C8B-B14F-4D97-AF65-F5344CB8AC3E}">
        <p14:creationId xmlns:p14="http://schemas.microsoft.com/office/powerpoint/2010/main" val="56845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EF31F-044B-A8FD-D580-6D0DA007C9A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6F4831D-2190-BE92-DC83-63BCEA99B70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ED71FF-60DE-562F-39C4-27191EB8F29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4EA58F-8EDC-244A-671B-97F65753787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4EB32A-8AAA-09B8-B8E3-AFF1C4D315E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58D0A6-FE54-0220-56B8-16A3BCFAB246}"/>
              </a:ext>
            </a:extLst>
          </p:cNvPr>
          <p:cNvSpPr>
            <a:spLocks noGrp="1"/>
          </p:cNvSpPr>
          <p:nvPr>
            <p:ph type="dt" sz="half" idx="10"/>
          </p:nvPr>
        </p:nvSpPr>
        <p:spPr>
          <a:xfrm>
            <a:off x="838200" y="6356350"/>
            <a:ext cx="2743200" cy="365125"/>
          </a:xfrm>
          <a:prstGeom prst="rect">
            <a:avLst/>
          </a:prstGeom>
        </p:spPr>
        <p:txBody>
          <a:bodyPr/>
          <a:lstStyle/>
          <a:p>
            <a:fld id="{FE66093B-54F0-4356-94C3-C21220BF1AD6}" type="datetimeFigureOut">
              <a:rPr lang="en-US" smtClean="0"/>
              <a:t>2/1/24</a:t>
            </a:fld>
            <a:endParaRPr lang="en-US"/>
          </a:p>
        </p:txBody>
      </p:sp>
      <p:sp>
        <p:nvSpPr>
          <p:cNvPr id="8" name="Footer Placeholder 7">
            <a:extLst>
              <a:ext uri="{FF2B5EF4-FFF2-40B4-BE49-F238E27FC236}">
                <a16:creationId xmlns:a16="http://schemas.microsoft.com/office/drawing/2014/main" id="{64E0C241-63CD-807D-312F-1B697D0E281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B537DFD-F2ED-31E3-D4BB-5E538E57BF80}"/>
              </a:ext>
            </a:extLst>
          </p:cNvPr>
          <p:cNvSpPr>
            <a:spLocks noGrp="1"/>
          </p:cNvSpPr>
          <p:nvPr>
            <p:ph type="sldNum" sz="quarter" idx="12"/>
          </p:nvPr>
        </p:nvSpPr>
        <p:spPr>
          <a:xfrm>
            <a:off x="8610600" y="6356350"/>
            <a:ext cx="2743200" cy="365125"/>
          </a:xfrm>
          <a:prstGeom prst="rect">
            <a:avLst/>
          </a:prstGeom>
        </p:spPr>
        <p:txBody>
          <a:bodyPr/>
          <a:lstStyle/>
          <a:p>
            <a:fld id="{B7E8C4D6-05DB-45D2-9404-F0A5FCD830CC}" type="slidenum">
              <a:rPr lang="en-US" smtClean="0"/>
              <a:t>‹#›</a:t>
            </a:fld>
            <a:endParaRPr lang="en-US"/>
          </a:p>
        </p:txBody>
      </p:sp>
    </p:spTree>
    <p:extLst>
      <p:ext uri="{BB962C8B-B14F-4D97-AF65-F5344CB8AC3E}">
        <p14:creationId xmlns:p14="http://schemas.microsoft.com/office/powerpoint/2010/main" val="609576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CE230-661D-3EFD-9624-41D54EBED79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5302045-7D0D-A17F-D894-B61D11C237D2}"/>
              </a:ext>
            </a:extLst>
          </p:cNvPr>
          <p:cNvSpPr>
            <a:spLocks noGrp="1"/>
          </p:cNvSpPr>
          <p:nvPr>
            <p:ph type="dt" sz="half" idx="10"/>
          </p:nvPr>
        </p:nvSpPr>
        <p:spPr>
          <a:xfrm>
            <a:off x="838200" y="6356350"/>
            <a:ext cx="2743200" cy="365125"/>
          </a:xfrm>
          <a:prstGeom prst="rect">
            <a:avLst/>
          </a:prstGeom>
        </p:spPr>
        <p:txBody>
          <a:bodyPr/>
          <a:lstStyle/>
          <a:p>
            <a:fld id="{FE66093B-54F0-4356-94C3-C21220BF1AD6}" type="datetimeFigureOut">
              <a:rPr lang="en-US" smtClean="0"/>
              <a:t>2/1/24</a:t>
            </a:fld>
            <a:endParaRPr lang="en-US"/>
          </a:p>
        </p:txBody>
      </p:sp>
      <p:sp>
        <p:nvSpPr>
          <p:cNvPr id="4" name="Footer Placeholder 3">
            <a:extLst>
              <a:ext uri="{FF2B5EF4-FFF2-40B4-BE49-F238E27FC236}">
                <a16:creationId xmlns:a16="http://schemas.microsoft.com/office/drawing/2014/main" id="{BC552AAD-78AA-1229-9FB6-131A550DB55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054EC50-4FC0-6F40-C01A-F672384CFBB7}"/>
              </a:ext>
            </a:extLst>
          </p:cNvPr>
          <p:cNvSpPr>
            <a:spLocks noGrp="1"/>
          </p:cNvSpPr>
          <p:nvPr>
            <p:ph type="sldNum" sz="quarter" idx="12"/>
          </p:nvPr>
        </p:nvSpPr>
        <p:spPr>
          <a:xfrm>
            <a:off x="8610600" y="6356350"/>
            <a:ext cx="2743200" cy="365125"/>
          </a:xfrm>
          <a:prstGeom prst="rect">
            <a:avLst/>
          </a:prstGeom>
        </p:spPr>
        <p:txBody>
          <a:bodyPr/>
          <a:lstStyle/>
          <a:p>
            <a:fld id="{B7E8C4D6-05DB-45D2-9404-F0A5FCD830CC}" type="slidenum">
              <a:rPr lang="en-US" smtClean="0"/>
              <a:t>‹#›</a:t>
            </a:fld>
            <a:endParaRPr lang="en-US"/>
          </a:p>
        </p:txBody>
      </p:sp>
    </p:spTree>
    <p:extLst>
      <p:ext uri="{BB962C8B-B14F-4D97-AF65-F5344CB8AC3E}">
        <p14:creationId xmlns:p14="http://schemas.microsoft.com/office/powerpoint/2010/main" val="1436608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8E68F4-372D-7E64-C913-40F575389DD9}"/>
              </a:ext>
            </a:extLst>
          </p:cNvPr>
          <p:cNvSpPr>
            <a:spLocks noGrp="1"/>
          </p:cNvSpPr>
          <p:nvPr>
            <p:ph type="dt" sz="half" idx="10"/>
          </p:nvPr>
        </p:nvSpPr>
        <p:spPr>
          <a:xfrm>
            <a:off x="838200" y="6356350"/>
            <a:ext cx="2743200" cy="365125"/>
          </a:xfrm>
          <a:prstGeom prst="rect">
            <a:avLst/>
          </a:prstGeom>
        </p:spPr>
        <p:txBody>
          <a:bodyPr/>
          <a:lstStyle/>
          <a:p>
            <a:fld id="{FE66093B-54F0-4356-94C3-C21220BF1AD6}" type="datetimeFigureOut">
              <a:rPr lang="en-US" smtClean="0"/>
              <a:t>2/1/24</a:t>
            </a:fld>
            <a:endParaRPr lang="en-US"/>
          </a:p>
        </p:txBody>
      </p:sp>
      <p:sp>
        <p:nvSpPr>
          <p:cNvPr id="3" name="Footer Placeholder 2">
            <a:extLst>
              <a:ext uri="{FF2B5EF4-FFF2-40B4-BE49-F238E27FC236}">
                <a16:creationId xmlns:a16="http://schemas.microsoft.com/office/drawing/2014/main" id="{ED124573-3F8A-C616-5577-B97A9A7200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F128474-2ABF-260C-FAD1-3D64CAA3C293}"/>
              </a:ext>
            </a:extLst>
          </p:cNvPr>
          <p:cNvSpPr>
            <a:spLocks noGrp="1"/>
          </p:cNvSpPr>
          <p:nvPr>
            <p:ph type="sldNum" sz="quarter" idx="12"/>
          </p:nvPr>
        </p:nvSpPr>
        <p:spPr>
          <a:xfrm>
            <a:off x="8610600" y="6356350"/>
            <a:ext cx="2743200" cy="365125"/>
          </a:xfrm>
          <a:prstGeom prst="rect">
            <a:avLst/>
          </a:prstGeom>
        </p:spPr>
        <p:txBody>
          <a:bodyPr/>
          <a:lstStyle/>
          <a:p>
            <a:fld id="{B7E8C4D6-05DB-45D2-9404-F0A5FCD830CC}" type="slidenum">
              <a:rPr lang="en-US" smtClean="0"/>
              <a:t>‹#›</a:t>
            </a:fld>
            <a:endParaRPr lang="en-US"/>
          </a:p>
        </p:txBody>
      </p:sp>
    </p:spTree>
    <p:extLst>
      <p:ext uri="{BB962C8B-B14F-4D97-AF65-F5344CB8AC3E}">
        <p14:creationId xmlns:p14="http://schemas.microsoft.com/office/powerpoint/2010/main" val="816252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C26BE-5BC6-FF20-4B3D-6D32203D920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E93B7D-4952-D658-423B-3CC93BAB3E1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C1BE78-04A6-C7A6-23E7-7773CB8ABEA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DE1D59-BFDE-DE98-AC87-1149E9CD17C2}"/>
              </a:ext>
            </a:extLst>
          </p:cNvPr>
          <p:cNvSpPr>
            <a:spLocks noGrp="1"/>
          </p:cNvSpPr>
          <p:nvPr>
            <p:ph type="dt" sz="half" idx="10"/>
          </p:nvPr>
        </p:nvSpPr>
        <p:spPr>
          <a:xfrm>
            <a:off x="838200" y="6356350"/>
            <a:ext cx="2743200" cy="365125"/>
          </a:xfrm>
          <a:prstGeom prst="rect">
            <a:avLst/>
          </a:prstGeom>
        </p:spPr>
        <p:txBody>
          <a:bodyPr/>
          <a:lstStyle/>
          <a:p>
            <a:fld id="{FE66093B-54F0-4356-94C3-C21220BF1AD6}" type="datetimeFigureOut">
              <a:rPr lang="en-US" smtClean="0"/>
              <a:t>2/1/24</a:t>
            </a:fld>
            <a:endParaRPr lang="en-US"/>
          </a:p>
        </p:txBody>
      </p:sp>
      <p:sp>
        <p:nvSpPr>
          <p:cNvPr id="6" name="Footer Placeholder 5">
            <a:extLst>
              <a:ext uri="{FF2B5EF4-FFF2-40B4-BE49-F238E27FC236}">
                <a16:creationId xmlns:a16="http://schemas.microsoft.com/office/drawing/2014/main" id="{CE4978FA-6F27-5961-74C0-0B62E3AB49A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D256845-EE6F-FAD9-A081-E7073CC130F5}"/>
              </a:ext>
            </a:extLst>
          </p:cNvPr>
          <p:cNvSpPr>
            <a:spLocks noGrp="1"/>
          </p:cNvSpPr>
          <p:nvPr>
            <p:ph type="sldNum" sz="quarter" idx="12"/>
          </p:nvPr>
        </p:nvSpPr>
        <p:spPr>
          <a:xfrm>
            <a:off x="8610600" y="6356350"/>
            <a:ext cx="2743200" cy="365125"/>
          </a:xfrm>
          <a:prstGeom prst="rect">
            <a:avLst/>
          </a:prstGeom>
        </p:spPr>
        <p:txBody>
          <a:bodyPr/>
          <a:lstStyle/>
          <a:p>
            <a:fld id="{B7E8C4D6-05DB-45D2-9404-F0A5FCD830CC}" type="slidenum">
              <a:rPr lang="en-US" smtClean="0"/>
              <a:t>‹#›</a:t>
            </a:fld>
            <a:endParaRPr lang="en-US"/>
          </a:p>
        </p:txBody>
      </p:sp>
    </p:spTree>
    <p:extLst>
      <p:ext uri="{BB962C8B-B14F-4D97-AF65-F5344CB8AC3E}">
        <p14:creationId xmlns:p14="http://schemas.microsoft.com/office/powerpoint/2010/main" val="2132208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FC4E9-61EE-247C-3341-C57B911BBA9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2D5F4C-F983-F4A2-0396-C18B60A6F43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A44947-DB62-CBC7-9DF0-85A547576B6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7200E2-FBA7-4ACB-AB00-99AA50C39833}"/>
              </a:ext>
            </a:extLst>
          </p:cNvPr>
          <p:cNvSpPr>
            <a:spLocks noGrp="1"/>
          </p:cNvSpPr>
          <p:nvPr>
            <p:ph type="dt" sz="half" idx="10"/>
          </p:nvPr>
        </p:nvSpPr>
        <p:spPr>
          <a:xfrm>
            <a:off x="838200" y="6356350"/>
            <a:ext cx="2743200" cy="365125"/>
          </a:xfrm>
          <a:prstGeom prst="rect">
            <a:avLst/>
          </a:prstGeom>
        </p:spPr>
        <p:txBody>
          <a:bodyPr/>
          <a:lstStyle/>
          <a:p>
            <a:fld id="{FE66093B-54F0-4356-94C3-C21220BF1AD6}" type="datetimeFigureOut">
              <a:rPr lang="en-US" smtClean="0"/>
              <a:t>2/1/24</a:t>
            </a:fld>
            <a:endParaRPr lang="en-US"/>
          </a:p>
        </p:txBody>
      </p:sp>
      <p:sp>
        <p:nvSpPr>
          <p:cNvPr id="6" name="Footer Placeholder 5">
            <a:extLst>
              <a:ext uri="{FF2B5EF4-FFF2-40B4-BE49-F238E27FC236}">
                <a16:creationId xmlns:a16="http://schemas.microsoft.com/office/drawing/2014/main" id="{A9DC25B3-8FBC-3CE2-E9B3-8BF25BEB39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31522B8-2247-1116-30C9-92D10A5C3911}"/>
              </a:ext>
            </a:extLst>
          </p:cNvPr>
          <p:cNvSpPr>
            <a:spLocks noGrp="1"/>
          </p:cNvSpPr>
          <p:nvPr>
            <p:ph type="sldNum" sz="quarter" idx="12"/>
          </p:nvPr>
        </p:nvSpPr>
        <p:spPr>
          <a:xfrm>
            <a:off x="8610600" y="6356350"/>
            <a:ext cx="2743200" cy="365125"/>
          </a:xfrm>
          <a:prstGeom prst="rect">
            <a:avLst/>
          </a:prstGeom>
        </p:spPr>
        <p:txBody>
          <a:bodyPr/>
          <a:lstStyle/>
          <a:p>
            <a:fld id="{B7E8C4D6-05DB-45D2-9404-F0A5FCD830CC}" type="slidenum">
              <a:rPr lang="en-US" smtClean="0"/>
              <a:t>‹#›</a:t>
            </a:fld>
            <a:endParaRPr lang="en-US"/>
          </a:p>
        </p:txBody>
      </p:sp>
    </p:spTree>
    <p:extLst>
      <p:ext uri="{BB962C8B-B14F-4D97-AF65-F5344CB8AC3E}">
        <p14:creationId xmlns:p14="http://schemas.microsoft.com/office/powerpoint/2010/main" val="1438602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D9B8EC-8046-A8D0-5DD0-08D17FE216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8C41ADB-ADA7-5E90-F20C-9D894C6B9E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48669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D2808-F6CA-D351-5F90-211CD50478ED}"/>
              </a:ext>
            </a:extLst>
          </p:cNvPr>
          <p:cNvSpPr>
            <a:spLocks noGrp="1"/>
          </p:cNvSpPr>
          <p:nvPr>
            <p:ph type="ctrTitle"/>
          </p:nvPr>
        </p:nvSpPr>
        <p:spPr/>
        <p:txBody>
          <a:bodyPr>
            <a:normAutofit fontScale="90000"/>
          </a:bodyPr>
          <a:lstStyle/>
          <a:p>
            <a:r>
              <a:rPr lang="en-US" dirty="0"/>
              <a:t>OH FRAK, WE GOTTA DO</a:t>
            </a:r>
            <a:br>
              <a:rPr lang="en-US" dirty="0"/>
            </a:br>
            <a:r>
              <a:rPr lang="en-US" dirty="0"/>
              <a:t>TAXES?</a:t>
            </a:r>
          </a:p>
        </p:txBody>
      </p:sp>
      <p:sp>
        <p:nvSpPr>
          <p:cNvPr id="3" name="Subtitle 2">
            <a:extLst>
              <a:ext uri="{FF2B5EF4-FFF2-40B4-BE49-F238E27FC236}">
                <a16:creationId xmlns:a16="http://schemas.microsoft.com/office/drawing/2014/main" id="{E3B02C65-09C8-3CE4-265E-AE4F2285F50C}"/>
              </a:ext>
            </a:extLst>
          </p:cNvPr>
          <p:cNvSpPr>
            <a:spLocks noGrp="1"/>
          </p:cNvSpPr>
          <p:nvPr>
            <p:ph type="subTitle" idx="1"/>
          </p:nvPr>
        </p:nvSpPr>
        <p:spPr/>
        <p:txBody>
          <a:bodyPr>
            <a:normAutofit fontScale="92500" lnSpcReduction="10000"/>
          </a:bodyPr>
          <a:lstStyle/>
          <a:p>
            <a:r>
              <a:rPr lang="en-US" dirty="0"/>
              <a:t>How to avoid suspension revocation, and back taxes</a:t>
            </a:r>
          </a:p>
        </p:txBody>
      </p:sp>
    </p:spTree>
    <p:extLst>
      <p:ext uri="{BB962C8B-B14F-4D97-AF65-F5344CB8AC3E}">
        <p14:creationId xmlns:p14="http://schemas.microsoft.com/office/powerpoint/2010/main" val="2621685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4FD252-F6AD-E720-76C6-CAFF29394213}"/>
              </a:ext>
            </a:extLst>
          </p:cNvPr>
          <p:cNvSpPr>
            <a:spLocks noGrp="1"/>
          </p:cNvSpPr>
          <p:nvPr>
            <p:ph idx="1"/>
          </p:nvPr>
        </p:nvSpPr>
        <p:spPr/>
        <p:txBody>
          <a:bodyPr/>
          <a:lstStyle/>
          <a:p>
            <a:pPr marL="514350" indent="-514350">
              <a:buFont typeface="+mj-lt"/>
              <a:buAutoNum type="arabicPeriod"/>
            </a:pPr>
            <a:r>
              <a:rPr lang="en-US" dirty="0"/>
              <a:t>Your nonprofit is no longer exempt from federal income tax. </a:t>
            </a:r>
          </a:p>
          <a:p>
            <a:pPr marL="514350" indent="-514350">
              <a:buFont typeface="+mj-lt"/>
              <a:buAutoNum type="arabicPeriod"/>
            </a:pPr>
            <a:r>
              <a:rPr lang="en-US" dirty="0"/>
              <a:t>You may have to pay corporate income tax on annual revenue.</a:t>
            </a:r>
          </a:p>
          <a:p>
            <a:pPr marL="514350" indent="-514350">
              <a:buFont typeface="+mj-lt"/>
              <a:buAutoNum type="arabicPeriod"/>
            </a:pPr>
            <a:r>
              <a:rPr lang="en-US" dirty="0"/>
              <a:t>Your nonprofit </a:t>
            </a:r>
            <a:r>
              <a:rPr lang="en-US" b="1" dirty="0"/>
              <a:t>will not be listed in on the IRS list of organizations eligible to receive tax-deductible charitable contributions.</a:t>
            </a:r>
          </a:p>
        </p:txBody>
      </p:sp>
      <p:sp>
        <p:nvSpPr>
          <p:cNvPr id="3" name="Title 2">
            <a:extLst>
              <a:ext uri="{FF2B5EF4-FFF2-40B4-BE49-F238E27FC236}">
                <a16:creationId xmlns:a16="http://schemas.microsoft.com/office/drawing/2014/main" id="{B737218B-C1F3-8B83-4F95-75D5F9A68456}"/>
              </a:ext>
            </a:extLst>
          </p:cNvPr>
          <p:cNvSpPr>
            <a:spLocks noGrp="1"/>
          </p:cNvSpPr>
          <p:nvPr>
            <p:ph type="ctrTitle"/>
          </p:nvPr>
        </p:nvSpPr>
        <p:spPr/>
        <p:txBody>
          <a:bodyPr>
            <a:normAutofit fontScale="90000"/>
          </a:bodyPr>
          <a:lstStyle/>
          <a:p>
            <a:r>
              <a:rPr lang="en-US" dirty="0"/>
              <a:t>LOSS OF TAX EXEMPT STATUS</a:t>
            </a:r>
          </a:p>
        </p:txBody>
      </p:sp>
    </p:spTree>
    <p:extLst>
      <p:ext uri="{BB962C8B-B14F-4D97-AF65-F5344CB8AC3E}">
        <p14:creationId xmlns:p14="http://schemas.microsoft.com/office/powerpoint/2010/main" val="212619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42331D-AF86-5BFC-1C15-6910C13A2C4A}"/>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It means that private foundations are WILL NOT to give a grant </a:t>
            </a:r>
          </a:p>
          <a:p>
            <a:pPr marL="0" indent="0">
              <a:buNone/>
            </a:pPr>
            <a:r>
              <a:rPr lang="en-US" dirty="0"/>
              <a:t>directly to your nonprofit that has lost its tax-exempt status, because federal tax law imposes an excise tax on grants made to organizations that are not tax-exempt.</a:t>
            </a:r>
          </a:p>
          <a:p>
            <a:pPr marL="0" indent="0">
              <a:buNone/>
            </a:pPr>
            <a:endParaRPr lang="en-US" dirty="0"/>
          </a:p>
        </p:txBody>
      </p:sp>
      <p:sp>
        <p:nvSpPr>
          <p:cNvPr id="3" name="Title 2">
            <a:extLst>
              <a:ext uri="{FF2B5EF4-FFF2-40B4-BE49-F238E27FC236}">
                <a16:creationId xmlns:a16="http://schemas.microsoft.com/office/drawing/2014/main" id="{7FAD9811-0275-48E7-9833-398E76FECE4D}"/>
              </a:ext>
            </a:extLst>
          </p:cNvPr>
          <p:cNvSpPr>
            <a:spLocks noGrp="1"/>
          </p:cNvSpPr>
          <p:nvPr>
            <p:ph type="ctrTitle"/>
          </p:nvPr>
        </p:nvSpPr>
        <p:spPr/>
        <p:txBody>
          <a:bodyPr>
            <a:normAutofit fontScale="90000"/>
          </a:bodyPr>
          <a:lstStyle/>
          <a:p>
            <a:r>
              <a:rPr lang="en-US" dirty="0"/>
              <a:t>LOSS OF TAX EXEMPT STATUS</a:t>
            </a:r>
          </a:p>
        </p:txBody>
      </p:sp>
    </p:spTree>
    <p:extLst>
      <p:ext uri="{BB962C8B-B14F-4D97-AF65-F5344CB8AC3E}">
        <p14:creationId xmlns:p14="http://schemas.microsoft.com/office/powerpoint/2010/main" val="4167793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CCDBA5-1573-36FA-9A76-6C233AF0245A}"/>
              </a:ext>
            </a:extLst>
          </p:cNvPr>
          <p:cNvSpPr>
            <a:spLocks noGrp="1"/>
          </p:cNvSpPr>
          <p:nvPr>
            <p:ph idx="1"/>
          </p:nvPr>
        </p:nvSpPr>
        <p:spPr/>
        <p:txBody>
          <a:bodyPr>
            <a:noAutofit/>
          </a:bodyPr>
          <a:lstStyle/>
          <a:p>
            <a:pPr marL="0" indent="0">
              <a:buNone/>
            </a:pPr>
            <a:r>
              <a:rPr lang="en-US" dirty="0"/>
              <a:t>Must apply for reinstatement</a:t>
            </a:r>
          </a:p>
          <a:p>
            <a:pPr marL="0" indent="0">
              <a:buNone/>
            </a:pPr>
            <a:endParaRPr lang="en-US" dirty="0"/>
          </a:p>
          <a:p>
            <a:pPr marL="0" indent="0">
              <a:buNone/>
            </a:pPr>
            <a:r>
              <a:rPr lang="en-US" dirty="0"/>
              <a:t>1. Streamlined retroactive reinstatement (within 15 months)</a:t>
            </a:r>
          </a:p>
          <a:p>
            <a:pPr marL="0" indent="0">
              <a:buNone/>
            </a:pPr>
            <a:r>
              <a:rPr lang="en-US" dirty="0"/>
              <a:t>990-EZ or 990-N filers</a:t>
            </a:r>
          </a:p>
          <a:p>
            <a:pPr marL="0" indent="0">
              <a:buNone/>
            </a:pPr>
            <a:r>
              <a:rPr lang="en-US" dirty="0"/>
              <a:t>1024 or 1024-A</a:t>
            </a:r>
          </a:p>
          <a:p>
            <a:pPr marL="0" indent="0">
              <a:buNone/>
            </a:pPr>
            <a:r>
              <a:rPr lang="en-US" dirty="0"/>
              <a:t>User fee </a:t>
            </a:r>
          </a:p>
          <a:p>
            <a:pPr marL="0" indent="0">
              <a:buNone/>
            </a:pPr>
            <a:r>
              <a:rPr lang="en-US" dirty="0"/>
              <a:t>No penalty if reinstated</a:t>
            </a:r>
          </a:p>
          <a:p>
            <a:pPr marL="0" indent="0">
              <a:buNone/>
            </a:pPr>
            <a:endParaRPr lang="en-US" dirty="0"/>
          </a:p>
        </p:txBody>
      </p:sp>
      <p:sp>
        <p:nvSpPr>
          <p:cNvPr id="3" name="Title 2">
            <a:extLst>
              <a:ext uri="{FF2B5EF4-FFF2-40B4-BE49-F238E27FC236}">
                <a16:creationId xmlns:a16="http://schemas.microsoft.com/office/drawing/2014/main" id="{39E738F7-2761-ADD1-56C3-358000E4C3EF}"/>
              </a:ext>
            </a:extLst>
          </p:cNvPr>
          <p:cNvSpPr>
            <a:spLocks noGrp="1"/>
          </p:cNvSpPr>
          <p:nvPr>
            <p:ph type="ctrTitle"/>
          </p:nvPr>
        </p:nvSpPr>
        <p:spPr/>
        <p:txBody>
          <a:bodyPr/>
          <a:lstStyle/>
          <a:p>
            <a:r>
              <a:rPr lang="en-US" dirty="0"/>
              <a:t>HOW TO FIX YOUR STATUS</a:t>
            </a:r>
          </a:p>
        </p:txBody>
      </p:sp>
    </p:spTree>
    <p:extLst>
      <p:ext uri="{BB962C8B-B14F-4D97-AF65-F5344CB8AC3E}">
        <p14:creationId xmlns:p14="http://schemas.microsoft.com/office/powerpoint/2010/main" val="1407024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4F4AE0-D50B-EC43-4CB3-A764FD743DE8}"/>
              </a:ext>
            </a:extLst>
          </p:cNvPr>
          <p:cNvSpPr>
            <a:spLocks noGrp="1"/>
          </p:cNvSpPr>
          <p:nvPr>
            <p:ph idx="1"/>
          </p:nvPr>
        </p:nvSpPr>
        <p:spPr/>
        <p:txBody>
          <a:bodyPr/>
          <a:lstStyle/>
          <a:p>
            <a:pPr marL="0" indent="0">
              <a:buNone/>
            </a:pPr>
            <a:r>
              <a:rPr lang="en-US" dirty="0"/>
              <a:t>2. Retroactive reinstatement process (within 15 months)</a:t>
            </a:r>
          </a:p>
          <a:p>
            <a:pPr marL="0" indent="0">
              <a:buNone/>
            </a:pPr>
            <a:r>
              <a:rPr lang="en-US" dirty="0"/>
              <a:t>990 filers</a:t>
            </a:r>
          </a:p>
          <a:p>
            <a:pPr marL="0" indent="0">
              <a:buNone/>
            </a:pPr>
            <a:r>
              <a:rPr lang="en-US" dirty="0"/>
              <a:t>1024 or 1024-A </a:t>
            </a:r>
          </a:p>
          <a:p>
            <a:pPr marL="0" indent="0">
              <a:buNone/>
            </a:pPr>
            <a:r>
              <a:rPr lang="en-US" dirty="0"/>
              <a:t>User fee</a:t>
            </a:r>
          </a:p>
          <a:p>
            <a:pPr marL="0" indent="0">
              <a:buNone/>
            </a:pPr>
            <a:endParaRPr lang="en-US" dirty="0"/>
          </a:p>
          <a:p>
            <a:pPr marL="0" indent="0">
              <a:buNone/>
            </a:pPr>
            <a:r>
              <a:rPr lang="en-US" dirty="0"/>
              <a:t>3. Retroactive reinstatement (after 15 months)</a:t>
            </a:r>
          </a:p>
          <a:p>
            <a:pPr marL="0" indent="0">
              <a:buNone/>
            </a:pPr>
            <a:r>
              <a:rPr lang="en-US" dirty="0"/>
              <a:t>Same as #2</a:t>
            </a:r>
          </a:p>
          <a:p>
            <a:pPr marL="0" indent="0">
              <a:buNone/>
            </a:pPr>
            <a:r>
              <a:rPr lang="en-US" dirty="0"/>
              <a:t>Must file reasonable cause statement for failure to file</a:t>
            </a:r>
          </a:p>
        </p:txBody>
      </p:sp>
      <p:sp>
        <p:nvSpPr>
          <p:cNvPr id="3" name="Title 2">
            <a:extLst>
              <a:ext uri="{FF2B5EF4-FFF2-40B4-BE49-F238E27FC236}">
                <a16:creationId xmlns:a16="http://schemas.microsoft.com/office/drawing/2014/main" id="{5FC0BAE1-A83C-5687-9796-382E8ADFAFC3}"/>
              </a:ext>
            </a:extLst>
          </p:cNvPr>
          <p:cNvSpPr>
            <a:spLocks noGrp="1"/>
          </p:cNvSpPr>
          <p:nvPr>
            <p:ph type="ctrTitle"/>
          </p:nvPr>
        </p:nvSpPr>
        <p:spPr/>
        <p:txBody>
          <a:bodyPr/>
          <a:lstStyle/>
          <a:p>
            <a:r>
              <a:rPr lang="en-US" dirty="0"/>
              <a:t>HOW TO FIX YOUR STATUS</a:t>
            </a:r>
          </a:p>
        </p:txBody>
      </p:sp>
    </p:spTree>
    <p:extLst>
      <p:ext uri="{BB962C8B-B14F-4D97-AF65-F5344CB8AC3E}">
        <p14:creationId xmlns:p14="http://schemas.microsoft.com/office/powerpoint/2010/main" val="4165987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04E333-E0BF-26A3-F258-8285674817D9}"/>
              </a:ext>
            </a:extLst>
          </p:cNvPr>
          <p:cNvPicPr>
            <a:picLocks noChangeAspect="1"/>
          </p:cNvPicPr>
          <p:nvPr/>
        </p:nvPicPr>
        <p:blipFill>
          <a:blip r:embed="rId2"/>
          <a:stretch>
            <a:fillRect/>
          </a:stretch>
        </p:blipFill>
        <p:spPr>
          <a:xfrm>
            <a:off x="0" y="503853"/>
            <a:ext cx="12192000" cy="6728219"/>
          </a:xfrm>
          <a:prstGeom prst="rect">
            <a:avLst/>
          </a:prstGeom>
        </p:spPr>
      </p:pic>
      <p:sp>
        <p:nvSpPr>
          <p:cNvPr id="4" name="TextBox 3">
            <a:extLst>
              <a:ext uri="{FF2B5EF4-FFF2-40B4-BE49-F238E27FC236}">
                <a16:creationId xmlns:a16="http://schemas.microsoft.com/office/drawing/2014/main" id="{E24CA800-1A85-D99A-A3B9-48DB2BD9DCF0}"/>
              </a:ext>
            </a:extLst>
          </p:cNvPr>
          <p:cNvSpPr txBox="1"/>
          <p:nvPr/>
        </p:nvSpPr>
        <p:spPr>
          <a:xfrm>
            <a:off x="401216" y="65314"/>
            <a:ext cx="4488024" cy="646331"/>
          </a:xfrm>
          <a:prstGeom prst="rect">
            <a:avLst/>
          </a:prstGeom>
          <a:noFill/>
        </p:spPr>
        <p:txBody>
          <a:bodyPr wrap="square" rtlCol="0">
            <a:spAutoFit/>
          </a:bodyPr>
          <a:lstStyle/>
          <a:p>
            <a:r>
              <a:rPr lang="en-US" dirty="0"/>
              <a:t>irs.gov</a:t>
            </a:r>
          </a:p>
          <a:p>
            <a:endParaRPr lang="en-US" dirty="0"/>
          </a:p>
        </p:txBody>
      </p:sp>
    </p:spTree>
    <p:extLst>
      <p:ext uri="{BB962C8B-B14F-4D97-AF65-F5344CB8AC3E}">
        <p14:creationId xmlns:p14="http://schemas.microsoft.com/office/powerpoint/2010/main" val="3049891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CDA6B4-8A70-72B4-7B53-442A296E0CA4}"/>
              </a:ext>
            </a:extLst>
          </p:cNvPr>
          <p:cNvPicPr>
            <a:picLocks noChangeAspect="1"/>
          </p:cNvPicPr>
          <p:nvPr/>
        </p:nvPicPr>
        <p:blipFill>
          <a:blip r:embed="rId2"/>
          <a:stretch>
            <a:fillRect/>
          </a:stretch>
        </p:blipFill>
        <p:spPr>
          <a:xfrm>
            <a:off x="0" y="103909"/>
            <a:ext cx="12192000" cy="6546273"/>
          </a:xfrm>
          <a:prstGeom prst="rect">
            <a:avLst/>
          </a:prstGeom>
        </p:spPr>
      </p:pic>
    </p:spTree>
    <p:extLst>
      <p:ext uri="{BB962C8B-B14F-4D97-AF65-F5344CB8AC3E}">
        <p14:creationId xmlns:p14="http://schemas.microsoft.com/office/powerpoint/2010/main" val="1615702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4C1418-DA49-ECEC-F998-3F2E7CBFF248}"/>
              </a:ext>
            </a:extLst>
          </p:cNvPr>
          <p:cNvPicPr>
            <a:picLocks noChangeAspect="1"/>
          </p:cNvPicPr>
          <p:nvPr/>
        </p:nvPicPr>
        <p:blipFill>
          <a:blip r:embed="rId2"/>
          <a:stretch>
            <a:fillRect/>
          </a:stretch>
        </p:blipFill>
        <p:spPr>
          <a:xfrm>
            <a:off x="0" y="774290"/>
            <a:ext cx="12192000" cy="5309419"/>
          </a:xfrm>
          <a:prstGeom prst="rect">
            <a:avLst/>
          </a:prstGeom>
        </p:spPr>
      </p:pic>
    </p:spTree>
    <p:extLst>
      <p:ext uri="{BB962C8B-B14F-4D97-AF65-F5344CB8AC3E}">
        <p14:creationId xmlns:p14="http://schemas.microsoft.com/office/powerpoint/2010/main" val="1379452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F4CCFC-EAC1-B289-74CC-6A7E616878FA}"/>
              </a:ext>
            </a:extLst>
          </p:cNvPr>
          <p:cNvPicPr>
            <a:picLocks noChangeAspect="1"/>
          </p:cNvPicPr>
          <p:nvPr/>
        </p:nvPicPr>
        <p:blipFill>
          <a:blip r:embed="rId2"/>
          <a:stretch>
            <a:fillRect/>
          </a:stretch>
        </p:blipFill>
        <p:spPr>
          <a:xfrm>
            <a:off x="0" y="710513"/>
            <a:ext cx="12192000" cy="5436973"/>
          </a:xfrm>
          <a:prstGeom prst="rect">
            <a:avLst/>
          </a:prstGeom>
        </p:spPr>
      </p:pic>
    </p:spTree>
    <p:extLst>
      <p:ext uri="{BB962C8B-B14F-4D97-AF65-F5344CB8AC3E}">
        <p14:creationId xmlns:p14="http://schemas.microsoft.com/office/powerpoint/2010/main" val="2826448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EE916C-3C89-9CBB-D421-B34BAAFC2D38}"/>
              </a:ext>
            </a:extLst>
          </p:cNvPr>
          <p:cNvPicPr>
            <a:picLocks noChangeAspect="1"/>
          </p:cNvPicPr>
          <p:nvPr/>
        </p:nvPicPr>
        <p:blipFill>
          <a:blip r:embed="rId2"/>
          <a:stretch>
            <a:fillRect/>
          </a:stretch>
        </p:blipFill>
        <p:spPr>
          <a:xfrm>
            <a:off x="0" y="1628839"/>
            <a:ext cx="12192000" cy="3600322"/>
          </a:xfrm>
          <a:prstGeom prst="rect">
            <a:avLst/>
          </a:prstGeom>
        </p:spPr>
      </p:pic>
    </p:spTree>
    <p:extLst>
      <p:ext uri="{BB962C8B-B14F-4D97-AF65-F5344CB8AC3E}">
        <p14:creationId xmlns:p14="http://schemas.microsoft.com/office/powerpoint/2010/main" val="3497144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9F1B82-7227-595C-C4B5-C1CD5EBF5FBE}"/>
              </a:ext>
            </a:extLst>
          </p:cNvPr>
          <p:cNvPicPr>
            <a:picLocks noChangeAspect="1"/>
          </p:cNvPicPr>
          <p:nvPr/>
        </p:nvPicPr>
        <p:blipFill>
          <a:blip r:embed="rId2"/>
          <a:stretch>
            <a:fillRect/>
          </a:stretch>
        </p:blipFill>
        <p:spPr>
          <a:xfrm>
            <a:off x="0" y="2017794"/>
            <a:ext cx="12192000" cy="2822411"/>
          </a:xfrm>
          <a:prstGeom prst="rect">
            <a:avLst/>
          </a:prstGeom>
        </p:spPr>
      </p:pic>
    </p:spTree>
    <p:extLst>
      <p:ext uri="{BB962C8B-B14F-4D97-AF65-F5344CB8AC3E}">
        <p14:creationId xmlns:p14="http://schemas.microsoft.com/office/powerpoint/2010/main" val="4088665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7EF645-FE7F-FF90-B42D-65873A4851E0}"/>
              </a:ext>
            </a:extLst>
          </p:cNvPr>
          <p:cNvSpPr>
            <a:spLocks noGrp="1"/>
          </p:cNvSpPr>
          <p:nvPr>
            <p:ph idx="1"/>
          </p:nvPr>
        </p:nvSpPr>
        <p:spPr/>
        <p:txBody>
          <a:bodyPr/>
          <a:lstStyle/>
          <a:p>
            <a:r>
              <a:rPr lang="en-US" dirty="0"/>
              <a:t>TO UNDERSTAND AND FULFILL OBLIGATIONS TO THE IRS</a:t>
            </a:r>
          </a:p>
          <a:p>
            <a:endParaRPr lang="en-US" dirty="0"/>
          </a:p>
          <a:p>
            <a:r>
              <a:rPr lang="en-US" dirty="0"/>
              <a:t>UNDERSTAND WHAT IT MEANS TO BE REVOKED, SUSPENDED, DELINQUENT AND HOW TO FIX IT</a:t>
            </a:r>
          </a:p>
          <a:p>
            <a:endParaRPr lang="en-US" dirty="0"/>
          </a:p>
          <a:p>
            <a:r>
              <a:rPr lang="en-US" dirty="0"/>
              <a:t>TO UNDERSTAND WHY POST BECOME DELINQUENT</a:t>
            </a:r>
          </a:p>
          <a:p>
            <a:endParaRPr lang="en-US" dirty="0"/>
          </a:p>
        </p:txBody>
      </p:sp>
      <p:sp>
        <p:nvSpPr>
          <p:cNvPr id="3" name="Title 2">
            <a:extLst>
              <a:ext uri="{FF2B5EF4-FFF2-40B4-BE49-F238E27FC236}">
                <a16:creationId xmlns:a16="http://schemas.microsoft.com/office/drawing/2014/main" id="{8585B8B4-2FCC-A5FB-831B-43325DF6F9AA}"/>
              </a:ext>
            </a:extLst>
          </p:cNvPr>
          <p:cNvSpPr>
            <a:spLocks noGrp="1"/>
          </p:cNvSpPr>
          <p:nvPr>
            <p:ph type="ctrTitle"/>
          </p:nvPr>
        </p:nvSpPr>
        <p:spPr/>
        <p:txBody>
          <a:bodyPr/>
          <a:lstStyle/>
          <a:p>
            <a:r>
              <a:rPr lang="en-US" dirty="0"/>
              <a:t>LEARNING OBJECTIVES</a:t>
            </a:r>
          </a:p>
        </p:txBody>
      </p:sp>
    </p:spTree>
    <p:extLst>
      <p:ext uri="{BB962C8B-B14F-4D97-AF65-F5344CB8AC3E}">
        <p14:creationId xmlns:p14="http://schemas.microsoft.com/office/powerpoint/2010/main" val="370136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4AAD05-8CE8-B991-0EE5-58B3BCCA8608}"/>
              </a:ext>
            </a:extLst>
          </p:cNvPr>
          <p:cNvSpPr>
            <a:spLocks noGrp="1"/>
          </p:cNvSpPr>
          <p:nvPr>
            <p:ph idx="1"/>
          </p:nvPr>
        </p:nvSpPr>
        <p:spPr/>
        <p:txBody>
          <a:bodyPr/>
          <a:lstStyle/>
          <a:p>
            <a:pPr marL="0" indent="0" algn="ctr">
              <a:buNone/>
            </a:pPr>
            <a:r>
              <a:rPr lang="en-US" dirty="0"/>
              <a:t>TAKE CARE OF YOUR TAX RESPONSIBILITIES SO THAT YOU CAN RECEIVE GRANTS AND LEGALLY RAISE TAX FREE FUNDS</a:t>
            </a:r>
          </a:p>
          <a:p>
            <a:pPr marL="0" indent="0" algn="ctr">
              <a:buNone/>
            </a:pPr>
            <a:endParaRPr lang="en-US" dirty="0"/>
          </a:p>
          <a:p>
            <a:pPr marL="0" indent="0" algn="ctr">
              <a:buNone/>
            </a:pPr>
            <a:r>
              <a:rPr lang="en-US" dirty="0"/>
              <a:t>DON’T FORGET OBLIGATIONS YOU MAY HAVE TO YOUR STATE AS WELL</a:t>
            </a:r>
          </a:p>
        </p:txBody>
      </p:sp>
      <p:sp>
        <p:nvSpPr>
          <p:cNvPr id="3" name="Title 2">
            <a:extLst>
              <a:ext uri="{FF2B5EF4-FFF2-40B4-BE49-F238E27FC236}">
                <a16:creationId xmlns:a16="http://schemas.microsoft.com/office/drawing/2014/main" id="{351ED21C-B44F-FC88-2EE2-71DEDF707963}"/>
              </a:ext>
            </a:extLst>
          </p:cNvPr>
          <p:cNvSpPr>
            <a:spLocks noGrp="1"/>
          </p:cNvSpPr>
          <p:nvPr>
            <p:ph type="ctrTitle"/>
          </p:nvPr>
        </p:nvSpPr>
        <p:spPr/>
        <p:txBody>
          <a:bodyPr/>
          <a:lstStyle/>
          <a:p>
            <a:r>
              <a:rPr lang="en-US" dirty="0" err="1"/>
              <a:t>Fini</a:t>
            </a:r>
            <a:endParaRPr lang="en-US" dirty="0"/>
          </a:p>
        </p:txBody>
      </p:sp>
    </p:spTree>
    <p:extLst>
      <p:ext uri="{BB962C8B-B14F-4D97-AF65-F5344CB8AC3E}">
        <p14:creationId xmlns:p14="http://schemas.microsoft.com/office/powerpoint/2010/main" val="1445665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3EE604-2CBC-F5C9-C293-09C25A89D9CB}"/>
              </a:ext>
            </a:extLst>
          </p:cNvPr>
          <p:cNvSpPr>
            <a:spLocks noGrp="1"/>
          </p:cNvSpPr>
          <p:nvPr>
            <p:ph idx="1"/>
          </p:nvPr>
        </p:nvSpPr>
        <p:spPr/>
        <p:txBody>
          <a:bodyPr>
            <a:normAutofit/>
          </a:bodyPr>
          <a:lstStyle/>
          <a:p>
            <a:r>
              <a:rPr lang="en-US" dirty="0"/>
              <a:t>Responsible for</a:t>
            </a:r>
          </a:p>
          <a:p>
            <a:pPr lvl="1"/>
            <a:r>
              <a:rPr lang="en-US" sz="2800" dirty="0"/>
              <a:t>collection of federal taxes</a:t>
            </a:r>
          </a:p>
          <a:p>
            <a:pPr lvl="1"/>
            <a:r>
              <a:rPr lang="en-US" sz="2800" dirty="0"/>
              <a:t>enforcement of tax laws (Internal Revenue Code)</a:t>
            </a:r>
          </a:p>
          <a:p>
            <a:pPr lvl="1"/>
            <a:r>
              <a:rPr lang="en-US" sz="2800" dirty="0"/>
              <a:t>conducting audits to ensure</a:t>
            </a:r>
          </a:p>
          <a:p>
            <a:pPr lvl="2"/>
            <a:r>
              <a:rPr lang="en-US" sz="2800" dirty="0"/>
              <a:t>taxpayers are claiming or paying what is owed</a:t>
            </a:r>
          </a:p>
          <a:p>
            <a:pPr lvl="2"/>
            <a:r>
              <a:rPr lang="en-US" sz="2800" dirty="0"/>
              <a:t>not cutting corners or hiding assets and income</a:t>
            </a:r>
          </a:p>
          <a:p>
            <a:r>
              <a:rPr lang="en-US" dirty="0"/>
              <a:t>Grants tax-exempt status in accordance with IRC</a:t>
            </a:r>
          </a:p>
        </p:txBody>
      </p:sp>
      <p:sp>
        <p:nvSpPr>
          <p:cNvPr id="3" name="Title 2">
            <a:extLst>
              <a:ext uri="{FF2B5EF4-FFF2-40B4-BE49-F238E27FC236}">
                <a16:creationId xmlns:a16="http://schemas.microsoft.com/office/drawing/2014/main" id="{70DC1240-0375-2C90-7FA3-793505CE1165}"/>
              </a:ext>
            </a:extLst>
          </p:cNvPr>
          <p:cNvSpPr>
            <a:spLocks noGrp="1"/>
          </p:cNvSpPr>
          <p:nvPr>
            <p:ph type="ctrTitle"/>
          </p:nvPr>
        </p:nvSpPr>
        <p:spPr/>
        <p:txBody>
          <a:bodyPr>
            <a:normAutofit fontScale="90000"/>
          </a:bodyPr>
          <a:lstStyle/>
          <a:p>
            <a:r>
              <a:rPr lang="en-US" dirty="0"/>
              <a:t>INTERNAL REVENUE SERVICE</a:t>
            </a:r>
          </a:p>
        </p:txBody>
      </p:sp>
    </p:spTree>
    <p:extLst>
      <p:ext uri="{BB962C8B-B14F-4D97-AF65-F5344CB8AC3E}">
        <p14:creationId xmlns:p14="http://schemas.microsoft.com/office/powerpoint/2010/main" val="4593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548B26-2526-FFC1-6AD2-60A9C643157F}"/>
              </a:ext>
            </a:extLst>
          </p:cNvPr>
          <p:cNvSpPr>
            <a:spLocks noGrp="1"/>
          </p:cNvSpPr>
          <p:nvPr>
            <p:ph idx="1"/>
          </p:nvPr>
        </p:nvSpPr>
        <p:spPr/>
        <p:txBody>
          <a:bodyPr/>
          <a:lstStyle/>
          <a:p>
            <a:r>
              <a:rPr lang="en-US" dirty="0"/>
              <a:t>I.R.C. § 501(c)(19) — A post or organization of past or present members of the Armed Forces of the United States, or an auxiliary unit or society of, or a trust or foundation for, any such post or organization—</a:t>
            </a:r>
          </a:p>
          <a:p>
            <a:endParaRPr lang="en-US" dirty="0"/>
          </a:p>
          <a:p>
            <a:r>
              <a:rPr lang="en-US" dirty="0"/>
              <a:t>I.R.C. § 501(c)(19)(A) — organized in the United States or any of its possessions,</a:t>
            </a:r>
          </a:p>
        </p:txBody>
      </p:sp>
      <p:sp>
        <p:nvSpPr>
          <p:cNvPr id="3" name="Title 2">
            <a:extLst>
              <a:ext uri="{FF2B5EF4-FFF2-40B4-BE49-F238E27FC236}">
                <a16:creationId xmlns:a16="http://schemas.microsoft.com/office/drawing/2014/main" id="{5AE66CFF-210B-6E51-562B-3B0263F3CB4A}"/>
              </a:ext>
            </a:extLst>
          </p:cNvPr>
          <p:cNvSpPr>
            <a:spLocks noGrp="1"/>
          </p:cNvSpPr>
          <p:nvPr>
            <p:ph type="ctrTitle"/>
          </p:nvPr>
        </p:nvSpPr>
        <p:spPr/>
        <p:txBody>
          <a:bodyPr/>
          <a:lstStyle/>
          <a:p>
            <a:r>
              <a:rPr lang="en-US" dirty="0"/>
              <a:t>INTERNAL REVENUE CODE</a:t>
            </a:r>
          </a:p>
        </p:txBody>
      </p:sp>
    </p:spTree>
    <p:extLst>
      <p:ext uri="{BB962C8B-B14F-4D97-AF65-F5344CB8AC3E}">
        <p14:creationId xmlns:p14="http://schemas.microsoft.com/office/powerpoint/2010/main" val="3993657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1A937F-C8EE-95CF-3276-E71203F38B1E}"/>
              </a:ext>
            </a:extLst>
          </p:cNvPr>
          <p:cNvSpPr>
            <a:spLocks noGrp="1"/>
          </p:cNvSpPr>
          <p:nvPr>
            <p:ph idx="1"/>
          </p:nvPr>
        </p:nvSpPr>
        <p:spPr/>
        <p:txBody>
          <a:bodyPr>
            <a:normAutofit/>
          </a:bodyPr>
          <a:lstStyle/>
          <a:p>
            <a:r>
              <a:rPr lang="en-US" dirty="0"/>
              <a:t>I.R.C. § 501(c)(19)(B) — at least 75 percent of the members of which are past or present members of the Armed Forces of the United States and substantially all of the other members of which are individuals who are cadets or are spouses, widows, widowers, ancestors, or lineal descendants of past or present members of the Armed Forces of the United States or of cadets, and</a:t>
            </a:r>
          </a:p>
        </p:txBody>
      </p:sp>
      <p:sp>
        <p:nvSpPr>
          <p:cNvPr id="3" name="Title 2">
            <a:extLst>
              <a:ext uri="{FF2B5EF4-FFF2-40B4-BE49-F238E27FC236}">
                <a16:creationId xmlns:a16="http://schemas.microsoft.com/office/drawing/2014/main" id="{5C36FB2B-259D-4D11-812C-62081B78D8D7}"/>
              </a:ext>
            </a:extLst>
          </p:cNvPr>
          <p:cNvSpPr>
            <a:spLocks noGrp="1"/>
          </p:cNvSpPr>
          <p:nvPr>
            <p:ph type="ctrTitle"/>
          </p:nvPr>
        </p:nvSpPr>
        <p:spPr/>
        <p:txBody>
          <a:bodyPr/>
          <a:lstStyle/>
          <a:p>
            <a:r>
              <a:rPr lang="en-US" dirty="0"/>
              <a:t>INTERNAL REVENUE CODE</a:t>
            </a:r>
          </a:p>
        </p:txBody>
      </p:sp>
    </p:spTree>
    <p:extLst>
      <p:ext uri="{BB962C8B-B14F-4D97-AF65-F5344CB8AC3E}">
        <p14:creationId xmlns:p14="http://schemas.microsoft.com/office/powerpoint/2010/main" val="667361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2F1740-E25D-A3EF-4917-0F4E12B1EBA0}"/>
              </a:ext>
            </a:extLst>
          </p:cNvPr>
          <p:cNvSpPr>
            <a:spLocks noGrp="1"/>
          </p:cNvSpPr>
          <p:nvPr>
            <p:ph idx="1"/>
          </p:nvPr>
        </p:nvSpPr>
        <p:spPr/>
        <p:txBody>
          <a:bodyPr/>
          <a:lstStyle/>
          <a:p>
            <a:r>
              <a:rPr lang="en-US" dirty="0"/>
              <a:t>I.R.C. § 501(c)(19)(C) — no part of the net earnings of which inures to the benefit of any private shareholder or individual.</a:t>
            </a:r>
          </a:p>
        </p:txBody>
      </p:sp>
      <p:sp>
        <p:nvSpPr>
          <p:cNvPr id="3" name="Title 2">
            <a:extLst>
              <a:ext uri="{FF2B5EF4-FFF2-40B4-BE49-F238E27FC236}">
                <a16:creationId xmlns:a16="http://schemas.microsoft.com/office/drawing/2014/main" id="{9EC7EA2C-EFB9-AC68-510C-C99181B45472}"/>
              </a:ext>
            </a:extLst>
          </p:cNvPr>
          <p:cNvSpPr>
            <a:spLocks noGrp="1"/>
          </p:cNvSpPr>
          <p:nvPr>
            <p:ph type="ctrTitle"/>
          </p:nvPr>
        </p:nvSpPr>
        <p:spPr/>
        <p:txBody>
          <a:bodyPr/>
          <a:lstStyle/>
          <a:p>
            <a:r>
              <a:rPr lang="en-US" dirty="0"/>
              <a:t>INTERNAL REVENUE CODE</a:t>
            </a:r>
          </a:p>
        </p:txBody>
      </p:sp>
    </p:spTree>
    <p:extLst>
      <p:ext uri="{BB962C8B-B14F-4D97-AF65-F5344CB8AC3E}">
        <p14:creationId xmlns:p14="http://schemas.microsoft.com/office/powerpoint/2010/main" val="2633929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324529-F3D9-28B3-6B63-8F46E9821A65}"/>
              </a:ext>
            </a:extLst>
          </p:cNvPr>
          <p:cNvSpPr>
            <a:spLocks noGrp="1"/>
          </p:cNvSpPr>
          <p:nvPr>
            <p:ph idx="1"/>
          </p:nvPr>
        </p:nvSpPr>
        <p:spPr/>
        <p:txBody>
          <a:bodyPr/>
          <a:lstStyle/>
          <a:p>
            <a:r>
              <a:rPr lang="en-US" dirty="0"/>
              <a:t>Form: 990 series (990, 990-EZ, 990-N) free to file</a:t>
            </a:r>
          </a:p>
          <a:p>
            <a:r>
              <a:rPr lang="en-US" dirty="0"/>
              <a:t>990 Gross receipts &gt; $200,000 Total assets &gt; $500,000</a:t>
            </a:r>
          </a:p>
          <a:p>
            <a:r>
              <a:rPr lang="en-US" dirty="0"/>
              <a:t>990-EZ Gross receipts &gt; $200,000 Total assets &lt; $500,000</a:t>
            </a:r>
          </a:p>
          <a:p>
            <a:r>
              <a:rPr lang="en-US" dirty="0"/>
              <a:t>990-N Gross receipts &lt; $50,000</a:t>
            </a:r>
          </a:p>
        </p:txBody>
      </p:sp>
      <p:sp>
        <p:nvSpPr>
          <p:cNvPr id="3" name="Title 2">
            <a:extLst>
              <a:ext uri="{FF2B5EF4-FFF2-40B4-BE49-F238E27FC236}">
                <a16:creationId xmlns:a16="http://schemas.microsoft.com/office/drawing/2014/main" id="{3D094D38-4DF5-B307-4E89-A59F2462843D}"/>
              </a:ext>
            </a:extLst>
          </p:cNvPr>
          <p:cNvSpPr>
            <a:spLocks noGrp="1"/>
          </p:cNvSpPr>
          <p:nvPr>
            <p:ph type="ctrTitle"/>
          </p:nvPr>
        </p:nvSpPr>
        <p:spPr/>
        <p:txBody>
          <a:bodyPr/>
          <a:lstStyle/>
          <a:p>
            <a:r>
              <a:rPr lang="en-US" dirty="0"/>
              <a:t>IRS - OBLIGATIONS</a:t>
            </a:r>
          </a:p>
        </p:txBody>
      </p:sp>
    </p:spTree>
    <p:extLst>
      <p:ext uri="{BB962C8B-B14F-4D97-AF65-F5344CB8AC3E}">
        <p14:creationId xmlns:p14="http://schemas.microsoft.com/office/powerpoint/2010/main" val="905449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B31ED4-1AD9-53AA-1050-0143BD9B8A69}"/>
              </a:ext>
            </a:extLst>
          </p:cNvPr>
          <p:cNvSpPr>
            <a:spLocks noGrp="1"/>
          </p:cNvSpPr>
          <p:nvPr>
            <p:ph idx="1"/>
          </p:nvPr>
        </p:nvSpPr>
        <p:spPr>
          <a:xfrm>
            <a:off x="838200" y="1269999"/>
            <a:ext cx="10515600" cy="5195456"/>
          </a:xfrm>
        </p:spPr>
        <p:txBody>
          <a:bodyPr>
            <a:noAutofit/>
          </a:bodyPr>
          <a:lstStyle/>
          <a:p>
            <a:r>
              <a:rPr lang="en-US" dirty="0"/>
              <a:t>Deadline for all 990 series forms</a:t>
            </a:r>
          </a:p>
          <a:p>
            <a:pPr lvl="1"/>
            <a:r>
              <a:rPr lang="en-US" sz="2800" dirty="0"/>
              <a:t>- Annual</a:t>
            </a:r>
          </a:p>
          <a:p>
            <a:pPr lvl="1"/>
            <a:r>
              <a:rPr lang="en-US" sz="2800" dirty="0"/>
              <a:t>- 15th day of 5th month after end of fiscal year</a:t>
            </a:r>
          </a:p>
          <a:p>
            <a:pPr lvl="1"/>
            <a:r>
              <a:rPr lang="en-US" sz="2800" dirty="0"/>
              <a:t>- free to file</a:t>
            </a:r>
          </a:p>
          <a:p>
            <a:r>
              <a:rPr lang="en-US" dirty="0"/>
              <a:t>- Fiscal year is 1/1/22 to 12/31/22</a:t>
            </a:r>
          </a:p>
          <a:p>
            <a:pPr lvl="1"/>
            <a:r>
              <a:rPr lang="en-US" sz="2800" dirty="0"/>
              <a:t>- Due date = 5/15/23</a:t>
            </a:r>
          </a:p>
          <a:p>
            <a:r>
              <a:rPr lang="en-US" dirty="0"/>
              <a:t>- Fiscal year is 7/1/22 to 6/30/23</a:t>
            </a:r>
          </a:p>
          <a:p>
            <a:pPr lvl="1"/>
            <a:r>
              <a:rPr lang="en-US" sz="2800" dirty="0"/>
              <a:t>- Due date = 11/15/23</a:t>
            </a:r>
          </a:p>
          <a:p>
            <a:r>
              <a:rPr lang="en-US" dirty="0"/>
              <a:t>- Use Form 8868 to request a 6-month extension </a:t>
            </a:r>
          </a:p>
          <a:p>
            <a:r>
              <a:rPr lang="en-US" dirty="0"/>
              <a:t>- Auto-revocation if not filed for three consecutive years</a:t>
            </a:r>
          </a:p>
        </p:txBody>
      </p:sp>
      <p:sp>
        <p:nvSpPr>
          <p:cNvPr id="3" name="Title 2">
            <a:extLst>
              <a:ext uri="{FF2B5EF4-FFF2-40B4-BE49-F238E27FC236}">
                <a16:creationId xmlns:a16="http://schemas.microsoft.com/office/drawing/2014/main" id="{2B175598-0986-F61F-C864-33216E03E93A}"/>
              </a:ext>
            </a:extLst>
          </p:cNvPr>
          <p:cNvSpPr>
            <a:spLocks noGrp="1"/>
          </p:cNvSpPr>
          <p:nvPr>
            <p:ph type="ctrTitle"/>
          </p:nvPr>
        </p:nvSpPr>
        <p:spPr/>
        <p:txBody>
          <a:bodyPr/>
          <a:lstStyle/>
          <a:p>
            <a:r>
              <a:rPr lang="en-US" dirty="0"/>
              <a:t>IRS - DEADLINES</a:t>
            </a:r>
          </a:p>
        </p:txBody>
      </p:sp>
    </p:spTree>
    <p:extLst>
      <p:ext uri="{BB962C8B-B14F-4D97-AF65-F5344CB8AC3E}">
        <p14:creationId xmlns:p14="http://schemas.microsoft.com/office/powerpoint/2010/main" val="4252197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9EB800-795E-E1C5-6015-E6BC2EA2141E}"/>
              </a:ext>
            </a:extLst>
          </p:cNvPr>
          <p:cNvSpPr>
            <a:spLocks noGrp="1"/>
          </p:cNvSpPr>
          <p:nvPr>
            <p:ph idx="1"/>
          </p:nvPr>
        </p:nvSpPr>
        <p:spPr/>
        <p:txBody>
          <a:bodyPr/>
          <a:lstStyle/>
          <a:p>
            <a:r>
              <a:rPr lang="en-US" dirty="0"/>
              <a:t>Loss of corporate knowledge – sickness or death</a:t>
            </a:r>
          </a:p>
          <a:p>
            <a:r>
              <a:rPr lang="en-US" dirty="0"/>
              <a:t>Lack of corporate knowledge – poor or no turnover</a:t>
            </a:r>
          </a:p>
          <a:p>
            <a:r>
              <a:rPr lang="en-US" dirty="0"/>
              <a:t>Lack of training</a:t>
            </a:r>
          </a:p>
          <a:p>
            <a:r>
              <a:rPr lang="en-US" dirty="0"/>
              <a:t>No schedule posted for items due</a:t>
            </a:r>
          </a:p>
          <a:p>
            <a:r>
              <a:rPr lang="en-US" dirty="0"/>
              <a:t>Lazy – not my problem – someone else will do</a:t>
            </a:r>
          </a:p>
          <a:p>
            <a:r>
              <a:rPr lang="en-US" dirty="0"/>
              <a:t>I thought the Bookkeeper, CPA was doing it.</a:t>
            </a:r>
          </a:p>
        </p:txBody>
      </p:sp>
      <p:sp>
        <p:nvSpPr>
          <p:cNvPr id="3" name="Title 2">
            <a:extLst>
              <a:ext uri="{FF2B5EF4-FFF2-40B4-BE49-F238E27FC236}">
                <a16:creationId xmlns:a16="http://schemas.microsoft.com/office/drawing/2014/main" id="{A2068FD2-D7B9-95DB-BD3A-FC6A6C73EF02}"/>
              </a:ext>
            </a:extLst>
          </p:cNvPr>
          <p:cNvSpPr>
            <a:spLocks noGrp="1"/>
          </p:cNvSpPr>
          <p:nvPr>
            <p:ph type="ctrTitle"/>
          </p:nvPr>
        </p:nvSpPr>
        <p:spPr/>
        <p:txBody>
          <a:bodyPr>
            <a:noAutofit/>
          </a:bodyPr>
          <a:lstStyle/>
          <a:p>
            <a:r>
              <a:rPr lang="en-US" sz="3700" dirty="0"/>
              <a:t>WHY POST BECOME DELINQUENT</a:t>
            </a:r>
          </a:p>
        </p:txBody>
      </p:sp>
    </p:spTree>
    <p:extLst>
      <p:ext uri="{BB962C8B-B14F-4D97-AF65-F5344CB8AC3E}">
        <p14:creationId xmlns:p14="http://schemas.microsoft.com/office/powerpoint/2010/main" val="2727524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TotalTime>
  <Words>512</Words>
  <Application>Microsoft Office PowerPoint</Application>
  <PresentationFormat>Widescreen</PresentationFormat>
  <Paragraphs>88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OH FRAK, WE GOTTA DO TAXES?</vt:lpstr>
      <vt:lpstr>LEARNING OBJECTIVES</vt:lpstr>
      <vt:lpstr>INTERNAL REVENUE SERVICE</vt:lpstr>
      <vt:lpstr>INTERNAL REVENUE CODE</vt:lpstr>
      <vt:lpstr>INTERNAL REVENUE CODE</vt:lpstr>
      <vt:lpstr>INTERNAL REVENUE CODE</vt:lpstr>
      <vt:lpstr>IRS - OBLIGATIONS</vt:lpstr>
      <vt:lpstr>IRS - DEADLINES</vt:lpstr>
      <vt:lpstr>WHY POST BECOME DELINQUENT</vt:lpstr>
      <vt:lpstr>LOSS OF TAX EXEMPT STATUS</vt:lpstr>
      <vt:lpstr>LOSS OF TAX EXEMPT STATUS</vt:lpstr>
      <vt:lpstr>HOW TO FIX YOUR STATUS</vt:lpstr>
      <vt:lpstr>HOW TO FIX YOUR STATUS</vt:lpstr>
      <vt:lpstr>PowerPoint Presentation</vt:lpstr>
      <vt:lpstr>PowerPoint Presentation</vt:lpstr>
      <vt:lpstr>PowerPoint Presentation</vt:lpstr>
      <vt:lpstr>PowerPoint Presentation</vt:lpstr>
      <vt:lpstr>PowerPoint Presentation</vt:lpstr>
      <vt:lpstr>PowerPoint Presentation</vt:lpstr>
      <vt:lpstr>Fini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Pushies</dc:creator>
  <cp:lastModifiedBy>Autrey James</cp:lastModifiedBy>
  <cp:revision>25</cp:revision>
  <dcterms:created xsi:type="dcterms:W3CDTF">2022-08-06T02:44:17Z</dcterms:created>
  <dcterms:modified xsi:type="dcterms:W3CDTF">2024-02-01T15:35:25Z</dcterms:modified>
</cp:coreProperties>
</file>