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56" r:id="rId5"/>
    <p:sldId id="257" r:id="rId6"/>
    <p:sldId id="258" r:id="rId7"/>
    <p:sldId id="259" r:id="rId8"/>
    <p:sldId id="278" r:id="rId9"/>
    <p:sldId id="260" r:id="rId10"/>
    <p:sldId id="269" r:id="rId11"/>
    <p:sldId id="262" r:id="rId12"/>
    <p:sldId id="263" r:id="rId13"/>
    <p:sldId id="264" r:id="rId14"/>
    <p:sldId id="265" r:id="rId15"/>
    <p:sldId id="266" r:id="rId16"/>
    <p:sldId id="271" r:id="rId17"/>
    <p:sldId id="272" r:id="rId18"/>
    <p:sldId id="273" r:id="rId19"/>
    <p:sldId id="267" r:id="rId20"/>
    <p:sldId id="268" r:id="rId21"/>
    <p:sldId id="276" r:id="rId22"/>
    <p:sldId id="261" r:id="rId23"/>
    <p:sldId id="270"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ers, Libby" initials="VL" lastIdx="12" clrIdx="0">
    <p:extLst>
      <p:ext uri="{19B8F6BF-5375-455C-9EA6-DF929625EA0E}">
        <p15:presenceInfo xmlns:p15="http://schemas.microsoft.com/office/powerpoint/2012/main" userId="Vickers, Libby" providerId="None"/>
      </p:ext>
    </p:extLst>
  </p:cmAuthor>
  <p:cmAuthor id="2" name="Vickers, Libby" initials="VL [2]" lastIdx="5" clrIdx="1">
    <p:extLst>
      <p:ext uri="{19B8F6BF-5375-455C-9EA6-DF929625EA0E}">
        <p15:presenceInfo xmlns:p15="http://schemas.microsoft.com/office/powerpoint/2012/main" userId="S::lvickers@legion.org::e250baef-1418-4325-b620-0f9540a03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9" autoAdjust="0"/>
    <p:restoredTop sz="80025" autoAdjust="0"/>
  </p:normalViewPr>
  <p:slideViewPr>
    <p:cSldViewPr snapToGrid="0">
      <p:cViewPr varScale="1">
        <p:scale>
          <a:sx n="53" d="100"/>
          <a:sy n="53" d="100"/>
        </p:scale>
        <p:origin x="1304" y="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mbrano, Barbara J." userId="d829010d-50c3-4a2c-b3e0-b7c91b2449ed" providerId="ADAL" clId="{497BD4A2-309F-4A60-A80E-D5FDBF7EA662}"/>
    <pc:docChg chg="addSld modSld sldOrd">
      <pc:chgData name="Lombrano, Barbara J." userId="d829010d-50c3-4a2c-b3e0-b7c91b2449ed" providerId="ADAL" clId="{497BD4A2-309F-4A60-A80E-D5FDBF7EA662}" dt="2024-02-12T22:55:20.518" v="42" actId="20577"/>
      <pc:docMkLst>
        <pc:docMk/>
      </pc:docMkLst>
      <pc:sldChg chg="modSp mod">
        <pc:chgData name="Lombrano, Barbara J." userId="d829010d-50c3-4a2c-b3e0-b7c91b2449ed" providerId="ADAL" clId="{497BD4A2-309F-4A60-A80E-D5FDBF7EA662}" dt="2024-02-02T18:13:30.133" v="33" actId="20577"/>
        <pc:sldMkLst>
          <pc:docMk/>
          <pc:sldMk cId="1575596370" sldId="256"/>
        </pc:sldMkLst>
        <pc:spChg chg="mod">
          <ac:chgData name="Lombrano, Barbara J." userId="d829010d-50c3-4a2c-b3e0-b7c91b2449ed" providerId="ADAL" clId="{497BD4A2-309F-4A60-A80E-D5FDBF7EA662}" dt="2024-02-02T18:13:30.133" v="33" actId="20577"/>
          <ac:spMkLst>
            <pc:docMk/>
            <pc:sldMk cId="1575596370" sldId="256"/>
            <ac:spMk id="2" creationId="{00000000-0000-0000-0000-000000000000}"/>
          </ac:spMkLst>
        </pc:spChg>
      </pc:sldChg>
      <pc:sldChg chg="ord">
        <pc:chgData name="Lombrano, Barbara J." userId="d829010d-50c3-4a2c-b3e0-b7c91b2449ed" providerId="ADAL" clId="{497BD4A2-309F-4A60-A80E-D5FDBF7EA662}" dt="2024-02-01T03:31:41.896" v="1"/>
        <pc:sldMkLst>
          <pc:docMk/>
          <pc:sldMk cId="3840605620" sldId="261"/>
        </pc:sldMkLst>
      </pc:sldChg>
      <pc:sldChg chg="modSp mod">
        <pc:chgData name="Lombrano, Barbara J." userId="d829010d-50c3-4a2c-b3e0-b7c91b2449ed" providerId="ADAL" clId="{497BD4A2-309F-4A60-A80E-D5FDBF7EA662}" dt="2024-02-12T22:55:20.518" v="42" actId="20577"/>
        <pc:sldMkLst>
          <pc:docMk/>
          <pc:sldMk cId="824262463" sldId="263"/>
        </pc:sldMkLst>
        <pc:spChg chg="mod">
          <ac:chgData name="Lombrano, Barbara J." userId="d829010d-50c3-4a2c-b3e0-b7c91b2449ed" providerId="ADAL" clId="{497BD4A2-309F-4A60-A80E-D5FDBF7EA662}" dt="2024-02-12T22:55:20.518" v="42" actId="20577"/>
          <ac:spMkLst>
            <pc:docMk/>
            <pc:sldMk cId="824262463" sldId="263"/>
            <ac:spMk id="3" creationId="{FC768BB0-166D-8252-49F5-5AD2A0B01261}"/>
          </ac:spMkLst>
        </pc:spChg>
      </pc:sldChg>
      <pc:sldChg chg="ord">
        <pc:chgData name="Lombrano, Barbara J." userId="d829010d-50c3-4a2c-b3e0-b7c91b2449ed" providerId="ADAL" clId="{497BD4A2-309F-4A60-A80E-D5FDBF7EA662}" dt="2024-02-01T03:31:57.550" v="3"/>
        <pc:sldMkLst>
          <pc:docMk/>
          <pc:sldMk cId="68711498" sldId="270"/>
        </pc:sldMkLst>
      </pc:sldChg>
      <pc:sldChg chg="modSp new mod">
        <pc:chgData name="Lombrano, Barbara J." userId="d829010d-50c3-4a2c-b3e0-b7c91b2449ed" providerId="ADAL" clId="{497BD4A2-309F-4A60-A80E-D5FDBF7EA662}" dt="2024-02-01T03:32:14.289" v="32" actId="20577"/>
        <pc:sldMkLst>
          <pc:docMk/>
          <pc:sldMk cId="1058425634" sldId="277"/>
        </pc:sldMkLst>
        <pc:spChg chg="mod">
          <ac:chgData name="Lombrano, Barbara J." userId="d829010d-50c3-4a2c-b3e0-b7c91b2449ed" providerId="ADAL" clId="{497BD4A2-309F-4A60-A80E-D5FDBF7EA662}" dt="2024-02-01T03:32:14.289" v="32" actId="20577"/>
          <ac:spMkLst>
            <pc:docMk/>
            <pc:sldMk cId="1058425634" sldId="277"/>
            <ac:spMk id="2" creationId="{8BFC9FA2-FAE7-9F35-EE28-69954DB8FF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455E-615B-5344-A4F7-C4D95A45ACAE}" type="datetimeFigureOut">
              <a:rPr lang="en-US" smtClean="0"/>
              <a:t>2/12/2024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A413-938C-544F-8A29-8074E2BC8166}" type="slidenum">
              <a:rPr lang="en-US" smtClean="0"/>
              <a:t>‹#›</a:t>
            </a:fld>
            <a:endParaRPr lang="en-US" dirty="0"/>
          </a:p>
        </p:txBody>
      </p:sp>
    </p:spTree>
    <p:extLst>
      <p:ext uri="{BB962C8B-B14F-4D97-AF65-F5344CB8AC3E}">
        <p14:creationId xmlns:p14="http://schemas.microsoft.com/office/powerpoint/2010/main" val="89455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a:t>
            </a:fld>
            <a:endParaRPr lang="en-US" dirty="0"/>
          </a:p>
        </p:txBody>
      </p:sp>
    </p:spTree>
    <p:extLst>
      <p:ext uri="{BB962C8B-B14F-4D97-AF65-F5344CB8AC3E}">
        <p14:creationId xmlns:p14="http://schemas.microsoft.com/office/powerpoint/2010/main" val="246768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t>Write down every time you lead or participate in holiday and memorial services, dedications, installations, initiations and funerals. You may also be required to report visits to ill or hospitalized members. Finally, add up letters and cards sent, telephone calls made, miles traveled, and the money and hours spent on each</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15</a:t>
            </a:fld>
            <a:endParaRPr lang="en-US" dirty="0"/>
          </a:p>
        </p:txBody>
      </p:sp>
    </p:spTree>
    <p:extLst>
      <p:ext uri="{BB962C8B-B14F-4D97-AF65-F5344CB8AC3E}">
        <p14:creationId xmlns:p14="http://schemas.microsoft.com/office/powerpoint/2010/main" val="369263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17</a:t>
            </a:fld>
            <a:endParaRPr lang="en-US" dirty="0"/>
          </a:p>
        </p:txBody>
      </p:sp>
    </p:spTree>
    <p:extLst>
      <p:ext uri="{BB962C8B-B14F-4D97-AF65-F5344CB8AC3E}">
        <p14:creationId xmlns:p14="http://schemas.microsoft.com/office/powerpoint/2010/main" val="318368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18</a:t>
            </a:fld>
            <a:endParaRPr lang="en-US" dirty="0"/>
          </a:p>
        </p:txBody>
      </p:sp>
    </p:spTree>
    <p:extLst>
      <p:ext uri="{BB962C8B-B14F-4D97-AF65-F5344CB8AC3E}">
        <p14:creationId xmlns:p14="http://schemas.microsoft.com/office/powerpoint/2010/main" val="355756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Adjutant is a position where continuity is essential.  Their duties are administrative.  Is the conduit for communication</a:t>
            </a:r>
          </a:p>
        </p:txBody>
      </p:sp>
      <p:sp>
        <p:nvSpPr>
          <p:cNvPr id="4" name="Slide Number Placeholder 3"/>
          <p:cNvSpPr>
            <a:spLocks noGrp="1"/>
          </p:cNvSpPr>
          <p:nvPr>
            <p:ph type="sldNum" sz="quarter" idx="5"/>
          </p:nvPr>
        </p:nvSpPr>
        <p:spPr/>
        <p:txBody>
          <a:bodyPr/>
          <a:lstStyle/>
          <a:p>
            <a:fld id="{DED9A413-938C-544F-8A29-8074E2BC8166}" type="slidenum">
              <a:rPr lang="en-US" smtClean="0"/>
              <a:t>20</a:t>
            </a:fld>
            <a:endParaRPr lang="en-US" dirty="0"/>
          </a:p>
        </p:txBody>
      </p:sp>
    </p:spTree>
    <p:extLst>
      <p:ext uri="{BB962C8B-B14F-4D97-AF65-F5344CB8AC3E}">
        <p14:creationId xmlns:p14="http://schemas.microsoft.com/office/powerpoint/2010/main" val="364086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Commander, Adjutant, and Finance Officer are required for a Post. All other offices are recommended</a:t>
            </a:r>
          </a:p>
          <a:p>
            <a:endParaRPr lang="en-US" dirty="0"/>
          </a:p>
          <a:p>
            <a:r>
              <a:rPr lang="en-US" dirty="0"/>
              <a:t>Are the other officers elected or appointed?  What dictates this? (</a:t>
            </a:r>
            <a:r>
              <a:rPr lang="en-US" dirty="0" err="1"/>
              <a:t>ByLaws</a:t>
            </a:r>
            <a:r>
              <a:rPr lang="en-US" dirty="0"/>
              <a:t>)</a:t>
            </a:r>
          </a:p>
        </p:txBody>
      </p:sp>
      <p:sp>
        <p:nvSpPr>
          <p:cNvPr id="4" name="Slide Number Placeholder 3"/>
          <p:cNvSpPr>
            <a:spLocks noGrp="1"/>
          </p:cNvSpPr>
          <p:nvPr>
            <p:ph type="sldNum" sz="quarter" idx="5"/>
          </p:nvPr>
        </p:nvSpPr>
        <p:spPr/>
        <p:txBody>
          <a:bodyPr/>
          <a:lstStyle/>
          <a:p>
            <a:fld id="{DED9A413-938C-544F-8A29-8074E2BC8166}" type="slidenum">
              <a:rPr lang="en-US" smtClean="0"/>
              <a:t>3</a:t>
            </a:fld>
            <a:endParaRPr lang="en-US" dirty="0"/>
          </a:p>
        </p:txBody>
      </p:sp>
    </p:spTree>
    <p:extLst>
      <p:ext uri="{BB962C8B-B14F-4D97-AF65-F5344CB8AC3E}">
        <p14:creationId xmlns:p14="http://schemas.microsoft.com/office/powerpoint/2010/main" val="309895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Encourage them to use initiative and develop new ideas. </a:t>
            </a:r>
          </a:p>
          <a:p>
            <a:pPr marL="228600" indent="-228600">
              <a:buAutoNum type="arabicPeriod"/>
            </a:pPr>
            <a:r>
              <a:rPr lang="en-US" b="1" dirty="0"/>
              <a:t>Should not micro manage</a:t>
            </a:r>
          </a:p>
          <a:p>
            <a:pPr marL="228600" indent="-228600">
              <a:buAutoNum type="arabicPeriod"/>
            </a:pPr>
            <a:r>
              <a:rPr lang="en-US" dirty="0"/>
              <a:t>Shake hands, kiss babies mind frame</a:t>
            </a:r>
          </a:p>
          <a:p>
            <a:pPr marL="228600" indent="-228600">
              <a:buAutoNum type="arabicPeriod"/>
            </a:pPr>
            <a:r>
              <a:rPr lang="en-US" dirty="0"/>
              <a:t>General oversight</a:t>
            </a:r>
          </a:p>
        </p:txBody>
      </p:sp>
      <p:sp>
        <p:nvSpPr>
          <p:cNvPr id="4" name="Slide Number Placeholder 3"/>
          <p:cNvSpPr>
            <a:spLocks noGrp="1"/>
          </p:cNvSpPr>
          <p:nvPr>
            <p:ph type="sldNum" sz="quarter" idx="5"/>
          </p:nvPr>
        </p:nvSpPr>
        <p:spPr/>
        <p:txBody>
          <a:bodyPr/>
          <a:lstStyle/>
          <a:p>
            <a:fld id="{DED9A413-938C-544F-8A29-8074E2BC8166}" type="slidenum">
              <a:rPr lang="en-US" smtClean="0"/>
              <a:t>5</a:t>
            </a:fld>
            <a:endParaRPr lang="en-US" dirty="0"/>
          </a:p>
        </p:txBody>
      </p:sp>
    </p:spTree>
    <p:extLst>
      <p:ext uri="{BB962C8B-B14F-4D97-AF65-F5344CB8AC3E}">
        <p14:creationId xmlns:p14="http://schemas.microsoft.com/office/powerpoint/2010/main" val="13054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8</a:t>
            </a:fld>
            <a:endParaRPr lang="en-US" dirty="0"/>
          </a:p>
        </p:txBody>
      </p:sp>
    </p:spTree>
    <p:extLst>
      <p:ext uri="{BB962C8B-B14F-4D97-AF65-F5344CB8AC3E}">
        <p14:creationId xmlns:p14="http://schemas.microsoft.com/office/powerpoint/2010/main" val="256363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sergeant-at-arms arranges the meeting hall and assists the post commander and adjutant in preliminary arrangements for meetings, including leading the color detail during presentation and retirement ceremonies. He or she is the expert on flag etiquette and should know proper flag etiquette. The sergeant-at-arms should also play a leading role in the post color guard, burial detail and other pageantry.</a:t>
            </a:r>
          </a:p>
          <a:p>
            <a:r>
              <a:rPr lang="en-US" sz="1200" kern="1200" dirty="0">
                <a:solidFill>
                  <a:schemeClr val="tx1"/>
                </a:solidFill>
                <a:effectLst/>
                <a:latin typeface="+mn-lt"/>
                <a:ea typeface="+mn-ea"/>
                <a:cs typeface="+mn-cs"/>
              </a:rPr>
              <a:t>The sergeant-at-arms is the logical person to chair a welcome committee, which can have a tremendous influence on the post’s image, membership and relationship with members. Every Legionnaire wants to feel part of the group, particularly the new Legionnaire attending his or her first few meetings. The sergeant-at- arms must make certain new members are welcomed, introduced and made to feel they are important to the post. The sergeant-at-arms encourages members to attend meetings and advises the commander on</a:t>
            </a:r>
          </a:p>
          <a:p>
            <a:r>
              <a:rPr lang="en-US" sz="1200" kern="1200" dirty="0">
                <a:solidFill>
                  <a:schemeClr val="tx1"/>
                </a:solidFill>
                <a:effectLst/>
                <a:latin typeface="+mn-lt"/>
                <a:ea typeface="+mn-ea"/>
                <a:cs typeface="+mn-cs"/>
              </a:rPr>
              <a:t>who should be acknowledged.</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9</a:t>
            </a:fld>
            <a:endParaRPr lang="en-US" dirty="0"/>
          </a:p>
        </p:txBody>
      </p:sp>
    </p:spTree>
    <p:extLst>
      <p:ext uri="{BB962C8B-B14F-4D97-AF65-F5344CB8AC3E}">
        <p14:creationId xmlns:p14="http://schemas.microsoft.com/office/powerpoint/2010/main" val="404071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Be able to pass on information to Post Commander o proper decisions can be made</a:t>
            </a:r>
          </a:p>
        </p:txBody>
      </p:sp>
      <p:sp>
        <p:nvSpPr>
          <p:cNvPr id="4" name="Slide Number Placeholder 3"/>
          <p:cNvSpPr>
            <a:spLocks noGrp="1"/>
          </p:cNvSpPr>
          <p:nvPr>
            <p:ph type="sldNum" sz="quarter" idx="5"/>
          </p:nvPr>
        </p:nvSpPr>
        <p:spPr/>
        <p:txBody>
          <a:bodyPr/>
          <a:lstStyle/>
          <a:p>
            <a:fld id="{DED9A413-938C-544F-8A29-8074E2BC8166}" type="slidenum">
              <a:rPr lang="en-US" smtClean="0"/>
              <a:t>10</a:t>
            </a:fld>
            <a:endParaRPr lang="en-US" dirty="0"/>
          </a:p>
        </p:txBody>
      </p:sp>
    </p:spTree>
    <p:extLst>
      <p:ext uri="{BB962C8B-B14F-4D97-AF65-F5344CB8AC3E}">
        <p14:creationId xmlns:p14="http://schemas.microsoft.com/office/powerpoint/2010/main" val="317397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work of post historian is cumulative. it is wise to leave the responsibility to one person if handled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should be close cooperation between the post adjutant and the historian. The former works with records on matters of current interest, the latter on matters of historical interest. The post historian should also keep in touch with the department historian and be prompt in answering inquiries. An annual report should be made to the department historian prior to the department convention.</a:t>
            </a:r>
          </a:p>
          <a:p>
            <a:r>
              <a:rPr lang="en-US" sz="1200" kern="1200" dirty="0">
                <a:solidFill>
                  <a:schemeClr val="tx1"/>
                </a:solidFill>
                <a:effectLst/>
                <a:latin typeface="+mn-lt"/>
                <a:ea typeface="+mn-ea"/>
                <a:cs typeface="+mn-cs"/>
              </a:rPr>
              <a:t>Copies of printed material regarding the post should be deposited in local and state libraries, as well as in the post and department archives. This will prevent complete loss of records through fire or other catastrophe, as well as provide source material for those looking for information about The American Legion. An outline for a one-year post narrative history and yearbook is provided in the appendix </a:t>
            </a:r>
            <a:r>
              <a:rPr lang="en-US" sz="1200" kern="1200" dirty="0">
                <a:solidFill>
                  <a:schemeClr val="tx1"/>
                </a:solidFill>
                <a:effectLst/>
                <a:highlight>
                  <a:srgbClr val="FFFF00"/>
                </a:highlight>
                <a:latin typeface="+mn-lt"/>
                <a:ea typeface="+mn-ea"/>
                <a:cs typeface="+mn-cs"/>
              </a:rPr>
              <a:t>(</a:t>
            </a:r>
            <a:r>
              <a:rPr lang="en-US" sz="1200" b="1" kern="1200" dirty="0">
                <a:solidFill>
                  <a:schemeClr val="tx1"/>
                </a:solidFill>
                <a:effectLst/>
                <a:highlight>
                  <a:srgbClr val="FF0000"/>
                </a:highlight>
                <a:latin typeface="+mn-lt"/>
                <a:ea typeface="+mn-ea"/>
                <a:cs typeface="+mn-cs"/>
              </a:rPr>
              <a:t>see pages 139-149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post historian should attend department conventions and make a point of knowing what historians of nearby posts are doing. The department historian can advise post historians on department and national</a:t>
            </a:r>
          </a:p>
          <a:p>
            <a:r>
              <a:rPr lang="en-US" sz="1200" kern="1200" dirty="0">
                <a:solidFill>
                  <a:schemeClr val="tx1"/>
                </a:solidFill>
                <a:effectLst/>
                <a:latin typeface="+mn-lt"/>
                <a:ea typeface="+mn-ea"/>
                <a:cs typeface="+mn-cs"/>
              </a:rPr>
              <a:t>post history contests, historians associations, and materials to assist in maintaining best practices.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166921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dirty="0"/>
              <a:t>Aware of their influence on others, chaplains should be proud of their office and determined to do a good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A chaplain has a responsibility to all and cannot be selective in his or her service. Death, illness, family problems, and other concerns seldom occur at the chaplain’s convenience. Expect to adjust your schedule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t>
            </a:r>
            <a:r>
              <a:rPr lang="en-US" dirty="0"/>
              <a:t>Never reveal what you’ve learned or discussed in a private setting while serving as a chaplain and spiritual adviser. To do so risks an immediate loss of integrity</a:t>
            </a:r>
          </a:p>
          <a:p>
            <a:pPr marL="342900" indent="-342900" algn="l">
              <a:buFont typeface="Wingdings" panose="05000000000000000000" pitchFamily="2" charset="2"/>
              <a:buChar char="v"/>
            </a:pPr>
            <a:r>
              <a:rPr lang="en-US" dirty="0"/>
              <a:t>6. Failure to meet expectations </a:t>
            </a:r>
          </a:p>
          <a:p>
            <a:r>
              <a:rPr lang="en-US" dirty="0"/>
              <a:t>or standards of conduct reflects negatively on The American Legion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13</a:t>
            </a:fld>
            <a:endParaRPr lang="en-US" dirty="0"/>
          </a:p>
        </p:txBody>
      </p:sp>
    </p:spTree>
    <p:extLst>
      <p:ext uri="{BB962C8B-B14F-4D97-AF65-F5344CB8AC3E}">
        <p14:creationId xmlns:p14="http://schemas.microsoft.com/office/powerpoint/2010/main" val="210154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t>The chaplain’s presence sends a message that each activity or event is significant, whether or not you have a particular role to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dirty="0"/>
              <a:t>Specifically, the chaplain gives the invocation and benediction at meetings, as well as the memorial prayer at Post Everlasting services. Sadly, many think this to be the total work of the chaplain</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14</a:t>
            </a:fld>
            <a:endParaRPr lang="en-US" dirty="0"/>
          </a:p>
        </p:txBody>
      </p:sp>
    </p:spTree>
    <p:extLst>
      <p:ext uri="{BB962C8B-B14F-4D97-AF65-F5344CB8AC3E}">
        <p14:creationId xmlns:p14="http://schemas.microsoft.com/office/powerpoint/2010/main" val="1560332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
        <p:nvSpPr>
          <p:cNvPr id="8" name="Rectangle 7">
            <a:extLst>
              <a:ext uri="{FF2B5EF4-FFF2-40B4-BE49-F238E27FC236}">
                <a16:creationId xmlns:a16="http://schemas.microsoft.com/office/drawing/2014/main" id="{C828997C-E63D-63F5-F7D9-DBD70F69E7E8}"/>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F39A7B-B3B6-4A8C-6DBC-FAAF54065EB8}"/>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font, graphics, screenshot, graphic design&#10;&#10;Description automatically generated">
            <a:extLst>
              <a:ext uri="{FF2B5EF4-FFF2-40B4-BE49-F238E27FC236}">
                <a16:creationId xmlns:a16="http://schemas.microsoft.com/office/drawing/2014/main" id="{830ECD04-ADCC-932C-52C6-646261284C42}"/>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dirty="0"/>
          </a:p>
        </p:txBody>
      </p:sp>
      <p:sp>
        <p:nvSpPr>
          <p:cNvPr id="8" name="Rectangle 7">
            <a:extLst>
              <a:ext uri="{FF2B5EF4-FFF2-40B4-BE49-F238E27FC236}">
                <a16:creationId xmlns:a16="http://schemas.microsoft.com/office/drawing/2014/main" id="{DFC1E715-5E58-7E75-BF05-4DBA36C2C609}"/>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9554C-6FDE-3923-95C5-6823129B2F0C}"/>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font, graphics, screenshot, graphic design&#10;&#10;Description automatically generated">
            <a:extLst>
              <a:ext uri="{FF2B5EF4-FFF2-40B4-BE49-F238E27FC236}">
                <a16:creationId xmlns:a16="http://schemas.microsoft.com/office/drawing/2014/main" id="{0E0137D7-867C-D9B8-786F-19C6E161274D}"/>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9B4D-84D4-F1E8-D69E-DDDB7F54E3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1C5E30-A75D-57A2-9782-6227B8026A43}"/>
              </a:ext>
            </a:extLst>
          </p:cNvPr>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4" name="Footer Placeholder 3">
            <a:extLst>
              <a:ext uri="{FF2B5EF4-FFF2-40B4-BE49-F238E27FC236}">
                <a16:creationId xmlns:a16="http://schemas.microsoft.com/office/drawing/2014/main" id="{87A1E2B9-BA6D-CEF0-526B-3CAA548AD5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4BCA9B-DFB9-85DC-531E-A266CA17C827}"/>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908279104"/>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dirty="0"/>
          </a:p>
        </p:txBody>
      </p:sp>
      <p:sp>
        <p:nvSpPr>
          <p:cNvPr id="6" name="Rectangle 5">
            <a:extLst>
              <a:ext uri="{FF2B5EF4-FFF2-40B4-BE49-F238E27FC236}">
                <a16:creationId xmlns:a16="http://schemas.microsoft.com/office/drawing/2014/main" id="{C19037E4-D98A-28B2-3533-44F8A4F2B00A}"/>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7C587D-6956-D5C3-53A8-F112C1DFABAD}"/>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nt, graphics, screenshot, graphic design&#10;&#10;Description automatically generated">
            <a:extLst>
              <a:ext uri="{FF2B5EF4-FFF2-40B4-BE49-F238E27FC236}">
                <a16:creationId xmlns:a16="http://schemas.microsoft.com/office/drawing/2014/main" id="{4D7DE2E9-1B1C-559D-D173-1A3EA23678A7}"/>
              </a:ext>
            </a:extLst>
          </p:cNvPr>
          <p:cNvPicPr>
            <a:picLocks noChangeAspect="1"/>
          </p:cNvPicPr>
          <p:nvPr userDrawn="1"/>
        </p:nvPicPr>
        <p:blipFill>
          <a:blip r:embed="rId2"/>
          <a:stretch>
            <a:fillRect/>
          </a:stretch>
        </p:blipFill>
        <p:spPr>
          <a:xfrm>
            <a:off x="326575" y="297369"/>
            <a:ext cx="1542934" cy="425148"/>
          </a:xfrm>
          <a:prstGeom prst="rect">
            <a:avLst/>
          </a:prstGeom>
        </p:spPr>
      </p:pic>
    </p:spTree>
    <p:extLst>
      <p:ext uri="{BB962C8B-B14F-4D97-AF65-F5344CB8AC3E}">
        <p14:creationId xmlns:p14="http://schemas.microsoft.com/office/powerpoint/2010/main" val="3554656460"/>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
        <p:nvSpPr>
          <p:cNvPr id="7" name="Rectangle 6">
            <a:extLst>
              <a:ext uri="{FF2B5EF4-FFF2-40B4-BE49-F238E27FC236}">
                <a16:creationId xmlns:a16="http://schemas.microsoft.com/office/drawing/2014/main" id="{3CFF2A39-86A5-AE8F-65CC-94C6DC39B10B}"/>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530984-81F2-0509-9E35-09A5E937CD7C}"/>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407EA8BD-E655-EB47-ADCC-46C2E25338BE}"/>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
        <p:nvSpPr>
          <p:cNvPr id="7" name="Rectangle 6">
            <a:extLst>
              <a:ext uri="{FF2B5EF4-FFF2-40B4-BE49-F238E27FC236}">
                <a16:creationId xmlns:a16="http://schemas.microsoft.com/office/drawing/2014/main" id="{1DF71BDF-248D-0391-06FC-578F2DECA3BE}"/>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56AF7F-E267-A1BA-31E8-C12228D84CB7}"/>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70991ACE-F621-E875-8912-1858B954518C}"/>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dirty="0"/>
          </a:p>
        </p:txBody>
      </p:sp>
      <p:sp>
        <p:nvSpPr>
          <p:cNvPr id="8" name="Rectangle 7">
            <a:extLst>
              <a:ext uri="{FF2B5EF4-FFF2-40B4-BE49-F238E27FC236}">
                <a16:creationId xmlns:a16="http://schemas.microsoft.com/office/drawing/2014/main" id="{7A599037-69B6-06E2-8E57-1FC00EA27201}"/>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A5EAAA-336B-7E05-C0D4-11CEF9B01C2A}"/>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font, graphics, screenshot, graphic design&#10;&#10;Description automatically generated">
            <a:extLst>
              <a:ext uri="{FF2B5EF4-FFF2-40B4-BE49-F238E27FC236}">
                <a16:creationId xmlns:a16="http://schemas.microsoft.com/office/drawing/2014/main" id="{3678FA21-3733-0924-3B5A-B272ECE16282}"/>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dirty="0"/>
          </a:p>
        </p:txBody>
      </p:sp>
      <p:sp>
        <p:nvSpPr>
          <p:cNvPr id="2" name="Rectangle 1">
            <a:extLst>
              <a:ext uri="{FF2B5EF4-FFF2-40B4-BE49-F238E27FC236}">
                <a16:creationId xmlns:a16="http://schemas.microsoft.com/office/drawing/2014/main" id="{75B0B445-F67B-53C4-A90E-FC7BAB69F713}"/>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B6E80-3C64-6F44-06E4-2BD042B09DE0}"/>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 picture containing font, graphics, screenshot, graphic design&#10;&#10;Description automatically generated">
            <a:extLst>
              <a:ext uri="{FF2B5EF4-FFF2-40B4-BE49-F238E27FC236}">
                <a16:creationId xmlns:a16="http://schemas.microsoft.com/office/drawing/2014/main" id="{3144ED94-7E07-B2E8-C4F0-0DB6D4E8D79A}"/>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dirty="0"/>
          </a:p>
        </p:txBody>
      </p:sp>
      <p:sp>
        <p:nvSpPr>
          <p:cNvPr id="6" name="Rectangle 5">
            <a:extLst>
              <a:ext uri="{FF2B5EF4-FFF2-40B4-BE49-F238E27FC236}">
                <a16:creationId xmlns:a16="http://schemas.microsoft.com/office/drawing/2014/main" id="{F41690BE-82AF-FC50-18F9-8E1545A8DF19}"/>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88B21D-0A06-90B0-AD1E-0BA53E8961E2}"/>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nt, graphics, screenshot, graphic design&#10;&#10;Description automatically generated">
            <a:extLst>
              <a:ext uri="{FF2B5EF4-FFF2-40B4-BE49-F238E27FC236}">
                <a16:creationId xmlns:a16="http://schemas.microsoft.com/office/drawing/2014/main" id="{80B10091-1A3F-CA9E-0CE0-69EC44E28E86}"/>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dirty="0"/>
          </a:p>
        </p:txBody>
      </p:sp>
      <p:sp>
        <p:nvSpPr>
          <p:cNvPr id="5" name="Rectangle 4">
            <a:extLst>
              <a:ext uri="{FF2B5EF4-FFF2-40B4-BE49-F238E27FC236}">
                <a16:creationId xmlns:a16="http://schemas.microsoft.com/office/drawing/2014/main" id="{88BC577C-E680-8A90-6E49-D3926391E664}"/>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89B246-79A4-AEB5-D2C1-DC886BAB7B7D}"/>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font, graphics, screenshot, graphic design&#10;&#10;Description automatically generated">
            <a:extLst>
              <a:ext uri="{FF2B5EF4-FFF2-40B4-BE49-F238E27FC236}">
                <a16:creationId xmlns:a16="http://schemas.microsoft.com/office/drawing/2014/main" id="{C6852DC1-464E-57E0-1298-41D743C8CCDC}"/>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dirty="0"/>
          </a:p>
        </p:txBody>
      </p:sp>
      <p:sp>
        <p:nvSpPr>
          <p:cNvPr id="8" name="Rectangle 7">
            <a:extLst>
              <a:ext uri="{FF2B5EF4-FFF2-40B4-BE49-F238E27FC236}">
                <a16:creationId xmlns:a16="http://schemas.microsoft.com/office/drawing/2014/main" id="{71439970-E219-16C9-BD1F-1BAF245943CD}"/>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B624E6-057D-C1E9-59AD-80E6D7EA4B8B}"/>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font, graphics, screenshot, graphic design&#10;&#10;Description automatically generated">
            <a:extLst>
              <a:ext uri="{FF2B5EF4-FFF2-40B4-BE49-F238E27FC236}">
                <a16:creationId xmlns:a16="http://schemas.microsoft.com/office/drawing/2014/main" id="{F85D05EB-6CD5-4723-4D56-14DCCC3B750B}"/>
              </a:ext>
            </a:extLst>
          </p:cNvPr>
          <p:cNvPicPr>
            <a:picLocks noChangeAspect="1"/>
          </p:cNvPicPr>
          <p:nvPr userDrawn="1"/>
        </p:nvPicPr>
        <p:blipFill>
          <a:blip r:embed="rId2"/>
          <a:stretch>
            <a:fillRect/>
          </a:stretch>
        </p:blipFill>
        <p:spPr>
          <a:xfrm>
            <a:off x="326575" y="297369"/>
            <a:ext cx="1542934" cy="425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4" y="1261914"/>
            <a:ext cx="8162926" cy="1157436"/>
          </a:xfrm>
          <a:prstGeom prst="rect">
            <a:avLst/>
          </a:prstGeom>
        </p:spPr>
        <p:txBody>
          <a:bodyPr vert="horz" lIns="91440" tIns="45720" rIns="91440" bIns="45720" rtlCol="0" anchor="ctr">
            <a:noAutofit/>
          </a:bodyPr>
          <a:lstStyle/>
          <a:p>
            <a:r>
              <a:rPr lang="en-US" dirty="0"/>
              <a:t>Post Officers</a:t>
            </a:r>
            <a:br>
              <a:rPr lang="en-US" dirty="0"/>
            </a:br>
            <a:r>
              <a:rPr lang="en-US" dirty="0"/>
              <a:t>Duties &amp; Responsibilities</a:t>
            </a:r>
          </a:p>
        </p:txBody>
      </p:sp>
      <p:sp>
        <p:nvSpPr>
          <p:cNvPr id="3" name="Text Placeholder 2"/>
          <p:cNvSpPr>
            <a:spLocks noGrp="1"/>
          </p:cNvSpPr>
          <p:nvPr>
            <p:ph type="body" idx="1"/>
          </p:nvPr>
        </p:nvSpPr>
        <p:spPr>
          <a:xfrm>
            <a:off x="457200" y="2583849"/>
            <a:ext cx="8001000" cy="3216876"/>
          </a:xfrm>
          <a:prstGeom prst="rect">
            <a:avLst/>
          </a:prstGeom>
        </p:spPr>
        <p:txBody>
          <a:bodyPr vert="horz" lIns="91440" tIns="45720" rIns="91440" bIns="45720" rtlCol="0">
            <a:noAutofit/>
          </a:bodyPr>
          <a:lstStyle/>
          <a:p>
            <a:pPr lvl="0"/>
            <a:endParaRPr lang="en-US" dirty="0"/>
          </a:p>
          <a:p>
            <a:pPr lvl="0"/>
            <a:r>
              <a:rPr lang="en-US" dirty="0"/>
              <a:t>BARBARA LOMBRANO</a:t>
            </a:r>
          </a:p>
          <a:p>
            <a:pPr lvl="0"/>
            <a:r>
              <a:rPr lang="en-US" dirty="0"/>
              <a:t>INTERIM ADMINISTRATOR</a:t>
            </a:r>
          </a:p>
          <a:p>
            <a:pPr lvl="0"/>
            <a:endParaRPr lang="en-US" dirty="0"/>
          </a:p>
          <a:p>
            <a:pPr lvl="0"/>
            <a:r>
              <a:rPr lang="en-US" dirty="0"/>
              <a:t>Mid-Winter Conference </a:t>
            </a:r>
          </a:p>
          <a:p>
            <a:pPr lvl="0"/>
            <a:r>
              <a:rPr lang="en-US" dirty="0"/>
              <a:t>Olympia, WA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2/12/2024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
        <p:nvSpPr>
          <p:cNvPr id="7" name="Rectangle 6">
            <a:extLst>
              <a:ext uri="{FF2B5EF4-FFF2-40B4-BE49-F238E27FC236}">
                <a16:creationId xmlns:a16="http://schemas.microsoft.com/office/drawing/2014/main" id="{97A8C3C1-9D3B-2132-905C-8CAC38FC4800}"/>
              </a:ext>
            </a:extLst>
          </p:cNvPr>
          <p:cNvSpPr/>
          <p:nvPr userDrawn="1"/>
        </p:nvSpPr>
        <p:spPr>
          <a:xfrm>
            <a:off x="2170962" y="20633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495397-5474-FF02-0C10-4B9BCA8C3040}"/>
              </a:ext>
            </a:extLst>
          </p:cNvPr>
          <p:cNvSpPr/>
          <p:nvPr userDrawn="1"/>
        </p:nvSpPr>
        <p:spPr>
          <a:xfrm>
            <a:off x="140677" y="20633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font, graphics, screenshot, graphic design&#10;&#10;Description automatically generated">
            <a:extLst>
              <a:ext uri="{FF2B5EF4-FFF2-40B4-BE49-F238E27FC236}">
                <a16:creationId xmlns:a16="http://schemas.microsoft.com/office/drawing/2014/main" id="{B002E1E8-1BE1-FD36-139F-89A15EB5218F}"/>
              </a:ext>
            </a:extLst>
          </p:cNvPr>
          <p:cNvPicPr>
            <a:picLocks noChangeAspect="1"/>
          </p:cNvPicPr>
          <p:nvPr userDrawn="1"/>
        </p:nvPicPr>
        <p:blipFill>
          <a:blip r:embed="rId13"/>
          <a:stretch>
            <a:fillRect/>
          </a:stretch>
        </p:blipFill>
        <p:spPr>
          <a:xfrm>
            <a:off x="326575" y="297369"/>
            <a:ext cx="1542934" cy="42514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Lst>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0" indent="0" algn="ctr" defTabSz="457200" rtl="0" eaLnBrk="1" latinLnBrk="0" hangingPunct="1">
        <a:spcBef>
          <a:spcPct val="20000"/>
        </a:spcBef>
        <a:buClr>
          <a:schemeClr val="tx2"/>
        </a:buClr>
        <a:buFont typeface="Wingdings" pitchFamily="2" charset="2"/>
        <a:buNone/>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openclipart.org/detail/4459/fwd__bubble_hand_drawn-by-rejon-17766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ichaelmilton.org/2017/02/03/03-february-1943-remembering-the-immortal-chaplains/"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pixabay.com/en/glue-tube-sticky-gluing-coloring-15869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43AB60-CFF1-164D-E0EB-A449FADC4DA2}"/>
              </a:ext>
            </a:extLst>
          </p:cNvPr>
          <p:cNvGrpSpPr/>
          <p:nvPr/>
        </p:nvGrpSpPr>
        <p:grpSpPr>
          <a:xfrm>
            <a:off x="0" y="0"/>
            <a:ext cx="9144000" cy="6858000"/>
            <a:chOff x="0" y="-47730"/>
            <a:chExt cx="9144000" cy="6858000"/>
          </a:xfrm>
        </p:grpSpPr>
        <p:grpSp>
          <p:nvGrpSpPr>
            <p:cNvPr id="11" name="Group 10">
              <a:extLst>
                <a:ext uri="{FF2B5EF4-FFF2-40B4-BE49-F238E27FC236}">
                  <a16:creationId xmlns:a16="http://schemas.microsoft.com/office/drawing/2014/main" id="{797C69B2-D01C-DFF0-0E65-B3C02C1D2985}"/>
                </a:ext>
              </a:extLst>
            </p:cNvPr>
            <p:cNvGrpSpPr/>
            <p:nvPr/>
          </p:nvGrpSpPr>
          <p:grpSpPr>
            <a:xfrm>
              <a:off x="0" y="-47730"/>
              <a:ext cx="9144000" cy="6858000"/>
              <a:chOff x="15072" y="-47730"/>
              <a:chExt cx="9144000" cy="6858000"/>
            </a:xfrm>
          </p:grpSpPr>
          <p:sp>
            <p:nvSpPr>
              <p:cNvPr id="5" name="Rectangle 4">
                <a:extLst>
                  <a:ext uri="{FF2B5EF4-FFF2-40B4-BE49-F238E27FC236}">
                    <a16:creationId xmlns:a16="http://schemas.microsoft.com/office/drawing/2014/main" id="{6CAC2195-5AF0-20A2-5269-00337DA45686}"/>
                  </a:ext>
                </a:extLst>
              </p:cNvPr>
              <p:cNvSpPr/>
              <p:nvPr/>
            </p:nvSpPr>
            <p:spPr>
              <a:xfrm>
                <a:off x="15072" y="-4773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63FCD1E-8C62-A945-07E9-BD8DFEA47E69}"/>
                  </a:ext>
                </a:extLst>
              </p:cNvPr>
              <p:cNvGrpSpPr/>
              <p:nvPr/>
            </p:nvGrpSpPr>
            <p:grpSpPr>
              <a:xfrm>
                <a:off x="155749" y="158601"/>
                <a:ext cx="8917913" cy="599732"/>
                <a:chOff x="155749" y="158601"/>
                <a:chExt cx="8917913" cy="599732"/>
              </a:xfrm>
            </p:grpSpPr>
            <p:sp>
              <p:nvSpPr>
                <p:cNvPr id="6" name="Rectangle 5">
                  <a:extLst>
                    <a:ext uri="{FF2B5EF4-FFF2-40B4-BE49-F238E27FC236}">
                      <a16:creationId xmlns:a16="http://schemas.microsoft.com/office/drawing/2014/main" id="{501884EC-70CB-827E-C709-159A61A011AB}"/>
                    </a:ext>
                  </a:extLst>
                </p:cNvPr>
                <p:cNvSpPr/>
                <p:nvPr/>
              </p:nvSpPr>
              <p:spPr>
                <a:xfrm>
                  <a:off x="2186034"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1094D3-9D17-1291-709B-4D68927C8B97}"/>
                    </a:ext>
                  </a:extLst>
                </p:cNvPr>
                <p:cNvSpPr/>
                <p:nvPr/>
              </p:nvSpPr>
              <p:spPr>
                <a:xfrm>
                  <a:off x="155749" y="15860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nt, graphics, screenshot, graphic design&#10;&#10;Description automatically generated">
                  <a:extLst>
                    <a:ext uri="{FF2B5EF4-FFF2-40B4-BE49-F238E27FC236}">
                      <a16:creationId xmlns:a16="http://schemas.microsoft.com/office/drawing/2014/main" id="{677C5F41-49B8-63B5-6888-F8F8C9EE72DA}"/>
                    </a:ext>
                  </a:extLst>
                </p:cNvPr>
                <p:cNvPicPr>
                  <a:picLocks noChangeAspect="1"/>
                </p:cNvPicPr>
                <p:nvPr/>
              </p:nvPicPr>
              <p:blipFill>
                <a:blip r:embed="rId3"/>
                <a:stretch>
                  <a:fillRect/>
                </a:stretch>
              </p:blipFill>
              <p:spPr>
                <a:xfrm>
                  <a:off x="341647" y="249639"/>
                  <a:ext cx="1542934" cy="425148"/>
                </a:xfrm>
                <a:prstGeom prst="rect">
                  <a:avLst/>
                </a:prstGeom>
              </p:spPr>
            </p:pic>
          </p:grpSp>
        </p:grpSp>
        <p:sp>
          <p:nvSpPr>
            <p:cNvPr id="12" name="Rectangle 11">
              <a:extLst>
                <a:ext uri="{FF2B5EF4-FFF2-40B4-BE49-F238E27FC236}">
                  <a16:creationId xmlns:a16="http://schemas.microsoft.com/office/drawing/2014/main" id="{EB526D78-0696-C47F-0965-05426CF7F703}"/>
                </a:ext>
              </a:extLst>
            </p:cNvPr>
            <p:cNvSpPr/>
            <p:nvPr/>
          </p:nvSpPr>
          <p:spPr>
            <a:xfrm>
              <a:off x="326572" y="849372"/>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0194" y="983235"/>
            <a:ext cx="9033468" cy="3160247"/>
          </a:xfrm>
        </p:spPr>
        <p:txBody>
          <a:bodyPr/>
          <a:lstStyle/>
          <a:p>
            <a:r>
              <a:rPr lang="en-US" dirty="0">
                <a:solidFill>
                  <a:schemeClr val="tx2">
                    <a:lumMod val="90000"/>
                    <a:lumOff val="10000"/>
                  </a:schemeClr>
                </a:solidFill>
              </a:rPr>
              <a:t>Post Officers </a:t>
            </a:r>
            <a:br>
              <a:rPr lang="en-US" dirty="0">
                <a:solidFill>
                  <a:schemeClr val="tx2">
                    <a:lumMod val="90000"/>
                    <a:lumOff val="10000"/>
                  </a:schemeClr>
                </a:solidFill>
              </a:rPr>
            </a:br>
            <a:r>
              <a:rPr lang="en-US" dirty="0">
                <a:solidFill>
                  <a:schemeClr val="tx2">
                    <a:lumMod val="90000"/>
                    <a:lumOff val="10000"/>
                  </a:schemeClr>
                </a:solidFill>
              </a:rPr>
              <a:t>Duties </a:t>
            </a:r>
            <a:r>
              <a:rPr lang="en-US">
                <a:solidFill>
                  <a:schemeClr val="tx2">
                    <a:lumMod val="90000"/>
                    <a:lumOff val="10000"/>
                  </a:schemeClr>
                </a:solidFill>
              </a:rPr>
              <a:t>&amp; Responsibilities</a:t>
            </a:r>
            <a:endParaRPr lang="en-US" dirty="0">
              <a:solidFill>
                <a:schemeClr val="tx2">
                  <a:lumMod val="90000"/>
                  <a:lumOff val="10000"/>
                </a:schemeClr>
              </a:solidFill>
            </a:endParaRPr>
          </a:p>
        </p:txBody>
      </p:sp>
      <p:sp>
        <p:nvSpPr>
          <p:cNvPr id="4" name="TextBox 3">
            <a:extLst>
              <a:ext uri="{FF2B5EF4-FFF2-40B4-BE49-F238E27FC236}">
                <a16:creationId xmlns:a16="http://schemas.microsoft.com/office/drawing/2014/main" id="{98EE376A-8D76-46F7-B490-EA231922D786}"/>
              </a:ext>
            </a:extLst>
          </p:cNvPr>
          <p:cNvSpPr txBox="1"/>
          <p:nvPr/>
        </p:nvSpPr>
        <p:spPr>
          <a:xfrm>
            <a:off x="40194" y="6312815"/>
            <a:ext cx="9033468" cy="369332"/>
          </a:xfrm>
          <a:prstGeom prst="rect">
            <a:avLst/>
          </a:prstGeom>
          <a:noFill/>
        </p:spPr>
        <p:txBody>
          <a:bodyPr wrap="square" rtlCol="0">
            <a:spAutoFit/>
          </a:bodyPr>
          <a:lstStyle/>
          <a:p>
            <a:r>
              <a:rPr lang="en-US" dirty="0"/>
              <a:t>February 2024</a:t>
            </a:r>
          </a:p>
        </p:txBody>
      </p:sp>
      <p:sp>
        <p:nvSpPr>
          <p:cNvPr id="13" name="Subtitle 12">
            <a:extLst>
              <a:ext uri="{FF2B5EF4-FFF2-40B4-BE49-F238E27FC236}">
                <a16:creationId xmlns:a16="http://schemas.microsoft.com/office/drawing/2014/main" id="{4D5F397E-FA1E-87FA-67A6-FA79A9251E0E}"/>
              </a:ext>
            </a:extLst>
          </p:cNvPr>
          <p:cNvSpPr>
            <a:spLocks noGrp="1"/>
          </p:cNvSpPr>
          <p:nvPr>
            <p:ph type="subTitle" idx="1"/>
          </p:nvPr>
        </p:nvSpPr>
        <p:spPr>
          <a:xfrm>
            <a:off x="1371600" y="4319336"/>
            <a:ext cx="6400800" cy="1319463"/>
          </a:xfrm>
        </p:spPr>
        <p:txBody>
          <a:bodyPr/>
          <a:lstStyle/>
          <a:p>
            <a:r>
              <a:rPr lang="en-US" dirty="0">
                <a:solidFill>
                  <a:schemeClr val="tx2"/>
                </a:solidFill>
              </a:rPr>
              <a:t>Barbara Lombrano</a:t>
            </a:r>
          </a:p>
          <a:p>
            <a:r>
              <a:rPr lang="en-US" dirty="0">
                <a:solidFill>
                  <a:schemeClr val="tx2"/>
                </a:solidFill>
              </a:rPr>
              <a:t>Interim Administrator</a:t>
            </a:r>
          </a:p>
        </p:txBody>
      </p:sp>
    </p:spTree>
    <p:extLst>
      <p:ext uri="{BB962C8B-B14F-4D97-AF65-F5344CB8AC3E}">
        <p14:creationId xmlns:p14="http://schemas.microsoft.com/office/powerpoint/2010/main" val="15755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4A35-1C7A-8234-4301-8A2B51AA209B}"/>
              </a:ext>
            </a:extLst>
          </p:cNvPr>
          <p:cNvSpPr>
            <a:spLocks noGrp="1"/>
          </p:cNvSpPr>
          <p:nvPr>
            <p:ph type="title"/>
          </p:nvPr>
        </p:nvSpPr>
        <p:spPr/>
        <p:txBody>
          <a:bodyPr/>
          <a:lstStyle/>
          <a:p>
            <a:r>
              <a:rPr lang="en-US" dirty="0"/>
              <a:t>Judge Advocate</a:t>
            </a:r>
          </a:p>
        </p:txBody>
      </p:sp>
      <p:sp>
        <p:nvSpPr>
          <p:cNvPr id="3" name="Content Placeholder 2">
            <a:extLst>
              <a:ext uri="{FF2B5EF4-FFF2-40B4-BE49-F238E27FC236}">
                <a16:creationId xmlns:a16="http://schemas.microsoft.com/office/drawing/2014/main" id="{3657B67E-BEFB-2AB8-9734-E86B7D0A3D6F}"/>
              </a:ext>
            </a:extLst>
          </p:cNvPr>
          <p:cNvSpPr>
            <a:spLocks noGrp="1"/>
          </p:cNvSpPr>
          <p:nvPr>
            <p:ph idx="1"/>
          </p:nvPr>
        </p:nvSpPr>
        <p:spPr>
          <a:xfrm>
            <a:off x="457200" y="2338939"/>
            <a:ext cx="8001000" cy="3811604"/>
          </a:xfrm>
        </p:spPr>
        <p:txBody>
          <a:bodyPr/>
          <a:lstStyle/>
          <a:p>
            <a:pPr marL="342900" indent="-342900" algn="l">
              <a:buFont typeface="Wingdings" panose="05000000000000000000" pitchFamily="2" charset="2"/>
              <a:buChar char="v"/>
            </a:pPr>
            <a:r>
              <a:rPr lang="en-US" dirty="0"/>
              <a:t>Be knowledgeable of Post, Department and National Bylaws</a:t>
            </a:r>
          </a:p>
          <a:p>
            <a:pPr marL="342900" indent="-342900" algn="l">
              <a:buFont typeface="Wingdings" panose="05000000000000000000" pitchFamily="2" charset="2"/>
              <a:buChar char="v"/>
            </a:pPr>
            <a:endParaRPr lang="en-US" dirty="0"/>
          </a:p>
          <a:p>
            <a:pPr marL="342900" indent="-342900" algn="l">
              <a:buFont typeface="Wingdings" panose="05000000000000000000" pitchFamily="2" charset="2"/>
              <a:buChar char="v"/>
            </a:pPr>
            <a:r>
              <a:rPr lang="en-US" dirty="0"/>
              <a:t>Procure proper counsel where needed</a:t>
            </a:r>
          </a:p>
        </p:txBody>
      </p:sp>
      <p:pic>
        <p:nvPicPr>
          <p:cNvPr id="5" name="Picture 4" descr="A paper scroll with a quill pen&#10;&#10;Description automatically generated">
            <a:extLst>
              <a:ext uri="{FF2B5EF4-FFF2-40B4-BE49-F238E27FC236}">
                <a16:creationId xmlns:a16="http://schemas.microsoft.com/office/drawing/2014/main" id="{ADA35CA0-269A-4B86-626C-821B396663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19926" y="4438650"/>
            <a:ext cx="2047375" cy="2047375"/>
          </a:xfrm>
          <a:prstGeom prst="rect">
            <a:avLst/>
          </a:prstGeom>
        </p:spPr>
      </p:pic>
    </p:spTree>
    <p:extLst>
      <p:ext uri="{BB962C8B-B14F-4D97-AF65-F5344CB8AC3E}">
        <p14:creationId xmlns:p14="http://schemas.microsoft.com/office/powerpoint/2010/main" val="1711371265"/>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0299-4AA0-EDBD-EAEA-2300CBFE2632}"/>
              </a:ext>
            </a:extLst>
          </p:cNvPr>
          <p:cNvSpPr>
            <a:spLocks noGrp="1"/>
          </p:cNvSpPr>
          <p:nvPr>
            <p:ph type="title"/>
          </p:nvPr>
        </p:nvSpPr>
        <p:spPr>
          <a:xfrm>
            <a:off x="523874" y="1261914"/>
            <a:ext cx="8162926" cy="720890"/>
          </a:xfrm>
        </p:spPr>
        <p:txBody>
          <a:bodyPr/>
          <a:lstStyle/>
          <a:p>
            <a:r>
              <a:rPr lang="en-US" dirty="0"/>
              <a:t>Historian</a:t>
            </a:r>
          </a:p>
        </p:txBody>
      </p:sp>
      <p:sp>
        <p:nvSpPr>
          <p:cNvPr id="3" name="Content Placeholder 2">
            <a:extLst>
              <a:ext uri="{FF2B5EF4-FFF2-40B4-BE49-F238E27FC236}">
                <a16:creationId xmlns:a16="http://schemas.microsoft.com/office/drawing/2014/main" id="{70C2CFC1-7200-00ED-5032-6A57F59EB49E}"/>
              </a:ext>
            </a:extLst>
          </p:cNvPr>
          <p:cNvSpPr>
            <a:spLocks noGrp="1"/>
          </p:cNvSpPr>
          <p:nvPr>
            <p:ph idx="1"/>
          </p:nvPr>
        </p:nvSpPr>
        <p:spPr>
          <a:xfrm>
            <a:off x="457200" y="1982804"/>
            <a:ext cx="8001000" cy="4381901"/>
          </a:xfrm>
        </p:spPr>
        <p:txBody>
          <a:bodyPr/>
          <a:lstStyle/>
          <a:p>
            <a:pPr marL="285750" indent="-285750" algn="l">
              <a:buFont typeface="Wingdings" panose="05000000000000000000" pitchFamily="2" charset="2"/>
              <a:buChar char="v"/>
            </a:pPr>
            <a:r>
              <a:rPr lang="en-US" sz="2000" dirty="0"/>
              <a:t>Documents and </a:t>
            </a:r>
            <a:r>
              <a:rPr lang="en-US" sz="2000" b="1" dirty="0"/>
              <a:t>shares</a:t>
            </a:r>
            <a:r>
              <a:rPr lang="en-US" sz="2000" dirty="0"/>
              <a:t> the ongoing history of the post year to year</a:t>
            </a:r>
          </a:p>
          <a:p>
            <a:endParaRPr lang="en-US" sz="2000" dirty="0"/>
          </a:p>
          <a:p>
            <a:pPr marL="285750" indent="-285750" algn="l">
              <a:buFont typeface="Wingdings" panose="05000000000000000000" pitchFamily="2" charset="2"/>
              <a:buChar char="v"/>
            </a:pPr>
            <a:r>
              <a:rPr lang="en-US" sz="2000" dirty="0"/>
              <a:t>Prepare printed materials about the post for local and state libraries and historical societies</a:t>
            </a:r>
          </a:p>
          <a:p>
            <a:endParaRPr lang="en-US" sz="2000" dirty="0"/>
          </a:p>
          <a:p>
            <a:pPr marL="285750" indent="-285750" algn="l">
              <a:buFont typeface="Wingdings" panose="05000000000000000000" pitchFamily="2" charset="2"/>
              <a:buChar char="v"/>
            </a:pPr>
            <a:r>
              <a:rPr lang="en-US" sz="2000" dirty="0"/>
              <a:t>Works on matters of historical interest of the post whereas the adjutant works on current matters</a:t>
            </a:r>
          </a:p>
          <a:p>
            <a:endParaRPr lang="en-US" sz="2000" dirty="0"/>
          </a:p>
          <a:p>
            <a:pPr marL="285750" indent="-285750" algn="l">
              <a:buFont typeface="Wingdings" panose="05000000000000000000" pitchFamily="2" charset="2"/>
              <a:buChar char="v"/>
            </a:pPr>
            <a:r>
              <a:rPr lang="en-US" sz="2000" dirty="0"/>
              <a:t>Should keep in touch with the Department Historian and prepare an annual report of the Post prior to Department Convention</a:t>
            </a:r>
          </a:p>
          <a:p>
            <a:endParaRPr lang="en-US" dirty="0"/>
          </a:p>
        </p:txBody>
      </p:sp>
    </p:spTree>
    <p:extLst>
      <p:ext uri="{BB962C8B-B14F-4D97-AF65-F5344CB8AC3E}">
        <p14:creationId xmlns:p14="http://schemas.microsoft.com/office/powerpoint/2010/main" val="48396482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607E-DF72-5FAF-A724-29D1F0D2E969}"/>
              </a:ext>
            </a:extLst>
          </p:cNvPr>
          <p:cNvSpPr>
            <a:spLocks noGrp="1"/>
          </p:cNvSpPr>
          <p:nvPr>
            <p:ph type="title"/>
          </p:nvPr>
        </p:nvSpPr>
        <p:spPr>
          <a:xfrm>
            <a:off x="523874" y="991402"/>
            <a:ext cx="8162926" cy="741145"/>
          </a:xfrm>
        </p:spPr>
        <p:txBody>
          <a:bodyPr anchor="ctr">
            <a:normAutofit/>
          </a:bodyPr>
          <a:lstStyle/>
          <a:p>
            <a:r>
              <a:rPr lang="en-US" dirty="0"/>
              <a:t>Chaplain</a:t>
            </a:r>
          </a:p>
        </p:txBody>
      </p:sp>
      <p:sp>
        <p:nvSpPr>
          <p:cNvPr id="8" name="Content Placeholder 2">
            <a:extLst>
              <a:ext uri="{FF2B5EF4-FFF2-40B4-BE49-F238E27FC236}">
                <a16:creationId xmlns:a16="http://schemas.microsoft.com/office/drawing/2014/main" id="{764CB029-3F2A-B944-480E-58DAE98E79EF}"/>
              </a:ext>
            </a:extLst>
          </p:cNvPr>
          <p:cNvSpPr>
            <a:spLocks noGrp="1"/>
          </p:cNvSpPr>
          <p:nvPr>
            <p:ph sz="half" idx="1"/>
          </p:nvPr>
        </p:nvSpPr>
        <p:spPr>
          <a:xfrm>
            <a:off x="523874" y="1963553"/>
            <a:ext cx="4038600" cy="4393616"/>
          </a:xfrm>
        </p:spPr>
        <p:txBody>
          <a:bodyPr/>
          <a:lstStyle/>
          <a:p>
            <a:r>
              <a:rPr lang="en-US" sz="1600" i="1" dirty="0"/>
              <a:t>“To you is given the spiritual leadership of this post. You will, I know, lend dignity and respect to your office. You should be in close confidence with the commander and the other officers of this post and should attend all meetings of the post.</a:t>
            </a:r>
            <a:br>
              <a:rPr lang="en-US" sz="1600" i="1" dirty="0"/>
            </a:br>
            <a:r>
              <a:rPr lang="en-US" sz="1600" i="1" dirty="0"/>
              <a:t>You should be ready upon occasion to take your part in the initiation of new members, the dedication of halls, monuments, or colors, and the funeral services of a comrade. All such ceremonies are made more commemorative by the use of our ritual. Into your keeping, we place the spirit of comradeship of this post. May harmony and unity prevail.” </a:t>
            </a:r>
            <a:endParaRPr lang="en-US" sz="1600" dirty="0"/>
          </a:p>
          <a:p>
            <a:endParaRPr lang="en-US" dirty="0"/>
          </a:p>
        </p:txBody>
      </p:sp>
      <p:pic>
        <p:nvPicPr>
          <p:cNvPr id="5" name="Picture 4" descr="A stained glass window of a group of men&#10;&#10;Description automatically generated">
            <a:extLst>
              <a:ext uri="{FF2B5EF4-FFF2-40B4-BE49-F238E27FC236}">
                <a16:creationId xmlns:a16="http://schemas.microsoft.com/office/drawing/2014/main" id="{E1BA5C50-7882-FEDF-EF25-40CB7AF328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35046" y="1715725"/>
            <a:ext cx="3010334" cy="4239907"/>
          </a:xfrm>
          <a:prstGeom prst="rect">
            <a:avLst/>
          </a:prstGeom>
        </p:spPr>
      </p:pic>
    </p:spTree>
    <p:extLst>
      <p:ext uri="{BB962C8B-B14F-4D97-AF65-F5344CB8AC3E}">
        <p14:creationId xmlns:p14="http://schemas.microsoft.com/office/powerpoint/2010/main" val="1686764839"/>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AA6494-0C57-1272-EA66-46B0568B9E77}"/>
              </a:ext>
            </a:extLst>
          </p:cNvPr>
          <p:cNvSpPr>
            <a:spLocks noGrp="1"/>
          </p:cNvSpPr>
          <p:nvPr>
            <p:ph type="title"/>
          </p:nvPr>
        </p:nvSpPr>
        <p:spPr>
          <a:xfrm>
            <a:off x="523874" y="1261914"/>
            <a:ext cx="8162926" cy="653513"/>
          </a:xfrm>
        </p:spPr>
        <p:txBody>
          <a:bodyPr/>
          <a:lstStyle/>
          <a:p>
            <a:r>
              <a:rPr lang="en-US" dirty="0"/>
              <a:t>Chaplain</a:t>
            </a:r>
          </a:p>
        </p:txBody>
      </p:sp>
      <p:sp>
        <p:nvSpPr>
          <p:cNvPr id="11" name="Content Placeholder 2">
            <a:extLst>
              <a:ext uri="{FF2B5EF4-FFF2-40B4-BE49-F238E27FC236}">
                <a16:creationId xmlns:a16="http://schemas.microsoft.com/office/drawing/2014/main" id="{CCB8B16E-BB60-A909-3EF7-4AC8CC5D944D}"/>
              </a:ext>
            </a:extLst>
          </p:cNvPr>
          <p:cNvSpPr>
            <a:spLocks noGrp="1"/>
          </p:cNvSpPr>
          <p:nvPr>
            <p:ph idx="1"/>
          </p:nvPr>
        </p:nvSpPr>
        <p:spPr>
          <a:xfrm>
            <a:off x="457200" y="1915426"/>
            <a:ext cx="8001000" cy="4716379"/>
          </a:xfrm>
        </p:spPr>
        <p:txBody>
          <a:bodyPr/>
          <a:lstStyle/>
          <a:p>
            <a:pPr marL="285750" indent="-285750" algn="l">
              <a:buFont typeface="Wingdings" panose="05000000000000000000" pitchFamily="2" charset="2"/>
              <a:buChar char="v"/>
            </a:pPr>
            <a:r>
              <a:rPr lang="en-US" sz="2000" b="1" dirty="0"/>
              <a:t>Be a caring person with a strong desire to help others</a:t>
            </a:r>
          </a:p>
          <a:p>
            <a:pPr marL="0" indent="0">
              <a:buNone/>
            </a:pPr>
            <a:endParaRPr lang="en-US" sz="2000" dirty="0"/>
          </a:p>
          <a:p>
            <a:pPr marL="285750" indent="-285750" algn="l">
              <a:buFont typeface="Wingdings" panose="05000000000000000000" pitchFamily="2" charset="2"/>
              <a:buChar char="v"/>
            </a:pPr>
            <a:r>
              <a:rPr lang="en-US" sz="2000" b="1" dirty="0"/>
              <a:t>Have a positive attitude about himself or herself, spiritual matters, the post/district/department served, and The American Legion.</a:t>
            </a:r>
          </a:p>
          <a:p>
            <a:pPr algn="l"/>
            <a:r>
              <a:rPr lang="en-US" sz="2000" dirty="0"/>
              <a:t> </a:t>
            </a:r>
          </a:p>
          <a:p>
            <a:pPr marL="285750" indent="-285750" algn="l">
              <a:buFont typeface="Wingdings" panose="05000000000000000000" pitchFamily="2" charset="2"/>
              <a:buChar char="v"/>
            </a:pPr>
            <a:r>
              <a:rPr lang="en-US" sz="2000" b="1" dirty="0"/>
              <a:t>Willing to serve where there’s a need</a:t>
            </a:r>
          </a:p>
          <a:p>
            <a:pPr marL="285750" indent="-285750" algn="l">
              <a:buFont typeface="Wingdings" panose="05000000000000000000" pitchFamily="2" charset="2"/>
              <a:buChar char="v"/>
            </a:pPr>
            <a:endParaRPr lang="en-US" sz="2000" b="1" dirty="0"/>
          </a:p>
          <a:p>
            <a:pPr marL="285750" indent="-285750" algn="l">
              <a:buFont typeface="Wingdings" panose="05000000000000000000" pitchFamily="2" charset="2"/>
              <a:buChar char="v"/>
            </a:pPr>
            <a:r>
              <a:rPr lang="en-US" sz="2000" b="1" dirty="0"/>
              <a:t>Value confidentiality</a:t>
            </a:r>
          </a:p>
          <a:p>
            <a:pPr marL="285750" indent="-28575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b="1" dirty="0"/>
              <a:t>Seek to be neutral when helping settle disputes</a:t>
            </a:r>
          </a:p>
          <a:p>
            <a:endParaRPr lang="en-US" sz="2000" dirty="0"/>
          </a:p>
          <a:p>
            <a:pPr marL="342900" indent="-342900" algn="l">
              <a:buFont typeface="Wingdings" panose="05000000000000000000" pitchFamily="2" charset="2"/>
              <a:buChar char="v"/>
            </a:pPr>
            <a:r>
              <a:rPr lang="en-US" sz="2000" b="1" dirty="0"/>
              <a:t>Seek to be a model in moral and ethical matters.</a:t>
            </a:r>
            <a:endParaRPr lang="en-US" sz="2000" dirty="0"/>
          </a:p>
          <a:p>
            <a:pPr marL="285750" indent="-285750" algn="l">
              <a:buFont typeface="Wingdings" panose="05000000000000000000" pitchFamily="2" charset="2"/>
              <a:buChar char="v"/>
            </a:pPr>
            <a:endParaRPr lang="en-US" dirty="0"/>
          </a:p>
        </p:txBody>
      </p:sp>
    </p:spTree>
    <p:extLst>
      <p:ext uri="{BB962C8B-B14F-4D97-AF65-F5344CB8AC3E}">
        <p14:creationId xmlns:p14="http://schemas.microsoft.com/office/powerpoint/2010/main" val="155213968"/>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7EB69-0717-4F3F-2A79-BC7B9E55EE18}"/>
              </a:ext>
            </a:extLst>
          </p:cNvPr>
          <p:cNvSpPr>
            <a:spLocks noGrp="1"/>
          </p:cNvSpPr>
          <p:nvPr>
            <p:ph type="title"/>
          </p:nvPr>
        </p:nvSpPr>
        <p:spPr/>
        <p:txBody>
          <a:bodyPr/>
          <a:lstStyle/>
          <a:p>
            <a:r>
              <a:rPr lang="en-US" dirty="0"/>
              <a:t>What does a Chaplain do? </a:t>
            </a:r>
            <a:br>
              <a:rPr lang="en-US" dirty="0"/>
            </a:br>
            <a:endParaRPr lang="en-US" dirty="0"/>
          </a:p>
        </p:txBody>
      </p:sp>
      <p:sp>
        <p:nvSpPr>
          <p:cNvPr id="5" name="Content Placeholder 4">
            <a:extLst>
              <a:ext uri="{FF2B5EF4-FFF2-40B4-BE49-F238E27FC236}">
                <a16:creationId xmlns:a16="http://schemas.microsoft.com/office/drawing/2014/main" id="{748EF86F-8A04-D65F-C34D-4B23921FE0BF}"/>
              </a:ext>
            </a:extLst>
          </p:cNvPr>
          <p:cNvSpPr>
            <a:spLocks noGrp="1"/>
          </p:cNvSpPr>
          <p:nvPr>
            <p:ph idx="1"/>
          </p:nvPr>
        </p:nvSpPr>
        <p:spPr>
          <a:xfrm>
            <a:off x="457200" y="2079056"/>
            <a:ext cx="8001000" cy="4639377"/>
          </a:xfrm>
        </p:spPr>
        <p:txBody>
          <a:bodyPr/>
          <a:lstStyle/>
          <a:p>
            <a:pPr marL="342900" indent="-342900" algn="l">
              <a:buFont typeface="Wingdings" panose="05000000000000000000" pitchFamily="2" charset="2"/>
              <a:buChar char="v"/>
            </a:pPr>
            <a:r>
              <a:rPr lang="en-US" sz="1800" b="1" dirty="0"/>
              <a:t>Be present at all Legion events. </a:t>
            </a:r>
            <a:endParaRPr lang="en-US" sz="1800" dirty="0"/>
          </a:p>
          <a:p>
            <a:endParaRPr lang="en-US" sz="1800" b="1" dirty="0"/>
          </a:p>
          <a:p>
            <a:pPr marL="342900" indent="-342900" algn="l">
              <a:buFont typeface="Wingdings" panose="05000000000000000000" pitchFamily="2" charset="2"/>
              <a:buChar char="v"/>
            </a:pPr>
            <a:r>
              <a:rPr lang="en-US" sz="1800" b="1" dirty="0"/>
              <a:t>Provide prayer</a:t>
            </a:r>
          </a:p>
          <a:p>
            <a:pPr marL="342900" indent="-342900" algn="l">
              <a:buFont typeface="Wingdings" panose="05000000000000000000" pitchFamily="2" charset="2"/>
              <a:buChar char="v"/>
            </a:pPr>
            <a:endParaRPr lang="en-US" sz="1800" dirty="0"/>
          </a:p>
          <a:p>
            <a:pPr marL="342900" indent="-342900" algn="l">
              <a:buFont typeface="Wingdings" panose="05000000000000000000" pitchFamily="2" charset="2"/>
              <a:buChar char="v"/>
            </a:pPr>
            <a:r>
              <a:rPr lang="en-US" sz="1800" b="1" dirty="0"/>
              <a:t>Promote and participate in Four Chaplains Sunday, Memorial Day, and Veterans Day services, Independence Day events, installations, initiations, dedications, and funerals and memorials when requested</a:t>
            </a:r>
          </a:p>
          <a:p>
            <a:pPr marL="342900" indent="-342900" algn="l">
              <a:buFont typeface="Wingdings" panose="05000000000000000000" pitchFamily="2" charset="2"/>
              <a:buChar char="v"/>
            </a:pPr>
            <a:endParaRPr lang="en-US" sz="1800" b="1" dirty="0"/>
          </a:p>
          <a:p>
            <a:pPr marL="342900" indent="-342900" algn="l">
              <a:buFont typeface="Wingdings" panose="05000000000000000000" pitchFamily="2" charset="2"/>
              <a:buChar char="v"/>
            </a:pPr>
            <a:r>
              <a:rPr lang="en-US" sz="1800" b="1" dirty="0"/>
              <a:t>Take part in all rituals and ceremonies of The American Legion</a:t>
            </a:r>
          </a:p>
          <a:p>
            <a:pPr marL="342900" indent="-342900" algn="l">
              <a:buFont typeface="Wingdings" panose="05000000000000000000" pitchFamily="2" charset="2"/>
              <a:buChar char="v"/>
            </a:pPr>
            <a:endParaRPr lang="en-US" sz="1800" b="1" dirty="0"/>
          </a:p>
          <a:p>
            <a:pPr marL="342900" indent="-342900" algn="l">
              <a:buFont typeface="Wingdings" panose="05000000000000000000" pitchFamily="2" charset="2"/>
              <a:buChar char="v"/>
            </a:pPr>
            <a:r>
              <a:rPr lang="en-US" sz="1800" b="1" dirty="0"/>
              <a:t>Provide spiritual leadership through the Legion’s “Service to God and Country” program</a:t>
            </a:r>
            <a:endParaRPr lang="en-US" sz="1800" dirty="0"/>
          </a:p>
          <a:p>
            <a:endParaRPr lang="en-US" dirty="0"/>
          </a:p>
        </p:txBody>
      </p:sp>
    </p:spTree>
    <p:extLst>
      <p:ext uri="{BB962C8B-B14F-4D97-AF65-F5344CB8AC3E}">
        <p14:creationId xmlns:p14="http://schemas.microsoft.com/office/powerpoint/2010/main" val="4243276495"/>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EA969-16C9-A527-1CFE-ADE74FDD5820}"/>
              </a:ext>
            </a:extLst>
          </p:cNvPr>
          <p:cNvSpPr>
            <a:spLocks noGrp="1"/>
          </p:cNvSpPr>
          <p:nvPr>
            <p:ph idx="1"/>
          </p:nvPr>
        </p:nvSpPr>
        <p:spPr>
          <a:xfrm>
            <a:off x="457200" y="1232034"/>
            <a:ext cx="8001000" cy="5159141"/>
          </a:xfrm>
        </p:spPr>
        <p:txBody>
          <a:bodyPr/>
          <a:lstStyle/>
          <a:p>
            <a:pPr algn="l"/>
            <a:endParaRPr lang="en-US" sz="2000" b="1" dirty="0"/>
          </a:p>
          <a:p>
            <a:pPr marL="342900" indent="-342900" algn="l">
              <a:buFont typeface="Wingdings" panose="05000000000000000000" pitchFamily="2" charset="2"/>
              <a:buChar char="v"/>
            </a:pPr>
            <a:r>
              <a:rPr lang="en-US" sz="2000" b="1" dirty="0"/>
              <a:t>Visit the ill, bereaved, shut-ins, disabled, and prospective members</a:t>
            </a:r>
          </a:p>
          <a:p>
            <a:pPr algn="l"/>
            <a:endParaRPr lang="en-US" sz="2000" dirty="0"/>
          </a:p>
          <a:p>
            <a:pPr marL="342900" indent="-342900" algn="l">
              <a:buFont typeface="Wingdings" panose="05000000000000000000" pitchFamily="2" charset="2"/>
              <a:buChar char="v"/>
            </a:pPr>
            <a:r>
              <a:rPr lang="en-US" sz="2000" b="1" dirty="0"/>
              <a:t>Send cards and make telephone calls as needed</a:t>
            </a:r>
          </a:p>
          <a:p>
            <a:pPr algn="l"/>
            <a:endParaRPr lang="en-US" sz="2000" dirty="0"/>
          </a:p>
          <a:p>
            <a:pPr marL="342900" indent="-342900" algn="l">
              <a:buFont typeface="Wingdings" panose="05000000000000000000" pitchFamily="2" charset="2"/>
              <a:buChar char="v"/>
            </a:pPr>
            <a:r>
              <a:rPr lang="en-US" sz="2000" b="1" dirty="0"/>
              <a:t>Organize and promote a Religious Emphasis Week sometime during the year</a:t>
            </a:r>
            <a:endParaRPr lang="en-US" sz="2000" dirty="0"/>
          </a:p>
          <a:p>
            <a:endParaRPr lang="en-US" dirty="0"/>
          </a:p>
        </p:txBody>
      </p:sp>
    </p:spTree>
    <p:extLst>
      <p:ext uri="{BB962C8B-B14F-4D97-AF65-F5344CB8AC3E}">
        <p14:creationId xmlns:p14="http://schemas.microsoft.com/office/powerpoint/2010/main" val="2899054708"/>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4860-A696-B49A-C0B4-FAB32E9F74FA}"/>
              </a:ext>
            </a:extLst>
          </p:cNvPr>
          <p:cNvSpPr>
            <a:spLocks noGrp="1"/>
          </p:cNvSpPr>
          <p:nvPr>
            <p:ph type="title"/>
          </p:nvPr>
        </p:nvSpPr>
        <p:spPr>
          <a:xfrm>
            <a:off x="523874" y="1261914"/>
            <a:ext cx="8162926" cy="817143"/>
          </a:xfrm>
        </p:spPr>
        <p:txBody>
          <a:bodyPr anchor="ctr">
            <a:normAutofit/>
          </a:bodyPr>
          <a:lstStyle/>
          <a:p>
            <a:r>
              <a:rPr lang="en-US" dirty="0"/>
              <a:t>Service/Resource Officer</a:t>
            </a:r>
          </a:p>
        </p:txBody>
      </p:sp>
      <p:sp>
        <p:nvSpPr>
          <p:cNvPr id="7" name="Content Placeholder 2">
            <a:extLst>
              <a:ext uri="{FF2B5EF4-FFF2-40B4-BE49-F238E27FC236}">
                <a16:creationId xmlns:a16="http://schemas.microsoft.com/office/drawing/2014/main" id="{B679B851-D0C3-C532-58B4-BB802F34666A}"/>
              </a:ext>
            </a:extLst>
          </p:cNvPr>
          <p:cNvSpPr>
            <a:spLocks noGrp="1"/>
          </p:cNvSpPr>
          <p:nvPr>
            <p:ph idx="1"/>
          </p:nvPr>
        </p:nvSpPr>
        <p:spPr>
          <a:xfrm>
            <a:off x="457200" y="2079057"/>
            <a:ext cx="8001000" cy="3721668"/>
          </a:xfrm>
        </p:spPr>
        <p:txBody>
          <a:bodyPr/>
          <a:lstStyle/>
          <a:p>
            <a:pPr marL="342900" indent="-342900" algn="l">
              <a:buFont typeface="Wingdings" panose="05000000000000000000" pitchFamily="2" charset="2"/>
              <a:buChar char="v"/>
            </a:pPr>
            <a:r>
              <a:rPr lang="en-US" sz="2000" dirty="0"/>
              <a:t>Volunteer position</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A link between veteran/family and an Accredited Service Officer</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Understands benefits afforded to veterans and their families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Not authorized to perform any duties in filing claims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Serves as a valuable resource to veterans/families </a:t>
            </a:r>
          </a:p>
        </p:txBody>
      </p:sp>
    </p:spTree>
    <p:extLst>
      <p:ext uri="{BB962C8B-B14F-4D97-AF65-F5344CB8AC3E}">
        <p14:creationId xmlns:p14="http://schemas.microsoft.com/office/powerpoint/2010/main" val="1440137574"/>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B6EFA-BBA9-BDE4-3FB6-48A5433BE2D6}"/>
              </a:ext>
            </a:extLst>
          </p:cNvPr>
          <p:cNvSpPr>
            <a:spLocks noGrp="1"/>
          </p:cNvSpPr>
          <p:nvPr>
            <p:ph type="title"/>
          </p:nvPr>
        </p:nvSpPr>
        <p:spPr/>
        <p:txBody>
          <a:bodyPr/>
          <a:lstStyle/>
          <a:p>
            <a:r>
              <a:rPr lang="en-US" dirty="0"/>
              <a:t>Points of Contacts</a:t>
            </a:r>
          </a:p>
        </p:txBody>
      </p:sp>
      <p:sp>
        <p:nvSpPr>
          <p:cNvPr id="3" name="Content Placeholder 2">
            <a:extLst>
              <a:ext uri="{FF2B5EF4-FFF2-40B4-BE49-F238E27FC236}">
                <a16:creationId xmlns:a16="http://schemas.microsoft.com/office/drawing/2014/main" id="{D6A54082-3243-A1CA-1FF9-D92B993C3914}"/>
              </a:ext>
            </a:extLst>
          </p:cNvPr>
          <p:cNvSpPr>
            <a:spLocks noGrp="1"/>
          </p:cNvSpPr>
          <p:nvPr>
            <p:ph sz="half" idx="1"/>
          </p:nvPr>
        </p:nvSpPr>
        <p:spPr>
          <a:xfrm>
            <a:off x="457200" y="2423773"/>
            <a:ext cx="4038600" cy="3880774"/>
          </a:xfrm>
        </p:spPr>
        <p:txBody>
          <a:bodyPr/>
          <a:lstStyle/>
          <a:p>
            <a:pPr marL="342900" indent="-342900" algn="l">
              <a:buFont typeface="Wingdings" panose="05000000000000000000" pitchFamily="2" charset="2"/>
              <a:buChar char="v"/>
            </a:pPr>
            <a:r>
              <a:rPr lang="en-US" sz="2000" dirty="0"/>
              <a:t>American Legion Department Service Officer</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Agencies for senior citizens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State and local nursing homes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Department of Veterans Affairs contact information including phone numbers and website addresses</a:t>
            </a:r>
          </a:p>
          <a:p>
            <a:pPr marL="342900" indent="-342900" algn="l">
              <a:buFont typeface="Wingdings" panose="05000000000000000000" pitchFamily="2" charset="2"/>
              <a:buChar char="v"/>
            </a:pPr>
            <a:endParaRPr lang="en-US" dirty="0"/>
          </a:p>
          <a:p>
            <a:pPr marL="342900" indent="-342900" algn="l">
              <a:buFont typeface="Wingdings" panose="05000000000000000000" pitchFamily="2" charset="2"/>
              <a:buChar char="v"/>
            </a:pPr>
            <a:endParaRPr lang="en-US" dirty="0"/>
          </a:p>
        </p:txBody>
      </p:sp>
      <p:sp>
        <p:nvSpPr>
          <p:cNvPr id="5" name="Content Placeholder 4">
            <a:extLst>
              <a:ext uri="{FF2B5EF4-FFF2-40B4-BE49-F238E27FC236}">
                <a16:creationId xmlns:a16="http://schemas.microsoft.com/office/drawing/2014/main" id="{82AC9CFA-C69D-7DA2-1417-E0B5BE2E77FD}"/>
              </a:ext>
            </a:extLst>
          </p:cNvPr>
          <p:cNvSpPr>
            <a:spLocks noGrp="1"/>
          </p:cNvSpPr>
          <p:nvPr>
            <p:ph sz="half" idx="2"/>
          </p:nvPr>
        </p:nvSpPr>
        <p:spPr/>
        <p:txBody>
          <a:bodyPr/>
          <a:lstStyle/>
          <a:p>
            <a:pPr marL="342900" indent="-342900" algn="l">
              <a:buFont typeface="Wingdings" panose="05000000000000000000" pitchFamily="2" charset="2"/>
              <a:buChar char="v"/>
            </a:pPr>
            <a:r>
              <a:rPr lang="en-US" sz="2000" dirty="0"/>
              <a:t>Homeless shelters</a:t>
            </a:r>
          </a:p>
          <a:p>
            <a:endParaRPr lang="en-US" sz="2000" dirty="0"/>
          </a:p>
          <a:p>
            <a:pPr marL="342900" indent="-342900" algn="l">
              <a:buFont typeface="Wingdings" panose="05000000000000000000" pitchFamily="2" charset="2"/>
              <a:buChar char="v"/>
            </a:pPr>
            <a:r>
              <a:rPr lang="en-US" sz="2000" dirty="0"/>
              <a:t>Local resources </a:t>
            </a:r>
            <a:r>
              <a:rPr lang="en-US" sz="2000" dirty="0" err="1"/>
              <a:t>ie</a:t>
            </a:r>
            <a:r>
              <a:rPr lang="en-US" sz="2000" dirty="0"/>
              <a:t>: financial matters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State and national cemeteries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Others?????????</a:t>
            </a:r>
          </a:p>
          <a:p>
            <a:endParaRPr lang="en-US" sz="2000" dirty="0"/>
          </a:p>
          <a:p>
            <a:endParaRPr lang="en-US" dirty="0"/>
          </a:p>
        </p:txBody>
      </p:sp>
    </p:spTree>
    <p:extLst>
      <p:ext uri="{BB962C8B-B14F-4D97-AF65-F5344CB8AC3E}">
        <p14:creationId xmlns:p14="http://schemas.microsoft.com/office/powerpoint/2010/main" val="4152024530"/>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9EC-0D89-66E0-B27C-0CA433631891}"/>
              </a:ext>
            </a:extLst>
          </p:cNvPr>
          <p:cNvSpPr>
            <a:spLocks noGrp="1"/>
          </p:cNvSpPr>
          <p:nvPr>
            <p:ph type="title"/>
          </p:nvPr>
        </p:nvSpPr>
        <p:spPr>
          <a:xfrm>
            <a:off x="523874" y="1261914"/>
            <a:ext cx="8162926" cy="1157436"/>
          </a:xfrm>
        </p:spPr>
        <p:txBody>
          <a:bodyPr anchor="ctr">
            <a:normAutofit/>
          </a:bodyPr>
          <a:lstStyle/>
          <a:p>
            <a:r>
              <a:rPr lang="en-US" dirty="0"/>
              <a:t>Executive Committee</a:t>
            </a:r>
          </a:p>
        </p:txBody>
      </p:sp>
      <p:pic>
        <p:nvPicPr>
          <p:cNvPr id="7" name="Content Placeholder 6" descr="A group of cartoon people wearing military hats&#10;&#10;Description automatically generated">
            <a:extLst>
              <a:ext uri="{FF2B5EF4-FFF2-40B4-BE49-F238E27FC236}">
                <a16:creationId xmlns:a16="http://schemas.microsoft.com/office/drawing/2014/main" id="{6F474F9C-34AD-1CE4-8ED2-ECFFE6A26EF1}"/>
              </a:ext>
            </a:extLst>
          </p:cNvPr>
          <p:cNvPicPr>
            <a:picLocks noGrp="1" noChangeAspect="1"/>
          </p:cNvPicPr>
          <p:nvPr>
            <p:ph sz="half" idx="1"/>
          </p:nvPr>
        </p:nvPicPr>
        <p:blipFill>
          <a:blip r:embed="rId3"/>
          <a:stretch>
            <a:fillRect/>
          </a:stretch>
        </p:blipFill>
        <p:spPr>
          <a:xfrm>
            <a:off x="999222" y="2419350"/>
            <a:ext cx="2781300" cy="2743200"/>
          </a:xfrm>
        </p:spPr>
      </p:pic>
      <p:sp>
        <p:nvSpPr>
          <p:cNvPr id="12" name="Content Placeholder 3">
            <a:extLst>
              <a:ext uri="{FF2B5EF4-FFF2-40B4-BE49-F238E27FC236}">
                <a16:creationId xmlns:a16="http://schemas.microsoft.com/office/drawing/2014/main" id="{4938FA2E-1936-A047-7321-0121A4D9FCE1}"/>
              </a:ext>
            </a:extLst>
          </p:cNvPr>
          <p:cNvSpPr>
            <a:spLocks noGrp="1"/>
          </p:cNvSpPr>
          <p:nvPr>
            <p:ph sz="half" idx="2"/>
          </p:nvPr>
        </p:nvSpPr>
        <p:spPr>
          <a:xfrm>
            <a:off x="4648200" y="2423773"/>
            <a:ext cx="4038600" cy="3702390"/>
          </a:xfrm>
        </p:spPr>
        <p:txBody>
          <a:bodyPr/>
          <a:lstStyle/>
          <a:p>
            <a:pPr algn="l"/>
            <a:r>
              <a:rPr lang="en-US" dirty="0"/>
              <a:t>The government and management of the post is entrusted to the executive committee </a:t>
            </a:r>
          </a:p>
          <a:p>
            <a:pPr algn="l"/>
            <a:r>
              <a:rPr lang="en-US" dirty="0"/>
              <a:t>They authorize and approve expenditures</a:t>
            </a:r>
          </a:p>
          <a:p>
            <a:pPr algn="l"/>
            <a:r>
              <a:rPr lang="en-US" dirty="0"/>
              <a:t>Help to plan the direction of the post</a:t>
            </a:r>
          </a:p>
          <a:p>
            <a:pPr algn="l"/>
            <a:r>
              <a:rPr lang="en-US" dirty="0"/>
              <a:t>Manage post affairs</a:t>
            </a:r>
          </a:p>
          <a:p>
            <a:endParaRPr lang="en-US" dirty="0"/>
          </a:p>
        </p:txBody>
      </p:sp>
    </p:spTree>
    <p:extLst>
      <p:ext uri="{BB962C8B-B14F-4D97-AF65-F5344CB8AC3E}">
        <p14:creationId xmlns:p14="http://schemas.microsoft.com/office/powerpoint/2010/main" val="1551392450"/>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A096-E48A-0322-8AB0-D6EF1F53A97C}"/>
              </a:ext>
            </a:extLst>
          </p:cNvPr>
          <p:cNvSpPr>
            <a:spLocks noGrp="1"/>
          </p:cNvSpPr>
          <p:nvPr>
            <p:ph type="title"/>
          </p:nvPr>
        </p:nvSpPr>
        <p:spPr/>
        <p:txBody>
          <a:bodyPr/>
          <a:lstStyle/>
          <a:p>
            <a:r>
              <a:rPr lang="en-US" dirty="0"/>
              <a:t>Adjutant</a:t>
            </a:r>
          </a:p>
        </p:txBody>
      </p:sp>
      <p:sp>
        <p:nvSpPr>
          <p:cNvPr id="3" name="Content Placeholder 2">
            <a:extLst>
              <a:ext uri="{FF2B5EF4-FFF2-40B4-BE49-F238E27FC236}">
                <a16:creationId xmlns:a16="http://schemas.microsoft.com/office/drawing/2014/main" id="{B9246986-CF01-A82E-2148-5AD8711746B9}"/>
              </a:ext>
            </a:extLst>
          </p:cNvPr>
          <p:cNvSpPr>
            <a:spLocks noGrp="1"/>
          </p:cNvSpPr>
          <p:nvPr>
            <p:ph idx="1"/>
          </p:nvPr>
        </p:nvSpPr>
        <p:spPr/>
        <p:txBody>
          <a:bodyPr/>
          <a:lstStyle/>
          <a:p>
            <a:r>
              <a:rPr lang="en-US" dirty="0"/>
              <a:t>An adjutant in The American Legion whether at the post, district, or area level fills a very important leadership role. The responsibilities of a post adjutant are so important, that it is one of only three required post officers (Commander, Finance Officer &amp; Adjutant) on the annual Certification of Post Officers.</a:t>
            </a:r>
          </a:p>
          <a:p>
            <a:endParaRPr lang="en-US" dirty="0"/>
          </a:p>
        </p:txBody>
      </p:sp>
    </p:spTree>
    <p:extLst>
      <p:ext uri="{BB962C8B-B14F-4D97-AF65-F5344CB8AC3E}">
        <p14:creationId xmlns:p14="http://schemas.microsoft.com/office/powerpoint/2010/main" val="3840605620"/>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D34B-E8FA-AEEE-5DF3-730A9F0D3ADB}"/>
              </a:ext>
            </a:extLst>
          </p:cNvPr>
          <p:cNvSpPr>
            <a:spLocks noGrp="1"/>
          </p:cNvSpPr>
          <p:nvPr>
            <p:ph type="title"/>
          </p:nvPr>
        </p:nvSpPr>
        <p:spPr/>
        <p:txBody>
          <a:bodyPr/>
          <a:lstStyle/>
          <a:p>
            <a:r>
              <a:rPr lang="en-US" sz="4400" dirty="0"/>
              <a:t>Learning Objectives</a:t>
            </a:r>
          </a:p>
        </p:txBody>
      </p:sp>
      <p:sp>
        <p:nvSpPr>
          <p:cNvPr id="3" name="TextBox 2">
            <a:extLst>
              <a:ext uri="{FF2B5EF4-FFF2-40B4-BE49-F238E27FC236}">
                <a16:creationId xmlns:a16="http://schemas.microsoft.com/office/drawing/2014/main" id="{CE0C116E-DC4E-7B50-24F9-C948BCA03EC8}"/>
              </a:ext>
            </a:extLst>
          </p:cNvPr>
          <p:cNvSpPr txBox="1"/>
          <p:nvPr/>
        </p:nvSpPr>
        <p:spPr>
          <a:xfrm>
            <a:off x="890337" y="2843361"/>
            <a:ext cx="7158789" cy="2862322"/>
          </a:xfrm>
          <a:prstGeom prst="rect">
            <a:avLst/>
          </a:prstGeom>
          <a:noFill/>
        </p:spPr>
        <p:txBody>
          <a:bodyPr wrap="square" rtlCol="0">
            <a:spAutoFit/>
          </a:bodyPr>
          <a:lstStyle/>
          <a:p>
            <a:r>
              <a:rPr lang="en-US" sz="2400" dirty="0"/>
              <a:t>Learn the major responsibilities of elected and appointed post officers</a:t>
            </a:r>
          </a:p>
          <a:p>
            <a:endParaRPr lang="en-US" sz="2400" dirty="0"/>
          </a:p>
          <a:p>
            <a:r>
              <a:rPr lang="en-US" sz="2400" dirty="0"/>
              <a:t>Mandatory Requirements for Post </a:t>
            </a:r>
          </a:p>
          <a:p>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410495479"/>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770A-0867-04BE-402F-5F634F034B2F}"/>
              </a:ext>
            </a:extLst>
          </p:cNvPr>
          <p:cNvSpPr>
            <a:spLocks noGrp="1"/>
          </p:cNvSpPr>
          <p:nvPr>
            <p:ph type="title"/>
          </p:nvPr>
        </p:nvSpPr>
        <p:spPr>
          <a:xfrm>
            <a:off x="506128" y="1065998"/>
            <a:ext cx="8162926" cy="1157436"/>
          </a:xfrm>
        </p:spPr>
        <p:txBody>
          <a:bodyPr anchor="ctr">
            <a:normAutofit/>
          </a:bodyPr>
          <a:lstStyle/>
          <a:p>
            <a:r>
              <a:rPr lang="en-US" dirty="0"/>
              <a:t>Duties of the Adjutant</a:t>
            </a:r>
          </a:p>
        </p:txBody>
      </p:sp>
      <p:sp>
        <p:nvSpPr>
          <p:cNvPr id="3" name="Content Placeholder 2">
            <a:extLst>
              <a:ext uri="{FF2B5EF4-FFF2-40B4-BE49-F238E27FC236}">
                <a16:creationId xmlns:a16="http://schemas.microsoft.com/office/drawing/2014/main" id="{E0CA5EB2-904E-B6AE-28A8-A6737F46D844}"/>
              </a:ext>
            </a:extLst>
          </p:cNvPr>
          <p:cNvSpPr>
            <a:spLocks noGrp="1"/>
          </p:cNvSpPr>
          <p:nvPr>
            <p:ph sz="half" idx="1"/>
          </p:nvPr>
        </p:nvSpPr>
        <p:spPr>
          <a:xfrm>
            <a:off x="457200" y="2423773"/>
            <a:ext cx="4038600" cy="3702390"/>
          </a:xfrm>
        </p:spPr>
        <p:txBody>
          <a:bodyPr>
            <a:normAutofit/>
          </a:bodyPr>
          <a:lstStyle/>
          <a:p>
            <a:r>
              <a:rPr lang="en-US" dirty="0"/>
              <a:t> </a:t>
            </a:r>
          </a:p>
        </p:txBody>
      </p:sp>
      <p:sp>
        <p:nvSpPr>
          <p:cNvPr id="8" name="Content Placeholder 3">
            <a:extLst>
              <a:ext uri="{FF2B5EF4-FFF2-40B4-BE49-F238E27FC236}">
                <a16:creationId xmlns:a16="http://schemas.microsoft.com/office/drawing/2014/main" id="{BFF3AFD3-8193-FA44-87A0-134245F1ACA7}"/>
              </a:ext>
            </a:extLst>
          </p:cNvPr>
          <p:cNvSpPr>
            <a:spLocks noGrp="1"/>
          </p:cNvSpPr>
          <p:nvPr>
            <p:ph sz="half" idx="2"/>
          </p:nvPr>
        </p:nvSpPr>
        <p:spPr>
          <a:xfrm>
            <a:off x="664143" y="2223435"/>
            <a:ext cx="7955983" cy="3902727"/>
          </a:xfrm>
        </p:spPr>
        <p:txBody>
          <a:bodyPr/>
          <a:lstStyle/>
          <a:p>
            <a:pPr marL="285750" indent="-285750" algn="l">
              <a:buFont typeface="Wingdings" panose="05000000000000000000" pitchFamily="2" charset="2"/>
              <a:buChar char="v"/>
            </a:pPr>
            <a:r>
              <a:rPr lang="en-US" dirty="0"/>
              <a:t>Elected or Appointed</a:t>
            </a:r>
          </a:p>
          <a:p>
            <a:pPr marL="285750" indent="-285750" algn="l">
              <a:buFont typeface="Wingdings" panose="05000000000000000000" pitchFamily="2" charset="2"/>
              <a:buChar char="v"/>
            </a:pPr>
            <a:endParaRPr lang="en-US" dirty="0"/>
          </a:p>
          <a:p>
            <a:pPr marL="285750" indent="-285750" algn="l">
              <a:buFont typeface="Wingdings" panose="05000000000000000000" pitchFamily="2" charset="2"/>
              <a:buChar char="v"/>
            </a:pPr>
            <a:r>
              <a:rPr lang="en-US" dirty="0"/>
              <a:t>Minutes of meetings</a:t>
            </a:r>
          </a:p>
          <a:p>
            <a:pPr marL="285750" indent="-285750" algn="l">
              <a:buFont typeface="Wingdings" panose="05000000000000000000" pitchFamily="2" charset="2"/>
              <a:buChar char="v"/>
            </a:pPr>
            <a:endParaRPr lang="en-US" dirty="0"/>
          </a:p>
          <a:p>
            <a:pPr marL="285750" indent="-285750" algn="l">
              <a:buFont typeface="Wingdings" panose="05000000000000000000" pitchFamily="2" charset="2"/>
              <a:buChar char="v"/>
            </a:pPr>
            <a:r>
              <a:rPr lang="en-US" dirty="0"/>
              <a:t>Submit mandatory forms</a:t>
            </a:r>
          </a:p>
          <a:p>
            <a:pPr marL="285750" indent="-285750" algn="l">
              <a:buFont typeface="Wingdings" panose="05000000000000000000" pitchFamily="2" charset="2"/>
              <a:buChar char="v"/>
            </a:pPr>
            <a:endParaRPr lang="en-US" dirty="0"/>
          </a:p>
          <a:p>
            <a:pPr marL="285750" indent="-285750" algn="l">
              <a:buFont typeface="Wingdings" panose="05000000000000000000" pitchFamily="2" charset="2"/>
              <a:buChar char="v"/>
            </a:pPr>
            <a:r>
              <a:rPr lang="en-US" dirty="0"/>
              <a:t>Glue that holds the post together </a:t>
            </a:r>
            <a:r>
              <a:rPr lang="en-US" dirty="0">
                <a:sym typeface="Wingdings" panose="05000000000000000000" pitchFamily="2" charset="2"/>
              </a:rPr>
              <a:t></a:t>
            </a:r>
            <a:endParaRPr lang="en-US" dirty="0"/>
          </a:p>
        </p:txBody>
      </p:sp>
      <p:pic>
        <p:nvPicPr>
          <p:cNvPr id="5" name="Picture 4" descr="A yellow tube of glue&#10;&#10;Description automatically generated">
            <a:extLst>
              <a:ext uri="{FF2B5EF4-FFF2-40B4-BE49-F238E27FC236}">
                <a16:creationId xmlns:a16="http://schemas.microsoft.com/office/drawing/2014/main" id="{B4F61B36-CAFE-A30D-8330-C30194D06A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04547" y="3587794"/>
            <a:ext cx="2315579" cy="2466297"/>
          </a:xfrm>
          <a:prstGeom prst="rect">
            <a:avLst/>
          </a:prstGeom>
        </p:spPr>
      </p:pic>
    </p:spTree>
    <p:extLst>
      <p:ext uri="{BB962C8B-B14F-4D97-AF65-F5344CB8AC3E}">
        <p14:creationId xmlns:p14="http://schemas.microsoft.com/office/powerpoint/2010/main" val="68711498"/>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FA2-FAE7-9F35-EE28-69954DB8FF1C}"/>
              </a:ext>
            </a:extLst>
          </p:cNvPr>
          <p:cNvSpPr>
            <a:spLocks noGrp="1"/>
          </p:cNvSpPr>
          <p:nvPr>
            <p:ph type="title"/>
          </p:nvPr>
        </p:nvSpPr>
        <p:spPr/>
        <p:txBody>
          <a:bodyPr/>
          <a:lstStyle/>
          <a:p>
            <a:r>
              <a:rPr lang="en-US" dirty="0"/>
              <a:t>Mandatory Forms/Requirements</a:t>
            </a:r>
          </a:p>
        </p:txBody>
      </p:sp>
      <p:sp>
        <p:nvSpPr>
          <p:cNvPr id="3" name="Content Placeholder 2">
            <a:extLst>
              <a:ext uri="{FF2B5EF4-FFF2-40B4-BE49-F238E27FC236}">
                <a16:creationId xmlns:a16="http://schemas.microsoft.com/office/drawing/2014/main" id="{3AB780CE-F2B5-451F-5278-F46B47CB1B75}"/>
              </a:ext>
            </a:extLst>
          </p:cNvPr>
          <p:cNvSpPr>
            <a:spLocks noGrp="1"/>
          </p:cNvSpPr>
          <p:nvPr>
            <p:ph idx="1"/>
          </p:nvPr>
        </p:nvSpPr>
        <p:spPr>
          <a:xfrm>
            <a:off x="457200" y="2583849"/>
            <a:ext cx="8001000" cy="3913204"/>
          </a:xfrm>
        </p:spPr>
        <p:txBody>
          <a:bodyPr/>
          <a:lstStyle/>
          <a:p>
            <a:pPr marL="342900" indent="-342900" algn="l">
              <a:buFont typeface="Wingdings" panose="05000000000000000000" pitchFamily="2" charset="2"/>
              <a:buChar char="v"/>
            </a:pPr>
            <a:r>
              <a:rPr lang="en-US" dirty="0"/>
              <a:t>Certification of Officers as soon as known or any changes</a:t>
            </a:r>
          </a:p>
          <a:p>
            <a:pPr algn="l"/>
            <a:endParaRPr lang="en-US" dirty="0"/>
          </a:p>
          <a:p>
            <a:pPr marL="342900" indent="-342900" algn="l">
              <a:buFont typeface="Wingdings" panose="05000000000000000000" pitchFamily="2" charset="2"/>
              <a:buChar char="v"/>
            </a:pPr>
            <a:r>
              <a:rPr lang="en-US" dirty="0"/>
              <a:t>Post Data Form April 15th</a:t>
            </a:r>
          </a:p>
          <a:p>
            <a:pPr algn="l"/>
            <a:endParaRPr lang="en-US" dirty="0"/>
          </a:p>
          <a:p>
            <a:pPr marL="342900" indent="-342900" algn="l">
              <a:buFont typeface="Wingdings" panose="05000000000000000000" pitchFamily="2" charset="2"/>
              <a:buChar char="v"/>
            </a:pPr>
            <a:r>
              <a:rPr lang="en-US" dirty="0"/>
              <a:t>Consolidated Post Report June 15th</a:t>
            </a:r>
          </a:p>
          <a:p>
            <a:pPr algn="l"/>
            <a:endParaRPr lang="en-US" dirty="0"/>
          </a:p>
          <a:p>
            <a:pPr marL="342900" indent="-342900" algn="l">
              <a:buFont typeface="Wingdings" panose="05000000000000000000" pitchFamily="2" charset="2"/>
              <a:buChar char="v"/>
            </a:pPr>
            <a:r>
              <a:rPr lang="en-US" dirty="0"/>
              <a:t>990 and any State required forms</a:t>
            </a:r>
          </a:p>
        </p:txBody>
      </p:sp>
    </p:spTree>
    <p:extLst>
      <p:ext uri="{BB962C8B-B14F-4D97-AF65-F5344CB8AC3E}">
        <p14:creationId xmlns:p14="http://schemas.microsoft.com/office/powerpoint/2010/main" val="1058425634"/>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BD38-DF70-70BE-C59C-AA503F358B46}"/>
              </a:ext>
            </a:extLst>
          </p:cNvPr>
          <p:cNvSpPr>
            <a:spLocks noGrp="1"/>
          </p:cNvSpPr>
          <p:nvPr>
            <p:ph type="title"/>
          </p:nvPr>
        </p:nvSpPr>
        <p:spPr>
          <a:xfrm>
            <a:off x="457200" y="1435100"/>
            <a:ext cx="3008313" cy="1162050"/>
          </a:xfrm>
        </p:spPr>
        <p:txBody>
          <a:bodyPr vert="horz" lIns="91440" tIns="45720" rIns="91440" bIns="45720" rtlCol="0" anchor="t">
            <a:normAutofit/>
          </a:bodyPr>
          <a:lstStyle/>
          <a:p>
            <a:r>
              <a:rPr lang="en-US" sz="3200" b="1" kern="1200" dirty="0">
                <a:latin typeface="Helvetica" pitchFamily="2" charset="0"/>
                <a:ea typeface="+mj-ea"/>
                <a:cs typeface="+mj-cs"/>
              </a:rPr>
              <a:t>Post Officers</a:t>
            </a:r>
          </a:p>
        </p:txBody>
      </p:sp>
      <p:pic>
        <p:nvPicPr>
          <p:cNvPr id="7" name="Picture 6" descr="A person with a thought bubble">
            <a:extLst>
              <a:ext uri="{FF2B5EF4-FFF2-40B4-BE49-F238E27FC236}">
                <a16:creationId xmlns:a16="http://schemas.microsoft.com/office/drawing/2014/main" id="{B6ACAA96-FA6B-4AF4-63D0-BD47D2E48897}"/>
              </a:ext>
            </a:extLst>
          </p:cNvPr>
          <p:cNvPicPr>
            <a:picLocks noChangeAspect="1"/>
          </p:cNvPicPr>
          <p:nvPr/>
        </p:nvPicPr>
        <p:blipFill>
          <a:blip r:embed="rId3"/>
          <a:stretch>
            <a:fillRect/>
          </a:stretch>
        </p:blipFill>
        <p:spPr>
          <a:xfrm>
            <a:off x="3785393" y="1435100"/>
            <a:ext cx="4691063" cy="4691063"/>
          </a:xfrm>
          <a:prstGeom prst="rect">
            <a:avLst/>
          </a:prstGeom>
          <a:noFill/>
        </p:spPr>
      </p:pic>
      <p:sp>
        <p:nvSpPr>
          <p:cNvPr id="3" name="TextBox 2">
            <a:extLst>
              <a:ext uri="{FF2B5EF4-FFF2-40B4-BE49-F238E27FC236}">
                <a16:creationId xmlns:a16="http://schemas.microsoft.com/office/drawing/2014/main" id="{32517093-41EB-768E-A32E-01AF76E03D51}"/>
              </a:ext>
            </a:extLst>
          </p:cNvPr>
          <p:cNvSpPr txBox="1"/>
          <p:nvPr/>
        </p:nvSpPr>
        <p:spPr>
          <a:xfrm>
            <a:off x="457200" y="2694802"/>
            <a:ext cx="3008313" cy="3431361"/>
          </a:xfrm>
          <a:prstGeom prst="rect">
            <a:avLst/>
          </a:prstGeom>
        </p:spPr>
        <p:txBody>
          <a:bodyPr vert="horz" lIns="91440" tIns="45720" rIns="91440" bIns="45720" rtlCol="0">
            <a:normAutofit/>
          </a:bodyPr>
          <a:lstStyle/>
          <a:p>
            <a:pPr algn="ctr">
              <a:spcBef>
                <a:spcPct val="20000"/>
              </a:spcBef>
              <a:buClr>
                <a:schemeClr val="tx2"/>
              </a:buClr>
            </a:pPr>
            <a:r>
              <a:rPr lang="en-US" sz="2800" kern="1200" dirty="0">
                <a:latin typeface="Helvetica" pitchFamily="2" charset="0"/>
                <a:ea typeface="+mn-ea"/>
                <a:cs typeface="+mn-cs"/>
              </a:rPr>
              <a:t>What are the required officers for a post?</a:t>
            </a:r>
          </a:p>
        </p:txBody>
      </p:sp>
    </p:spTree>
    <p:extLst>
      <p:ext uri="{BB962C8B-B14F-4D97-AF65-F5344CB8AC3E}">
        <p14:creationId xmlns:p14="http://schemas.microsoft.com/office/powerpoint/2010/main" val="216841558"/>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6E7D-37C2-EDA0-5E96-6DE76E3C2982}"/>
              </a:ext>
            </a:extLst>
          </p:cNvPr>
          <p:cNvSpPr>
            <a:spLocks noGrp="1"/>
          </p:cNvSpPr>
          <p:nvPr>
            <p:ph type="title"/>
          </p:nvPr>
        </p:nvSpPr>
        <p:spPr>
          <a:xfrm>
            <a:off x="523874" y="1261913"/>
            <a:ext cx="8162926" cy="5211075"/>
          </a:xfrm>
        </p:spPr>
        <p:txBody>
          <a:bodyPr/>
          <a:lstStyle/>
          <a:p>
            <a:r>
              <a:rPr lang="en-US" dirty="0"/>
              <a:t>Commander</a:t>
            </a:r>
          </a:p>
        </p:txBody>
      </p:sp>
      <p:pic>
        <p:nvPicPr>
          <p:cNvPr id="4" name="Picture 3">
            <a:extLst>
              <a:ext uri="{FF2B5EF4-FFF2-40B4-BE49-F238E27FC236}">
                <a16:creationId xmlns:a16="http://schemas.microsoft.com/office/drawing/2014/main" id="{BEBD43C9-C0CE-9C94-5817-BF9C2C9CCB71}"/>
              </a:ext>
            </a:extLst>
          </p:cNvPr>
          <p:cNvPicPr>
            <a:picLocks noChangeAspect="1"/>
          </p:cNvPicPr>
          <p:nvPr/>
        </p:nvPicPr>
        <p:blipFill>
          <a:blip r:embed="rId2"/>
          <a:stretch>
            <a:fillRect/>
          </a:stretch>
        </p:blipFill>
        <p:spPr>
          <a:xfrm>
            <a:off x="397042" y="1437523"/>
            <a:ext cx="2761677" cy="3982953"/>
          </a:xfrm>
          <a:prstGeom prst="rect">
            <a:avLst/>
          </a:prstGeom>
        </p:spPr>
      </p:pic>
    </p:spTree>
    <p:extLst>
      <p:ext uri="{BB962C8B-B14F-4D97-AF65-F5344CB8AC3E}">
        <p14:creationId xmlns:p14="http://schemas.microsoft.com/office/powerpoint/2010/main" val="400838447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D684-4713-2F2D-7EFB-E51B04320E2A}"/>
              </a:ext>
            </a:extLst>
          </p:cNvPr>
          <p:cNvSpPr>
            <a:spLocks noGrp="1"/>
          </p:cNvSpPr>
          <p:nvPr>
            <p:ph type="title"/>
          </p:nvPr>
        </p:nvSpPr>
        <p:spPr/>
        <p:txBody>
          <a:bodyPr/>
          <a:lstStyle/>
          <a:p>
            <a:r>
              <a:rPr lang="en-US" dirty="0"/>
              <a:t>Responsibilities of Commander</a:t>
            </a:r>
          </a:p>
        </p:txBody>
      </p:sp>
      <p:sp>
        <p:nvSpPr>
          <p:cNvPr id="3" name="Content Placeholder 2">
            <a:extLst>
              <a:ext uri="{FF2B5EF4-FFF2-40B4-BE49-F238E27FC236}">
                <a16:creationId xmlns:a16="http://schemas.microsoft.com/office/drawing/2014/main" id="{2C7C9A1B-916C-C601-1019-A19F2A7B9F4D}"/>
              </a:ext>
            </a:extLst>
          </p:cNvPr>
          <p:cNvSpPr>
            <a:spLocks noGrp="1"/>
          </p:cNvSpPr>
          <p:nvPr>
            <p:ph idx="1"/>
          </p:nvPr>
        </p:nvSpPr>
        <p:spPr/>
        <p:txBody>
          <a:bodyPr/>
          <a:lstStyle/>
          <a:p>
            <a:pPr marL="342900" indent="-342900" algn="l">
              <a:buFont typeface="Wingdings" panose="05000000000000000000" pitchFamily="2" charset="2"/>
              <a:buChar char="v"/>
            </a:pPr>
            <a:r>
              <a:rPr lang="en-US" dirty="0"/>
              <a:t>Appoint Offices that are not elected</a:t>
            </a:r>
          </a:p>
          <a:p>
            <a:pPr marL="342900" indent="-342900" algn="l">
              <a:buFont typeface="Wingdings" panose="05000000000000000000" pitchFamily="2" charset="2"/>
              <a:buChar char="v"/>
            </a:pPr>
            <a:r>
              <a:rPr lang="en-US" dirty="0"/>
              <a:t>Supervision of the duties Post Officers</a:t>
            </a:r>
          </a:p>
          <a:p>
            <a:pPr marL="342900" indent="-342900" algn="l">
              <a:buFont typeface="Wingdings" panose="05000000000000000000" pitchFamily="2" charset="2"/>
              <a:buChar char="v"/>
            </a:pPr>
            <a:r>
              <a:rPr lang="en-US" dirty="0"/>
              <a:t>Mentor Members</a:t>
            </a:r>
          </a:p>
          <a:p>
            <a:pPr marL="342900" indent="-342900" algn="l">
              <a:buFont typeface="Wingdings" panose="05000000000000000000" pitchFamily="2" charset="2"/>
              <a:buChar char="v"/>
            </a:pPr>
            <a:r>
              <a:rPr lang="en-US" dirty="0"/>
              <a:t>Chair the Post meetings</a:t>
            </a:r>
          </a:p>
          <a:p>
            <a:pPr marL="342900" indent="-342900" algn="l">
              <a:buFont typeface="Wingdings" panose="05000000000000000000" pitchFamily="2" charset="2"/>
              <a:buChar char="v"/>
            </a:pPr>
            <a:r>
              <a:rPr lang="en-US" dirty="0"/>
              <a:t>Be the face of the post in the community</a:t>
            </a:r>
          </a:p>
          <a:p>
            <a:pPr marL="342900" indent="-342900" algn="l">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23643961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93E5-D3F7-9F2D-2D0B-E4CB4BDD5E59}"/>
              </a:ext>
            </a:extLst>
          </p:cNvPr>
          <p:cNvSpPr>
            <a:spLocks noGrp="1"/>
          </p:cNvSpPr>
          <p:nvPr>
            <p:ph type="title"/>
          </p:nvPr>
        </p:nvSpPr>
        <p:spPr>
          <a:xfrm>
            <a:off x="523874" y="1261914"/>
            <a:ext cx="8162926" cy="711265"/>
          </a:xfrm>
        </p:spPr>
        <p:txBody>
          <a:bodyPr/>
          <a:lstStyle/>
          <a:p>
            <a:r>
              <a:rPr lang="en-US" dirty="0"/>
              <a:t>1</a:t>
            </a:r>
            <a:r>
              <a:rPr lang="en-US" baseline="30000" dirty="0"/>
              <a:t>st</a:t>
            </a:r>
            <a:r>
              <a:rPr lang="en-US" dirty="0"/>
              <a:t> Vice Commanders</a:t>
            </a:r>
          </a:p>
        </p:txBody>
      </p:sp>
      <p:sp>
        <p:nvSpPr>
          <p:cNvPr id="3" name="Content Placeholder 2">
            <a:extLst>
              <a:ext uri="{FF2B5EF4-FFF2-40B4-BE49-F238E27FC236}">
                <a16:creationId xmlns:a16="http://schemas.microsoft.com/office/drawing/2014/main" id="{2B33A73E-12BF-F85E-9D69-9CB7FAD2C659}"/>
              </a:ext>
            </a:extLst>
          </p:cNvPr>
          <p:cNvSpPr>
            <a:spLocks noGrp="1"/>
          </p:cNvSpPr>
          <p:nvPr>
            <p:ph idx="1"/>
          </p:nvPr>
        </p:nvSpPr>
        <p:spPr>
          <a:xfrm>
            <a:off x="523874" y="2194560"/>
            <a:ext cx="8001000" cy="4090735"/>
          </a:xfrm>
        </p:spPr>
        <p:txBody>
          <a:bodyPr/>
          <a:lstStyle/>
          <a:p>
            <a:pPr marL="342900" indent="-342900" algn="l">
              <a:buFont typeface="Wingdings" panose="05000000000000000000" pitchFamily="2" charset="2"/>
              <a:buChar char="v"/>
            </a:pPr>
            <a:r>
              <a:rPr lang="en-US" dirty="0"/>
              <a:t>Usually Elected </a:t>
            </a:r>
          </a:p>
          <a:p>
            <a:r>
              <a:rPr lang="en-US" dirty="0"/>
              <a:t>Membership and Retention is the primary assignment of the 1</a:t>
            </a:r>
            <a:r>
              <a:rPr lang="en-US" baseline="30000" dirty="0"/>
              <a:t>st</a:t>
            </a:r>
            <a:r>
              <a:rPr lang="en-US" dirty="0"/>
              <a:t> Vice</a:t>
            </a:r>
          </a:p>
          <a:p>
            <a:pPr lvl="1"/>
            <a:r>
              <a:rPr lang="en-US" dirty="0"/>
              <a:t>Review the goal dates from National</a:t>
            </a:r>
          </a:p>
          <a:p>
            <a:pPr lvl="1"/>
            <a:r>
              <a:rPr lang="en-US" dirty="0"/>
              <a:t>Review the Post membership goals</a:t>
            </a:r>
          </a:p>
          <a:p>
            <a:pPr lvl="1"/>
            <a:r>
              <a:rPr lang="en-US" dirty="0"/>
              <a:t>Review last years membership plan</a:t>
            </a:r>
          </a:p>
          <a:p>
            <a:pPr lvl="1"/>
            <a:r>
              <a:rPr lang="en-US" dirty="0"/>
              <a:t>Develop a new plan to help overcome any shortfalls or improve on the previous years plan</a:t>
            </a:r>
          </a:p>
          <a:p>
            <a:pPr marL="342900" indent="-342900" algn="l">
              <a:buFont typeface="Wingdings" panose="05000000000000000000" pitchFamily="2" charset="2"/>
              <a:buChar char="v"/>
            </a:pPr>
            <a:r>
              <a:rPr lang="en-US" dirty="0"/>
              <a:t>In the absence of the Commander will assume Commander’s duties</a:t>
            </a:r>
          </a:p>
          <a:p>
            <a:endParaRPr lang="en-US" dirty="0"/>
          </a:p>
        </p:txBody>
      </p:sp>
    </p:spTree>
    <p:extLst>
      <p:ext uri="{BB962C8B-B14F-4D97-AF65-F5344CB8AC3E}">
        <p14:creationId xmlns:p14="http://schemas.microsoft.com/office/powerpoint/2010/main" val="293145371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74C3-CD8E-DF60-B5A7-F51086C5F31F}"/>
              </a:ext>
            </a:extLst>
          </p:cNvPr>
          <p:cNvSpPr>
            <a:spLocks noGrp="1"/>
          </p:cNvSpPr>
          <p:nvPr>
            <p:ph type="title"/>
          </p:nvPr>
        </p:nvSpPr>
        <p:spPr/>
        <p:txBody>
          <a:bodyPr/>
          <a:lstStyle/>
          <a:p>
            <a:r>
              <a:rPr lang="en-US" dirty="0"/>
              <a:t>2</a:t>
            </a:r>
            <a:r>
              <a:rPr lang="en-US" baseline="30000" dirty="0"/>
              <a:t>nd</a:t>
            </a:r>
            <a:r>
              <a:rPr lang="en-US" dirty="0"/>
              <a:t> Vice Commanders</a:t>
            </a:r>
          </a:p>
        </p:txBody>
      </p:sp>
      <p:sp>
        <p:nvSpPr>
          <p:cNvPr id="3" name="Content Placeholder 2">
            <a:extLst>
              <a:ext uri="{FF2B5EF4-FFF2-40B4-BE49-F238E27FC236}">
                <a16:creationId xmlns:a16="http://schemas.microsoft.com/office/drawing/2014/main" id="{14961AD5-B95C-40E1-3291-E43CD4FB4D20}"/>
              </a:ext>
            </a:extLst>
          </p:cNvPr>
          <p:cNvSpPr>
            <a:spLocks noGrp="1"/>
          </p:cNvSpPr>
          <p:nvPr>
            <p:ph idx="1"/>
          </p:nvPr>
        </p:nvSpPr>
        <p:spPr>
          <a:xfrm>
            <a:off x="457200" y="2233061"/>
            <a:ext cx="8001000" cy="3821230"/>
          </a:xfrm>
        </p:spPr>
        <p:txBody>
          <a:bodyPr/>
          <a:lstStyle/>
          <a:p>
            <a:pPr marL="342900" indent="-342900" algn="l">
              <a:buFont typeface="Wingdings" panose="05000000000000000000" pitchFamily="2" charset="2"/>
              <a:buChar char="v"/>
            </a:pPr>
            <a:r>
              <a:rPr lang="en-US" dirty="0"/>
              <a:t>Usually Elected</a:t>
            </a:r>
          </a:p>
          <a:p>
            <a:pPr marL="342900" indent="-342900" algn="l">
              <a:buFont typeface="Wingdings" panose="05000000000000000000" pitchFamily="2" charset="2"/>
              <a:buChar char="v"/>
            </a:pPr>
            <a:r>
              <a:rPr lang="en-US" dirty="0"/>
              <a:t>Responsible for post activities social and volunteer</a:t>
            </a:r>
          </a:p>
          <a:p>
            <a:pPr marL="342900" indent="-342900" algn="l">
              <a:buFont typeface="Wingdings" panose="05000000000000000000" pitchFamily="2" charset="2"/>
              <a:buChar char="v"/>
            </a:pPr>
            <a:r>
              <a:rPr lang="en-US" dirty="0"/>
              <a:t>Runs social calendar to engage members</a:t>
            </a:r>
          </a:p>
          <a:p>
            <a:pPr marL="342900" indent="-342900" algn="l">
              <a:buFont typeface="Wingdings" panose="05000000000000000000" pitchFamily="2" charset="2"/>
              <a:buChar char="v"/>
            </a:pPr>
            <a:r>
              <a:rPr lang="en-US" dirty="0"/>
              <a:t>Helps to build an atmosphere that is fun for volunteers who are serving vets and the community</a:t>
            </a:r>
          </a:p>
          <a:p>
            <a:pPr marL="342900" indent="-342900" algn="l">
              <a:buFont typeface="Wingdings" panose="05000000000000000000" pitchFamily="2" charset="2"/>
              <a:buChar char="v"/>
            </a:pPr>
            <a:r>
              <a:rPr lang="en-US" dirty="0"/>
              <a:t>Looks for ways to involve members in post activities, operations, and programs</a:t>
            </a:r>
          </a:p>
          <a:p>
            <a:pPr marL="342900" indent="-342900" algn="l">
              <a:buFont typeface="Wingdings" panose="05000000000000000000" pitchFamily="2" charset="2"/>
              <a:buChar char="v"/>
            </a:pPr>
            <a:r>
              <a:rPr lang="en-US" dirty="0"/>
              <a:t>Assist the 1</a:t>
            </a:r>
            <a:r>
              <a:rPr lang="en-US" baseline="30000" dirty="0"/>
              <a:t>st</a:t>
            </a:r>
            <a:r>
              <a:rPr lang="en-US" dirty="0"/>
              <a:t> Vice Commander by providing member retention</a:t>
            </a:r>
          </a:p>
          <a:p>
            <a:endParaRPr lang="en-US" dirty="0"/>
          </a:p>
        </p:txBody>
      </p:sp>
    </p:spTree>
    <p:extLst>
      <p:ext uri="{BB962C8B-B14F-4D97-AF65-F5344CB8AC3E}">
        <p14:creationId xmlns:p14="http://schemas.microsoft.com/office/powerpoint/2010/main" val="3848037828"/>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0A2E-8D43-19A3-7F48-7D795D597722}"/>
              </a:ext>
            </a:extLst>
          </p:cNvPr>
          <p:cNvSpPr>
            <a:spLocks noGrp="1"/>
          </p:cNvSpPr>
          <p:nvPr>
            <p:ph type="title"/>
          </p:nvPr>
        </p:nvSpPr>
        <p:spPr>
          <a:xfrm>
            <a:off x="523874" y="914400"/>
            <a:ext cx="8162926" cy="702644"/>
          </a:xfrm>
        </p:spPr>
        <p:txBody>
          <a:bodyPr anchor="ctr">
            <a:normAutofit/>
          </a:bodyPr>
          <a:lstStyle/>
          <a:p>
            <a:r>
              <a:rPr lang="en-US" dirty="0"/>
              <a:t>Finance Officer</a:t>
            </a:r>
          </a:p>
        </p:txBody>
      </p:sp>
      <p:sp>
        <p:nvSpPr>
          <p:cNvPr id="7" name="Content Placeholder 2">
            <a:extLst>
              <a:ext uri="{FF2B5EF4-FFF2-40B4-BE49-F238E27FC236}">
                <a16:creationId xmlns:a16="http://schemas.microsoft.com/office/drawing/2014/main" id="{942CF8BC-1327-D6B0-EFD9-0FA676935CC0}"/>
              </a:ext>
            </a:extLst>
          </p:cNvPr>
          <p:cNvSpPr>
            <a:spLocks noGrp="1"/>
          </p:cNvSpPr>
          <p:nvPr>
            <p:ph idx="1"/>
          </p:nvPr>
        </p:nvSpPr>
        <p:spPr>
          <a:xfrm>
            <a:off x="457200" y="1617044"/>
            <a:ext cx="8001000" cy="4326556"/>
          </a:xfrm>
        </p:spPr>
        <p:txBody>
          <a:bodyPr/>
          <a:lstStyle/>
          <a:p>
            <a:pPr marL="342900" indent="-342900" algn="l">
              <a:buFont typeface="Wingdings" panose="05000000000000000000" pitchFamily="2" charset="2"/>
              <a:buChar char="v"/>
            </a:pPr>
            <a:r>
              <a:rPr lang="en-US" sz="2000" dirty="0"/>
              <a:t>Should be familiar with financial affairs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Must understand tax liabilities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Must not comingle Membership/Post/Canteen funds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Chairs Finance committee</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Receives and disburses post funds including per capita</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Keep accurate financial records of all post activities for budgeting purposes.</a:t>
            </a:r>
          </a:p>
          <a:p>
            <a:endParaRPr lang="en-US" dirty="0"/>
          </a:p>
        </p:txBody>
      </p:sp>
      <p:pic>
        <p:nvPicPr>
          <p:cNvPr id="4" name="Picture 3" descr="A white person with a hat and a dollar sign&#10;&#10;Description automatically generated">
            <a:extLst>
              <a:ext uri="{FF2B5EF4-FFF2-40B4-BE49-F238E27FC236}">
                <a16:creationId xmlns:a16="http://schemas.microsoft.com/office/drawing/2014/main" id="{7BE6187C-5639-F656-C8EC-DC38EDF63FF3}"/>
              </a:ext>
            </a:extLst>
          </p:cNvPr>
          <p:cNvPicPr>
            <a:picLocks noChangeAspect="1"/>
          </p:cNvPicPr>
          <p:nvPr/>
        </p:nvPicPr>
        <p:blipFill>
          <a:blip r:embed="rId3"/>
          <a:stretch>
            <a:fillRect/>
          </a:stretch>
        </p:blipFill>
        <p:spPr>
          <a:xfrm>
            <a:off x="6629399" y="1169384"/>
            <a:ext cx="1908323" cy="1718195"/>
          </a:xfrm>
          <a:prstGeom prst="rect">
            <a:avLst/>
          </a:prstGeom>
        </p:spPr>
      </p:pic>
    </p:spTree>
    <p:extLst>
      <p:ext uri="{BB962C8B-B14F-4D97-AF65-F5344CB8AC3E}">
        <p14:creationId xmlns:p14="http://schemas.microsoft.com/office/powerpoint/2010/main" val="234712618"/>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F328-F6B1-DDDC-D6B9-B1771D61ABC2}"/>
              </a:ext>
            </a:extLst>
          </p:cNvPr>
          <p:cNvSpPr>
            <a:spLocks noGrp="1"/>
          </p:cNvSpPr>
          <p:nvPr>
            <p:ph type="title"/>
          </p:nvPr>
        </p:nvSpPr>
        <p:spPr>
          <a:xfrm>
            <a:off x="523874" y="981777"/>
            <a:ext cx="8162926" cy="529389"/>
          </a:xfrm>
        </p:spPr>
        <p:txBody>
          <a:bodyPr/>
          <a:lstStyle/>
          <a:p>
            <a:r>
              <a:rPr lang="en-US" dirty="0"/>
              <a:t>Sgt-at-Arms</a:t>
            </a:r>
          </a:p>
        </p:txBody>
      </p:sp>
      <p:sp>
        <p:nvSpPr>
          <p:cNvPr id="3" name="Content Placeholder 2">
            <a:extLst>
              <a:ext uri="{FF2B5EF4-FFF2-40B4-BE49-F238E27FC236}">
                <a16:creationId xmlns:a16="http://schemas.microsoft.com/office/drawing/2014/main" id="{FC768BB0-166D-8252-49F5-5AD2A0B01261}"/>
              </a:ext>
            </a:extLst>
          </p:cNvPr>
          <p:cNvSpPr>
            <a:spLocks noGrp="1"/>
          </p:cNvSpPr>
          <p:nvPr>
            <p:ph idx="1"/>
          </p:nvPr>
        </p:nvSpPr>
        <p:spPr>
          <a:xfrm>
            <a:off x="457200" y="1511166"/>
            <a:ext cx="8001000" cy="5149516"/>
          </a:xfrm>
        </p:spPr>
        <p:txBody>
          <a:bodyPr/>
          <a:lstStyle/>
          <a:p>
            <a:pPr marL="342900" indent="-342900" algn="l">
              <a:buFont typeface="Wingdings" panose="05000000000000000000" pitchFamily="2" charset="2"/>
              <a:buChar char="v"/>
            </a:pPr>
            <a:r>
              <a:rPr lang="en-US" sz="2000" dirty="0"/>
              <a:t>Chair of the Post Welcoming Committee</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 Arrange the Meeting Hall</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Leads the Color detail during the presentation of colors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r>
              <a:rPr lang="en-US" sz="2000" dirty="0"/>
              <a:t>Plays a leading role in all post rituals</a:t>
            </a:r>
          </a:p>
          <a:p>
            <a:pPr marL="342900" indent="-342900" algn="l">
              <a:buFont typeface="Wingdings" panose="05000000000000000000" pitchFamily="2" charset="2"/>
              <a:buChar char="v"/>
            </a:pPr>
            <a:endParaRPr lang="en-US" sz="2000" dirty="0"/>
          </a:p>
          <a:p>
            <a:pPr marL="342900" indent="-342900" algn="l">
              <a:buFont typeface="Wingdings" panose="05000000000000000000" pitchFamily="2" charset="2"/>
              <a:buChar char="v"/>
            </a:pPr>
            <a:endParaRPr lang="en-US" sz="2000" dirty="0"/>
          </a:p>
          <a:p>
            <a:r>
              <a:rPr lang="en-US" dirty="0"/>
              <a:t> </a:t>
            </a:r>
          </a:p>
        </p:txBody>
      </p:sp>
    </p:spTree>
    <p:extLst>
      <p:ext uri="{BB962C8B-B14F-4D97-AF65-F5344CB8AC3E}">
        <p14:creationId xmlns:p14="http://schemas.microsoft.com/office/powerpoint/2010/main" val="824262463"/>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
</file>

<file path=ppt/theme/theme1.xml><?xml version="1.0" encoding="utf-8"?>
<a:theme xmlns:a="http://schemas.openxmlformats.org/drawingml/2006/main" name="Legion-0513">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gion-All-Purpose" id="{F6F2AAC5-6BA1-A34C-B25D-4EEE34254A89}" vid="{C0D93368-83E1-3846-A1E3-572463C146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EA3AAD4874FA41BCA43F6859EF109E" ma:contentTypeVersion="14" ma:contentTypeDescription="Create a new document." ma:contentTypeScope="" ma:versionID="8e2af8d95ed2b9a0f306dca92a836b9b">
  <xsd:schema xmlns:xsd="http://www.w3.org/2001/XMLSchema" xmlns:xs="http://www.w3.org/2001/XMLSchema" xmlns:p="http://schemas.microsoft.com/office/2006/metadata/properties" xmlns:ns2="99e58e65-e760-41cd-92b1-6a7d486f41b2" xmlns:ns3="dee27081-f8e8-47e3-ad45-44968b0fd074" targetNamespace="http://schemas.microsoft.com/office/2006/metadata/properties" ma:root="true" ma:fieldsID="cd6f0899a497547feee3d6e39058fcb2" ns2:_="" ns3:_="">
    <xsd:import namespace="99e58e65-e760-41cd-92b1-6a7d486f41b2"/>
    <xsd:import namespace="dee27081-f8e8-47e3-ad45-44968b0fd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58e65-e760-41cd-92b1-6a7d486f4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27081-f8e8-47e3-ad45-44968b0fd0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ee27081-f8e8-47e3-ad45-44968b0fd074">
      <UserInfo>
        <DisplayName>SharingLinks.c10d1322-9781-4f7b-a4b2-74a7766ebc7d.OrganizationEdit.99ef18e1-87f4-4344-9389-8ce84ce6edf7</DisplayName>
        <AccountId>32</AccountId>
        <AccountType/>
      </UserInfo>
      <UserInfo>
        <DisplayName>George, Kenneth A.</DisplayName>
        <AccountId>221</AccountId>
        <AccountType/>
      </UserInfo>
      <UserInfo>
        <DisplayName>Bayliss, Christopher D.</DisplayName>
        <AccountId>24</AccountId>
        <AccountType/>
      </UserInfo>
      <UserInfo>
        <DisplayName>McKay, Justin L.</DisplayName>
        <AccountId>14</AccountId>
        <AccountType/>
      </UserInfo>
    </SharedWithUsers>
    <MediaLengthInSeconds xmlns="99e58e65-e760-41cd-92b1-6a7d486f41b2" xsi:nil="true"/>
  </documentManagement>
</p:properties>
</file>

<file path=customXml/itemProps1.xml><?xml version="1.0" encoding="utf-8"?>
<ds:datastoreItem xmlns:ds="http://schemas.openxmlformats.org/officeDocument/2006/customXml" ds:itemID="{0328EFE5-0ED3-427F-8BAC-18CEE2CB1FE6}">
  <ds:schemaRefs>
    <ds:schemaRef ds:uri="http://schemas.microsoft.com/sharepoint/v3/contenttype/forms"/>
  </ds:schemaRefs>
</ds:datastoreItem>
</file>

<file path=customXml/itemProps2.xml><?xml version="1.0" encoding="utf-8"?>
<ds:datastoreItem xmlns:ds="http://schemas.openxmlformats.org/officeDocument/2006/customXml" ds:itemID="{9D715CA9-A3A5-4805-8BD8-BF8911A82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58e65-e760-41cd-92b1-6a7d486f41b2"/>
    <ds:schemaRef ds:uri="dee27081-f8e8-47e3-ad45-44968b0fd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40615B-1D2B-4419-B682-39621D91AEB4}">
  <ds:schemaRefs>
    <ds:schemaRef ds:uri="http://www.w3.org/XML/1998/namespace"/>
    <ds:schemaRef ds:uri="99e58e65-e760-41cd-92b1-6a7d486f41b2"/>
    <ds:schemaRef ds:uri="http://purl.org/dc/dcmitype/"/>
    <ds:schemaRef ds:uri="http://schemas.microsoft.com/office/2006/metadata/properties"/>
    <ds:schemaRef ds:uri="dee27081-f8e8-47e3-ad45-44968b0fd074"/>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8982</TotalTime>
  <Words>1573</Words>
  <Application>Microsoft Office PowerPoint</Application>
  <PresentationFormat>On-screen Show (4:3)</PresentationFormat>
  <Paragraphs>189</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 Symbols</vt:lpstr>
      <vt:lpstr>Arial</vt:lpstr>
      <vt:lpstr>Calibri</vt:lpstr>
      <vt:lpstr>Helvetica</vt:lpstr>
      <vt:lpstr>Trebuchet MS</vt:lpstr>
      <vt:lpstr>Wingdings</vt:lpstr>
      <vt:lpstr>Legion-0513</vt:lpstr>
      <vt:lpstr>Post Officers  Duties &amp; Responsibilities</vt:lpstr>
      <vt:lpstr>Learning Objectives</vt:lpstr>
      <vt:lpstr>Post Officers</vt:lpstr>
      <vt:lpstr>Commander</vt:lpstr>
      <vt:lpstr>Responsibilities of Commander</vt:lpstr>
      <vt:lpstr>1st Vice Commanders</vt:lpstr>
      <vt:lpstr>2nd Vice Commanders</vt:lpstr>
      <vt:lpstr>Finance Officer</vt:lpstr>
      <vt:lpstr>Sgt-at-Arms</vt:lpstr>
      <vt:lpstr>Judge Advocate</vt:lpstr>
      <vt:lpstr>Historian</vt:lpstr>
      <vt:lpstr>Chaplain</vt:lpstr>
      <vt:lpstr>Chaplain</vt:lpstr>
      <vt:lpstr>What does a Chaplain do?  </vt:lpstr>
      <vt:lpstr>PowerPoint Presentation</vt:lpstr>
      <vt:lpstr>Service/Resource Officer</vt:lpstr>
      <vt:lpstr>Points of Contacts</vt:lpstr>
      <vt:lpstr>Executive Committee</vt:lpstr>
      <vt:lpstr>Adjutant</vt:lpstr>
      <vt:lpstr>Duties of the Adjutant</vt:lpstr>
      <vt:lpstr>Mandatory Forms/Requirements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Training</dc:title>
  <dc:creator>Emery, Michele A.</dc:creator>
  <cp:lastModifiedBy>Lombrano, Barbara J.</cp:lastModifiedBy>
  <cp:revision>22</cp:revision>
  <dcterms:created xsi:type="dcterms:W3CDTF">2020-11-25T00:19:48Z</dcterms:created>
  <dcterms:modified xsi:type="dcterms:W3CDTF">2024-02-12T22:55:23Z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0x0101009DEA3AAD4874FA41BCA43F6859EF109E</vt:lpwstr>
  </property>
  <property fmtid="{D5CDD505-2E9C-101B-9397-08002B2CF9AE}" pid="3" name="Order">
    <vt:lpwstr>20300.0000000000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SIP_Label_ecc91b28-7e0e-4bfd-870f-ca289b7f09ce_Enabled">
    <vt:lpwstr>true</vt:lpwstr>
  </property>
  <property fmtid="{D5CDD505-2E9C-101B-9397-08002B2CF9AE}" pid="11" name="MSIP_Label_ecc91b28-7e0e-4bfd-870f-ca289b7f09ce_SetDate">
    <vt:lpwstr>2022-09-28T02:40:50Z</vt:lpwstr>
  </property>
  <property fmtid="{D5CDD505-2E9C-101B-9397-08002B2CF9AE}" pid="12" name="MSIP_Label_ecc91b28-7e0e-4bfd-870f-ca289b7f09ce_Method">
    <vt:lpwstr>Standard</vt:lpwstr>
  </property>
  <property fmtid="{D5CDD505-2E9C-101B-9397-08002B2CF9AE}" pid="13" name="MSIP_Label_ecc91b28-7e0e-4bfd-870f-ca289b7f09ce_Name">
    <vt:lpwstr>Confidential</vt:lpwstr>
  </property>
  <property fmtid="{D5CDD505-2E9C-101B-9397-08002B2CF9AE}" pid="14" name="MSIP_Label_ecc91b28-7e0e-4bfd-870f-ca289b7f09ce_SiteId">
    <vt:lpwstr>dd9d243c-8688-470f-8812-4ceb7ac50b6c</vt:lpwstr>
  </property>
  <property fmtid="{D5CDD505-2E9C-101B-9397-08002B2CF9AE}" pid="15" name="MSIP_Label_ecc91b28-7e0e-4bfd-870f-ca289b7f09ce_ActionId">
    <vt:lpwstr>d23edfc3-ccec-49a0-a8c8-c57e96ab8c36</vt:lpwstr>
  </property>
  <property fmtid="{D5CDD505-2E9C-101B-9397-08002B2CF9AE}" pid="16" name="MSIP_Label_ecc91b28-7e0e-4bfd-870f-ca289b7f09ce_ContentBits">
    <vt:lpwstr>0</vt:lpwstr>
  </property>
  <property fmtid="{D5CDD505-2E9C-101B-9397-08002B2CF9AE}" pid="17" name="MediaServiceImageTags">
    <vt:lpwstr/>
  </property>
</Properties>
</file>