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handoutMasterIdLst>
    <p:handoutMasterId r:id="rId32"/>
  </p:handoutMasterIdLst>
  <p:sldIdLst>
    <p:sldId id="297" r:id="rId5"/>
    <p:sldId id="313" r:id="rId6"/>
    <p:sldId id="314" r:id="rId7"/>
    <p:sldId id="333" r:id="rId8"/>
    <p:sldId id="332" r:id="rId9"/>
    <p:sldId id="327" r:id="rId10"/>
    <p:sldId id="335" r:id="rId11"/>
    <p:sldId id="334" r:id="rId12"/>
    <p:sldId id="328" r:id="rId13"/>
    <p:sldId id="337" r:id="rId14"/>
    <p:sldId id="339" r:id="rId15"/>
    <p:sldId id="338" r:id="rId16"/>
    <p:sldId id="336" r:id="rId17"/>
    <p:sldId id="330" r:id="rId18"/>
    <p:sldId id="329" r:id="rId19"/>
    <p:sldId id="331" r:id="rId20"/>
    <p:sldId id="260" r:id="rId21"/>
    <p:sldId id="274" r:id="rId22"/>
    <p:sldId id="275" r:id="rId23"/>
    <p:sldId id="263" r:id="rId24"/>
    <p:sldId id="262" r:id="rId25"/>
    <p:sldId id="265" r:id="rId26"/>
    <p:sldId id="258" r:id="rId27"/>
    <p:sldId id="268" r:id="rId28"/>
    <p:sldId id="269" r:id="rId29"/>
    <p:sldId id="312"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kirk, Bradley A." initials="BBA" lastIdx="0" clrIdx="0">
    <p:extLst>
      <p:ext uri="{19B8F6BF-5375-455C-9EA6-DF929625EA0E}">
        <p15:presenceInfo xmlns:p15="http://schemas.microsoft.com/office/powerpoint/2012/main" userId="S-1-5-21-249844496-1560900756-1847928074-200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autoAdjust="0"/>
    <p:restoredTop sz="74471" autoAdjust="0"/>
  </p:normalViewPr>
  <p:slideViewPr>
    <p:cSldViewPr snapToGrid="0" snapToObjects="1">
      <p:cViewPr varScale="1">
        <p:scale>
          <a:sx n="50" d="100"/>
          <a:sy n="50" d="100"/>
        </p:scale>
        <p:origin x="139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0" d="100"/>
          <a:sy n="80" d="100"/>
        </p:scale>
        <p:origin x="-2272" y="-96"/>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77" tIns="46589" rIns="93177" bIns="46589" rtlCol="0"/>
          <a:lstStyle>
            <a:lvl1pPr algn="r">
              <a:defRPr sz="1200"/>
            </a:lvl1pPr>
          </a:lstStyle>
          <a:p>
            <a:fld id="{00B351D3-CFE7-EC43-A4CF-05315005C919}" type="datetimeFigureOut">
              <a:rPr lang="en-US" smtClean="0"/>
              <a:t>2/3/2024</a:t>
            </a:fld>
            <a:endParaRPr lang="en-US" dirty="0"/>
          </a:p>
        </p:txBody>
      </p:sp>
      <p:sp>
        <p:nvSpPr>
          <p:cNvPr id="4" name="Footer Placeholder 3"/>
          <p:cNvSpPr>
            <a:spLocks noGrp="1"/>
          </p:cNvSpPr>
          <p:nvPr>
            <p:ph type="ftr" sz="quarter" idx="2"/>
          </p:nvPr>
        </p:nvSpPr>
        <p:spPr>
          <a:xfrm>
            <a:off x="1"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77" tIns="46589" rIns="93177" bIns="46589" rtlCol="0" anchor="b"/>
          <a:lstStyle>
            <a:lvl1pPr algn="r">
              <a:defRPr sz="1200"/>
            </a:lvl1pPr>
          </a:lstStyle>
          <a:p>
            <a:fld id="{4F18395D-AF5F-564F-BE38-188186345D12}" type="slidenum">
              <a:rPr lang="en-US" smtClean="0"/>
              <a:t>‹#›</a:t>
            </a:fld>
            <a:endParaRPr lang="en-US" dirty="0"/>
          </a:p>
        </p:txBody>
      </p:sp>
    </p:spTree>
    <p:extLst>
      <p:ext uri="{BB962C8B-B14F-4D97-AF65-F5344CB8AC3E}">
        <p14:creationId xmlns:p14="http://schemas.microsoft.com/office/powerpoint/2010/main" val="203632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7" tIns="46589" rIns="93177" bIns="46589" rtlCol="0"/>
          <a:lstStyle>
            <a:lvl1pPr algn="r">
              <a:defRPr sz="1200"/>
            </a:lvl1pPr>
          </a:lstStyle>
          <a:p>
            <a:fld id="{4A6E2FD7-7316-3C43-8DAD-9059812AF74B}" type="datetimeFigureOut">
              <a:rPr lang="en-US" smtClean="0"/>
              <a:pPr/>
              <a:t>2/3/2024</a:t>
            </a:fld>
            <a:endParaRPr lang="en-US" dirty="0"/>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A3928372-687C-2D47-B721-3F134B506727}" type="slidenum">
              <a:rPr lang="en-US" smtClean="0"/>
              <a:pPr/>
              <a:t>‹#›</a:t>
            </a:fld>
            <a:endParaRPr lang="en-US" dirty="0"/>
          </a:p>
        </p:txBody>
      </p:sp>
    </p:spTree>
    <p:extLst>
      <p:ext uri="{BB962C8B-B14F-4D97-AF65-F5344CB8AC3E}">
        <p14:creationId xmlns:p14="http://schemas.microsoft.com/office/powerpoint/2010/main" val="831528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Black"/>
        <a:ea typeface="+mn-ea"/>
        <a:cs typeface="Arial Black"/>
      </a:defRPr>
    </a:lvl1pPr>
    <a:lvl2pPr marL="457200" algn="l" defTabSz="457200" rtl="0" eaLnBrk="1" latinLnBrk="0" hangingPunct="1">
      <a:defRPr sz="1200" kern="1200">
        <a:solidFill>
          <a:schemeClr val="tx1"/>
        </a:solidFill>
        <a:latin typeface="Arial Black"/>
        <a:ea typeface="+mn-ea"/>
        <a:cs typeface="Arial Black"/>
      </a:defRPr>
    </a:lvl2pPr>
    <a:lvl3pPr marL="914400" algn="l" defTabSz="457200" rtl="0" eaLnBrk="1" latinLnBrk="0" hangingPunct="1">
      <a:defRPr sz="1200" kern="1200">
        <a:solidFill>
          <a:schemeClr val="tx1"/>
        </a:solidFill>
        <a:latin typeface="Arial Black"/>
        <a:ea typeface="+mn-ea"/>
        <a:cs typeface="Arial Black"/>
      </a:defRPr>
    </a:lvl3pPr>
    <a:lvl4pPr marL="1371600" algn="l" defTabSz="457200" rtl="0" eaLnBrk="1" latinLnBrk="0" hangingPunct="1">
      <a:defRPr sz="1200" kern="1200">
        <a:solidFill>
          <a:schemeClr val="tx1"/>
        </a:solidFill>
        <a:latin typeface="Arial Black"/>
        <a:ea typeface="+mn-ea"/>
        <a:cs typeface="Arial Black"/>
      </a:defRPr>
    </a:lvl4pPr>
    <a:lvl5pPr marL="1828800" algn="l" defTabSz="457200" rtl="0" eaLnBrk="1" latinLnBrk="0" hangingPunct="1">
      <a:defRPr sz="1200" kern="1200">
        <a:solidFill>
          <a:schemeClr val="tx1"/>
        </a:solidFill>
        <a:latin typeface="Arial Black"/>
        <a:ea typeface="+mn-ea"/>
        <a:cs typeface="Arial Black"/>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egion.org/dispatch/faq"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Black"/>
              <a:cs typeface="Arial Black"/>
            </a:endParaRPr>
          </a:p>
        </p:txBody>
      </p:sp>
      <p:sp>
        <p:nvSpPr>
          <p:cNvPr id="4" name="Slide Number Placeholder 3"/>
          <p:cNvSpPr>
            <a:spLocks noGrp="1"/>
          </p:cNvSpPr>
          <p:nvPr>
            <p:ph type="sldNum" sz="quarter" idx="10"/>
          </p:nvPr>
        </p:nvSpPr>
        <p:spPr/>
        <p:txBody>
          <a:bodyPr/>
          <a:lstStyle/>
          <a:p>
            <a:fld id="{A3928372-687C-2D47-B721-3F134B506727}" type="slidenum">
              <a:rPr lang="en-US" smtClean="0"/>
              <a:pPr/>
              <a:t>1</a:t>
            </a:fld>
            <a:endParaRPr lang="en-US" dirty="0"/>
          </a:p>
        </p:txBody>
      </p:sp>
    </p:spTree>
    <p:extLst>
      <p:ext uri="{BB962C8B-B14F-4D97-AF65-F5344CB8AC3E}">
        <p14:creationId xmlns:p14="http://schemas.microsoft.com/office/powerpoint/2010/main" val="553989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Procedures</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Requirements for office (NONE, but can put in post-election requirements)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Republic!</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keep it.</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isn’t the Jim Crow south, and we don’t limit participation and leadership opportunities.  PNC DKR is doing a similar session, so just keep in line with his remarks.  Post election requirements can be in the Bylaws, for instance, that any District Officer be required to complete our Basic Training.  Key is not to limit who can be elected.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Discipline (Bar v. Post, Post has ABSOLUTE authority over SAL, ALR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)(Removing officers)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Drink up</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And/or get out.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Uniform Code, Suspending Posts/Departments (only 2 ways, exigent and full) (Copy of the Oklahoma Court Decision)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Make sure you go into the proper way to suspend a post by the Uniform Code.  I’ll send you exigent circumstances memo as well, but make it clear to them that there needs to be a 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compelling reason to act with immediacy, because as soon as you do, you own it all.  If they follow the full procedures, it insulates them to a certain degree, if using the Exigent circumstances route, that means you better be absolutely certain that those circumstances actually exist.  If they do not, then you may get sued.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10</a:t>
            </a:fld>
            <a:endParaRPr lang="en-US" dirty="0"/>
          </a:p>
        </p:txBody>
      </p:sp>
    </p:spTree>
    <p:extLst>
      <p:ext uri="{BB962C8B-B14F-4D97-AF65-F5344CB8AC3E}">
        <p14:creationId xmlns:p14="http://schemas.microsoft.com/office/powerpoint/2010/main" val="2460339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Procedures</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Requirements for office (NONE, but can put in post-election requirements)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Republic!</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keep it.</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isn’t the Jim Crow south, and we don’t limit participation and leadership opportunities.  PNC DKR is doing a similar session, so just keep in line with his remarks.  Post election requirements can be in the Bylaws, for instance, that any District Officer be required to complete our Basic Training.  Key is not to limit who can be elected.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Discipline (Bar v. Post, Post has ABSOLUTE authority over SAL, ALR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)(Removing officers)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Drink up</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And/or get out.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Uniform Code, Suspending Posts/Departments (only 2 ways, exigent and full) (Copy of the Oklahoma Court Decision)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Make sure you go into the proper way to suspend a post by the Uniform Code.  I’ll send you exigent circumstances memo as well, but make it clear to them that there needs to be a 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compelling reason to act with immediacy, because as soon as you do, you own it all.  If they follow the full procedures, it insulates them to a certain degree, if using the Exigent circumstances route, that means you better be absolutely certain that those circumstances actually exist.  If they do not, then you may get sued.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11</a:t>
            </a:fld>
            <a:endParaRPr lang="en-US" dirty="0"/>
          </a:p>
        </p:txBody>
      </p:sp>
    </p:spTree>
    <p:extLst>
      <p:ext uri="{BB962C8B-B14F-4D97-AF65-F5344CB8AC3E}">
        <p14:creationId xmlns:p14="http://schemas.microsoft.com/office/powerpoint/2010/main" val="56190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Procedures</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Requirements for office (NONE, but can put in post-election requirements)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Republic!</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keep it.</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isn’t the Jim Crow south, and we don’t limit participation and leadership opportunities.  PNC DKR is doing a similar session, so just keep in line with his remarks.  Post election requirements can be in the Bylaws, for instance, that any District Officer be required to complete our Basic Training.  Key is not to limit who can be elected.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Discipline (Bar v. Post, Post has ABSOLUTE authority over SAL, ALR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)(Removing officers)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Drink up</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And/or get out.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Uniform Code, Suspending Posts/Departments (only 2 ways, exigent and full) (Copy of the Oklahoma Court Decision)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Make sure you go into the proper way to suspend a post by the Uniform Code.  I’ll send you exigent circumstances memo as well, but make it clear to them that there needs to be a 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compelling reason to act with immediacy, because as soon as you do, you own it all.  If they follow the full procedures, it insulates them to a certain degree, if using the Exigent circumstances route, that means you better be absolutely certain that those circumstances actually exist.  If they do not, then you may get sued.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12</a:t>
            </a:fld>
            <a:endParaRPr lang="en-US" dirty="0"/>
          </a:p>
        </p:txBody>
      </p:sp>
    </p:spTree>
    <p:extLst>
      <p:ext uri="{BB962C8B-B14F-4D97-AF65-F5344CB8AC3E}">
        <p14:creationId xmlns:p14="http://schemas.microsoft.com/office/powerpoint/2010/main" val="3216955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Procedures</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Requirements for office (NONE, but can put in post-election requirements)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Republic!</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keep it.</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isn’t the Jim Crow south, and we don’t limit participation and leadership opportunities.  PNC DKR is doing a similar session, so just keep in line with his remarks.  Post election requirements can be in the Bylaws, for instance, that any District Officer be required to complete our Basic Training.  Key is not to limit who can be elected.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Discipline (Bar v. Post, Post has ABSOLUTE authority over SAL, ALR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)(Removing officers)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Drink up</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And/or get out.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Uniform Code, Suspending Posts/Departments (only 2 ways, exigent and full) (Copy of the Oklahoma Court Decision)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Make sure you go into the proper way to suspend a post by the Uniform Code.  I’ll send you exigent circumstances memo as well, but make it clear to them that there needs to be a 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compelling reason to act with immediacy, because as soon as you do, you own it all.  If they follow the full procedures, it insulates them to a certain degree, if using the Exigent circumstances route, that means you better be absolutely certain that those circumstances actually exist.  If they do not, then you may get sued.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13</a:t>
            </a:fld>
            <a:endParaRPr lang="en-US" dirty="0"/>
          </a:p>
        </p:txBody>
      </p:sp>
    </p:spTree>
    <p:extLst>
      <p:ext uri="{BB962C8B-B14F-4D97-AF65-F5344CB8AC3E}">
        <p14:creationId xmlns:p14="http://schemas.microsoft.com/office/powerpoint/2010/main" val="1138069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National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NoGo’s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Art II, Sec 2 (Trump flag NH, Facebook Posts, be careful with frames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(Include FAQ from Dispatch)  (Also, copy of Page 4 of Officer’s Guide)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need to reinvent the wheel here, just read the FAQ page thing.  </a:t>
            </a:r>
            <a:r>
              <a:rPr lang="en-US"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Frequently Asked Questions | The American Legion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Trademark &amp; Tradename (Newport Harbor, 4 rules)</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no touchy rule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not to anger the NJA</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Discuss that horrid legion emblem with eagles and flags etc.  We wrote the US Flag Code, so putting out stuff on a flag is a solid no go.  Point out that your logo should be specific to Dept.  Use Cali as an example.  We are a community based org, so localize your marketing to that area.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Eligibility  (USPHS, storing DD214’s, general discharges)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Posts need to be comfortable with eligibility, questions up to Matt and myself.   Be aware that some have claimed the Admin is not eligible.  She is.  1 day honorable service.  A general can be honorable.  </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14</a:t>
            </a:fld>
            <a:endParaRPr lang="en-US" dirty="0"/>
          </a:p>
        </p:txBody>
      </p:sp>
    </p:spTree>
    <p:extLst>
      <p:ext uri="{BB962C8B-B14F-4D97-AF65-F5344CB8AC3E}">
        <p14:creationId xmlns:p14="http://schemas.microsoft.com/office/powerpoint/2010/main" val="89006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15</a:t>
            </a:fld>
            <a:endParaRPr lang="en-US" dirty="0"/>
          </a:p>
        </p:txBody>
      </p:sp>
    </p:spTree>
    <p:extLst>
      <p:ext uri="{BB962C8B-B14F-4D97-AF65-F5344CB8AC3E}">
        <p14:creationId xmlns:p14="http://schemas.microsoft.com/office/powerpoint/2010/main" val="247884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16</a:t>
            </a:fld>
            <a:endParaRPr lang="en-US" dirty="0"/>
          </a:p>
        </p:txBody>
      </p:sp>
    </p:spTree>
    <p:extLst>
      <p:ext uri="{BB962C8B-B14F-4D97-AF65-F5344CB8AC3E}">
        <p14:creationId xmlns:p14="http://schemas.microsoft.com/office/powerpoint/2010/main" val="332778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2565400" cy="1924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26</a:t>
            </a:fld>
            <a:endParaRPr lang="en-US" dirty="0"/>
          </a:p>
        </p:txBody>
      </p:sp>
    </p:spTree>
    <p:extLst>
      <p:ext uri="{BB962C8B-B14F-4D97-AF65-F5344CB8AC3E}">
        <p14:creationId xmlns:p14="http://schemas.microsoft.com/office/powerpoint/2010/main" val="378288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dirty="0"/>
          </a:p>
        </p:txBody>
      </p:sp>
    </p:spTree>
    <p:extLst>
      <p:ext uri="{BB962C8B-B14F-4D97-AF65-F5344CB8AC3E}">
        <p14:creationId xmlns:p14="http://schemas.microsoft.com/office/powerpoint/2010/main" val="24968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 that fails to file the required information return (Form 990, Form 990-EZ, or Form 990-PF) or e-Postcard (Form 990-N) for </a:t>
            </a:r>
            <a:r>
              <a:rPr lang="en-US" b="1" u="sng" dirty="0"/>
              <a:t>three consecutive tax years </a:t>
            </a:r>
            <a:r>
              <a:rPr lang="en-US" dirty="0"/>
              <a:t>will automatically lose its tax-exempt status</a:t>
            </a:r>
          </a:p>
          <a:p>
            <a:endParaRPr lang="en-US" dirty="0"/>
          </a:p>
          <a:p>
            <a:r>
              <a:rPr lang="en-US" dirty="0"/>
              <a:t>Incorporation creates a fictional person that is the corporation.  (From corpus, or body)  It means that if the Post/Department/Corporation does something wrong and someone gets injured, it is the corporation that is responsible, not the individuals.  Filing a 990 is important for a non-profit, or they lose tax exempt status.  That means you are taxed on anything back to when you lose tax exempt status.</a:t>
            </a:r>
          </a:p>
          <a:p>
            <a:r>
              <a:rPr lang="en-US" dirty="0"/>
              <a:t>	</a:t>
            </a:r>
          </a:p>
          <a:p>
            <a:r>
              <a:rPr lang="en-US" dirty="0"/>
              <a:t>Story:  A guy works at a sub factory and takes over the local legion post to make it viable.  Finds out after the fact that they have not filed 990s and were never incorporated.  IRS comes after post commander individually as no corporation to take the fall.  Owed back taxes, lien placed, guy loses secret clearance. </a:t>
            </a:r>
          </a:p>
          <a:p>
            <a:endParaRPr lang="en-US" dirty="0"/>
          </a:p>
          <a:p>
            <a:r>
              <a:rPr lang="en-US" dirty="0"/>
              <a:t>Message:  Before you run for anything, check to make sure in good standing, or you may be on the hook.  Happy ending:  Department closed the post and paid off lien</a:t>
            </a:r>
          </a:p>
          <a:p>
            <a:endParaRPr lang="en-US" dirty="0"/>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Insurance (Mitigate, Insurance) 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happens	</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Prepare for it, buy insurance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Small paper post in Utah has no insurance, no building etc.  Goes to parade hands out flags.  Runs over little girls foot, requiring much medical treatment.  Who pays?  Possibly the guy driving’s car insurance.  If they had insurance, wouldn’t be a claim against his insurance.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Message: Bad things happen, it’s a fact of life, not unlike gravity, it simply is.  To protect yourself, you need insurance.  If you don’t do much, then your premiums will be low.  Without insurance, everyone in the Post may be on the hook.</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Corporate Responsibility (Minutes, proper governing of meetings, Executive Session)(File your CPR)</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aren’t running a Post/Department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You’re the chairman of the board for a corporation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so won’t go too far on this.  But bear in the front of your mind that you are on the Board, act like it.  Go through the duties: Loyalty, obedience and fiduciary….  Minutes are MANDATORY, and need to be done appropriately.  Don’t need to be long, just contain any votes/discussions.</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3</a:t>
            </a:fld>
            <a:endParaRPr lang="en-US" dirty="0"/>
          </a:p>
        </p:txBody>
      </p:sp>
    </p:spTree>
    <p:extLst>
      <p:ext uri="{BB962C8B-B14F-4D97-AF65-F5344CB8AC3E}">
        <p14:creationId xmlns:p14="http://schemas.microsoft.com/office/powerpoint/2010/main" val="25751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 that fails to file the required information return (Form 990, Form 990-EZ, or Form 990-PF) or e-Postcard (Form 990-N) for </a:t>
            </a:r>
            <a:r>
              <a:rPr lang="en-US" b="1" u="sng" dirty="0"/>
              <a:t>three consecutive tax years </a:t>
            </a:r>
            <a:r>
              <a:rPr lang="en-US" dirty="0"/>
              <a:t>will automatically lose its tax-exempt status</a:t>
            </a:r>
          </a:p>
          <a:p>
            <a:endParaRPr lang="en-US" dirty="0"/>
          </a:p>
          <a:p>
            <a:r>
              <a:rPr lang="en-US" dirty="0"/>
              <a:t>Incorporation creates a fictional person that is the corporation.  (From corpus, or body)  It means that if the Post/Department/Corporation does something wrong and someone gets injured, it is the corporation that is responsible, not the individuals.  Filing a 990 is important for a non-profit, or they lose tax exempt status.  That means you are taxed on anything back to when you lose tax exempt status.</a:t>
            </a:r>
          </a:p>
          <a:p>
            <a:r>
              <a:rPr lang="en-US" dirty="0"/>
              <a:t>	</a:t>
            </a:r>
          </a:p>
          <a:p>
            <a:r>
              <a:rPr lang="en-US" dirty="0"/>
              <a:t>Story:  A guy works at a sub factory and takes over the local legion post to make it viable.  Finds out after the fact that they have not filed 990s and were never incorporated.  IRS comes after post commander individually as no corporation to take the fall.  Owed back taxes, lien placed, guy loses secret clearance. </a:t>
            </a:r>
          </a:p>
          <a:p>
            <a:endParaRPr lang="en-US" dirty="0"/>
          </a:p>
          <a:p>
            <a:r>
              <a:rPr lang="en-US" dirty="0"/>
              <a:t>Message:  Before you run for anything, check to make sure in good standing, or you may be on the hook.  Happy ending:  Department closed the post and paid off lien</a:t>
            </a:r>
          </a:p>
          <a:p>
            <a:endParaRPr lang="en-US" dirty="0"/>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Insurance (Mitigate, Insurance) 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happens	</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Prepare for it, buy insurance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Small paper post in Utah has no insurance, no building etc.  Goes to parade hands out flags.  Runs over little girls foot, requiring much medical treatment.  Who pays?  Possibly the guy driving’s car insurance.  If they had insurance, wouldn’t be a claim against his insurance.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Message: Bad things happen, it’s a fact of life, not unlike gravity, it simply is.  To protect yourself, you need insurance.  If you don’t do much, then your premiums will be low.  Without insurance, everyone in the Post may be on the hook.</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Corporate Responsibility (Minutes, proper governing of meetings, Executive Session)(File your CPR)</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aren’t running a Post/Department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You’re the chairman of the board for a corporation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so won’t go too far on this.  But bear in the front of your mind that you are on the Board, act like it.  Go through the duties: Loyalty, obedience and fiduciary….  Minutes are MANDATORY, and need to be done appropriately.  Don’t need to be long, just contain any votes/discussions.</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4</a:t>
            </a:fld>
            <a:endParaRPr lang="en-US" dirty="0"/>
          </a:p>
        </p:txBody>
      </p:sp>
    </p:spTree>
    <p:extLst>
      <p:ext uri="{BB962C8B-B14F-4D97-AF65-F5344CB8AC3E}">
        <p14:creationId xmlns:p14="http://schemas.microsoft.com/office/powerpoint/2010/main" val="420226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 that fails to file the required information return (Form 990, Form 990-EZ, or Form 990-PF) or e-Postcard (Form 990-N) for </a:t>
            </a:r>
            <a:r>
              <a:rPr lang="en-US" b="1" u="sng" dirty="0"/>
              <a:t>three consecutive tax years </a:t>
            </a:r>
            <a:r>
              <a:rPr lang="en-US" dirty="0"/>
              <a:t>will automatically lose its tax-exempt status</a:t>
            </a:r>
          </a:p>
          <a:p>
            <a:endParaRPr lang="en-US" dirty="0"/>
          </a:p>
          <a:p>
            <a:r>
              <a:rPr lang="en-US" dirty="0"/>
              <a:t>Incorporation creates a fictional person that is the corporation.  (From corpus, or body)  It means that if the Post/Department/Corporation does something wrong and someone gets injured, it is the corporation that is responsible, not the individuals.  Filing a 990 is important for a non-profit, or they lose tax exempt status.  That means you are taxed on anything back to when you lose tax exempt status.</a:t>
            </a:r>
          </a:p>
          <a:p>
            <a:r>
              <a:rPr lang="en-US" dirty="0"/>
              <a:t>	</a:t>
            </a:r>
          </a:p>
          <a:p>
            <a:r>
              <a:rPr lang="en-US" dirty="0"/>
              <a:t>Story:  A guy works at a sub factory and takes over the local legion post to make it viable.  Finds out after the fact that they have not filed 990s and were never incorporated.  IRS comes after post commander individually as no corporation to take the fall.  Owed back taxes, lien placed, guy loses secret clearance. </a:t>
            </a:r>
          </a:p>
          <a:p>
            <a:endParaRPr lang="en-US" dirty="0"/>
          </a:p>
          <a:p>
            <a:r>
              <a:rPr lang="en-US" dirty="0"/>
              <a:t>Message:  Before you run for anything, check to make sure in good standing, or you may be on the hook.  Happy ending:  Department closed the post and paid off lien</a:t>
            </a:r>
          </a:p>
          <a:p>
            <a:endParaRPr lang="en-US" dirty="0"/>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Insurance (Mitigate, Insurance) 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Life happens	</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Prepare for it, buy insurance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Small paper post in Utah has no insurance, no building etc.  Goes to parade hands out flags.  Runs over little girls foot, requiring much medical treatment.  Who pays?  Possibly the guy driving’s car insurance.  If they had insurance, wouldn’t be a claim against his insurance.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Message: Bad things happen, it’s a fact of life, not unlike gravity, it simply is.  To protect yourself, you need insurance.  If you don’t do much, then your premiums will be low.  Without insurance, everyone in the Post may be on the hook.</a:t>
            </a: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Corporate Responsibility (Minutes, proper governing of meetings, Executive Session)(File your CPR)</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aren’t running a Post/Department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You’re the chairman of the board for a corporation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so won’t go too far on this.  But bear in the front of your mind that you are on the Board, act like it.  Go through the duties: Loyalty, obedience and fiduciary….  Minutes are MANDATORY, and need to be done appropriately.  Don’t need to be long, just contain any votes/discussions.</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267891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Authority</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VT/WA – Don’t fire anyone without knowing authority (Adjutants, Service Officers etc.)(Include Washington Court Opinion)</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fire or not to fire</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you the boss here?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Vast bulk of problems have been with employee relations.  The boss is the Adjutant, NOT THE COMMANDER.   Be very careful talking to employees about their employment status.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1: WA commander decides to remove Dept Service Officer.  Doesn’t have Board vote on it, simply does it.  Employee who made like 60k costs roughly $240k and not working.  You paid someone 4 times annual salary to stay home.  Good use of Dept money?  (Will send the case, if you want to familiarize yourself with what the court said.)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2: VT commander concerned about wages/budget floats idea with DSO to move from 32 hours to 28.  Unknown to Commander, gentleman was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VocRehab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that would cost him from his VA benefits.  Essentially, this gentleman believed he was “constructively fired.”   If Board had done this, no problem, it is their corporation.  But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Cdr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did without authority.  He ended up being paid for 6 months not to work, and got a raise, because Dept couldn’t have handled the lawsuit.  So, what was meant to fix the budget, ended up causing more problems.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Takeaway: Before you do anything, make sure the Constitution and Bylaws vest you with the power to do what you are doing.</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Arkansas: If you can reach out, they can touch you.  (Post 64)</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reach out and touch them….</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they can reach out and touch you.</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Before you intervene in a Post issue, ask what this will mean for your own liability.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A guy was a 1) Legionnaire, 2) Department Chaplain, 3) Post Commander.</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Start by asking how you address each individually.  Post picks membership and Post Commander, Department DEC selects Chaplain, following appointment and ratification.  But Dept decided to remove him from post position.  Can they do that?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Hellz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After removing him, someone at post gets drunk, runs over pedestrian, parks back at the Post.  Now Department is being sued.  If you can remove a post commander (you can’t) then there is no reason you couldn’t remove a negligent bar tender.  (Arguably.)  Just know that while your intentions may be noble and good, if it goes wrong, you are on the hook.</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Financial Transparency (Salaries, don’t give bonuses not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okay’d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by DEC, conflict of interest) (LIT/Oral History stuff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Does this look shady?</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Perception becomes reality, reality ends up in a court room.</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Don’t go too far into the CO stuff, given that it is Colorado.  Simply come up with a conflict of interest scenario.  Make sure you say that a conflict doesn’t “kill” the issue, provided that the person conflicted is not part of the meeting to discuss.  So, Post commander has son that fixes roofs, and the post has a leaky roof.  How do you handle?</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6</a:t>
            </a:fld>
            <a:endParaRPr lang="en-US" dirty="0"/>
          </a:p>
        </p:txBody>
      </p:sp>
    </p:spTree>
    <p:extLst>
      <p:ext uri="{BB962C8B-B14F-4D97-AF65-F5344CB8AC3E}">
        <p14:creationId xmlns:p14="http://schemas.microsoft.com/office/powerpoint/2010/main" val="318785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Authority</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VT/WA – Don’t fire anyone without knowing authority (Adjutants, Service Officers etc.)(Include Washington Court Opinion)</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fire or not to fire</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you the boss here?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Vast bulk of problems have been with employee relations.  The boss is the Adjutant, NOT THE COMMANDER.   Be very careful talking to employees about their employment status.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1: WA commander decides to remove Dept Service Officer.  Doesn’t have Board vote on it, simply does it.  Employee who made like 60k costs roughly $240k and not working.  You paid someone 4 times annual salary to stay home.  Good use of Dept money?  (Will send the case, if you want to familiarize yourself with what the court said.)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2: VT commander concerned about wages/budget floats idea with DSO to move from 32 hours to 28.  Unknown to Commander, gentleman was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VocRehab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that would cost him from his VA benefits.  Essentially, this gentleman believed he was “constructively fired.”   If Board had done this, no problem, it is their corporation.  But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Cdr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did without authority.  He ended up being paid for 6 months not to work, and got a raise, because Dept couldn’t have handled the lawsuit.  So, what was meant to fix the budget, ended up causing more problems.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Takeaway: Before you do anything, make sure the Constitution and Bylaws vest you with the power to do what you are doing.</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Arkansas: If you can reach out, they can touch you.  (Post 64)</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reach out and touch them….</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they can reach out and touch you.</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Before you intervene in a Post issue, ask what this will mean for your own liability.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A guy was a 1) Legionnaire, 2) Department Chaplain, 3) Post Commander.</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Start by asking how you address each individually.  Post picks membership and Post Commander, Department DEC selects Chaplain, following appointment and ratification.  But Dept decided to remove him from post position.  Can they do that?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Hellz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After removing him, someone at post gets drunk, runs over pedestrian, parks back at the Post.  Now Department is being sued.  If you can remove a post commander (you can’t) then there is no reason you couldn’t remove a negligent bar tender.  (Arguably.)  Just know that while your intentions may be noble and good, if it goes wrong, you are on the hook.</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Financial Transparency (Salaries, don’t give bonuses not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okay’d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by DEC, conflict of interest) (LIT/Oral History stuff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Does this look shady?</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Perception becomes reality, reality ends up in a court room.</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Don’t go too far into the CO stuff, given that it is Colorado.  Simply come up with a conflict of interest scenario.  Make sure you say that a conflict doesn’t “kill” the issue, provided that the person conflicted is not part of the meeting to discuss.  So, Post commander has son that fixes roofs, and the post has a leaky roof.  How do you handle?</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1799043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Authority</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VT/WA – Don’t fire anyone without knowing authority (Adjutants, Service Officers etc.)(Include Washington Court Opinion)</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 fire or not to fire</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you the boss here?</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Vast bulk of problems have been with employee relations.  The boss is the Adjutant, NOT THE COMMANDER.   Be very careful talking to employees about their employment status.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1: WA commander decides to remove Dept Service Officer.  Doesn’t have Board vote on it, simply does it.  Employee who made like 60k costs roughly $240k and not working.  You paid someone 4 times annual salary to stay home.  Good use of Dept money?  (Will send the case, if you want to familiarize yourself with what the court said.)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2: VT commander concerned about wages/budget floats idea with DSO to move from 32 hours to 28.  Unknown to Commander, gentleman was on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VocRehab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that would cost him from his VA benefits.  Essentially, this gentleman believed he was “constructively fired.”   If Board had done this, no problem, it is their corporation.  But the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Cdr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did without authority.  He ended up being paid for 6 months not to work, and got a raise, because Dept couldn’t have handled the lawsuit.  So, what was meant to fix the budget, ended up causing more problems.</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Takeaway: Before you do anything, make sure the Constitution and Bylaws vest you with the power to do what you are doing.</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Arkansas: If you can reach out, they can touch you.  (Post 64)</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reach out and touch them….</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Then they can reach out and touch you.</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Before you intervene in a Post issue, ask what this will mean for your own liability.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A guy was a 1) Legionnaire, 2) Department Chaplain, 3) Post Commander.</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Story: Start by asking how you address each individually.  Post picks membership and Post Commander, Department DEC selects Chaplain, following appointment and ratification.  But Dept decided to remove him from post position.  Can they do that?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Hellz</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no.)  After removing him, someone at post gets drunk, runs over pedestrian, parks back at the Post.  Now Department is being sued.  If you can remove a post commander (you can’t) then there is no reason you couldn’t remove a negligent bar tender.  (Arguably.)  Just know that while your intentions may be noble and good, if it goes wrong, you are on the hook.</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Financial Transparency (Salaries, don’t give bonuses not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okay’d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by DEC, conflict of interest) (LIT/Oral History stuff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Does this look shady?</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Perception becomes reality, reality ends up in a court room.</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Don’t go too far into the CO stuff, given that it is Colorado.  Simply come up with a conflict of interest scenario.  Make sure you say that a conflict doesn’t “kill” the issue, provided that the person conflicted is not part of the meeting to discuss.  So, Post commander has son that fixes roofs, and the post has a leaky roof.  How do you handle?</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8</a:t>
            </a:fld>
            <a:endParaRPr lang="en-US" dirty="0"/>
          </a:p>
        </p:txBody>
      </p:sp>
    </p:spTree>
    <p:extLst>
      <p:ext uri="{BB962C8B-B14F-4D97-AF65-F5344CB8AC3E}">
        <p14:creationId xmlns:p14="http://schemas.microsoft.com/office/powerpoint/2010/main" val="255812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Procedures</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Requirements for office (NONE, but can put in post-election requirements)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Republic!</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can keep it.</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isn’t the Jim Crow south, and we don’t limit participation and leadership opportunities.  PNC DKR is doing a similar session, so just keep in line with his remarks.  Post election requirements can be in the Bylaws, for instance, that any District Officer be required to complete our Basic Training.  Key is not to limit who can be elected.</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Discipline (Bar v. Post, Post has ABSOLUTE authority over SAL, ALR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)(Removing officers)</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Drink up</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And/or get out.</a:t>
            </a:r>
          </a:p>
          <a:p>
            <a:pPr marL="9144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understand this one.  </a:t>
            </a: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Uniform Code, Suspending Posts/Departments (only 2 ways, exigent and full) (Copy of the Oklahoma Court Decision)</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Make sure you go into the proper way to suspend a post by the Uniform Code.  I’ll send you exigent circumstances memo as well, but make it clear to them that there needs to be a very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compelling reason to act with immediacy, because as soon as you do, you own it all.  If they follow the full procedures, it insulates them to a certain degree, if using the Exigent circumstances route, that means you better be absolutely certain that those circumstances actually exist.  If they do not, then you may get sued.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A3928372-687C-2D47-B721-3F134B506727}" type="slidenum">
              <a:rPr lang="en-US" smtClean="0"/>
              <a:pPr/>
              <a:t>9</a:t>
            </a:fld>
            <a:endParaRPr lang="en-US" dirty="0"/>
          </a:p>
        </p:txBody>
      </p:sp>
    </p:spTree>
    <p:extLst>
      <p:ext uri="{BB962C8B-B14F-4D97-AF65-F5344CB8AC3E}">
        <p14:creationId xmlns:p14="http://schemas.microsoft.com/office/powerpoint/2010/main" val="845150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noAutofit/>
          </a:bodyPr>
          <a:lstStyle>
            <a:lvl1pP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700">
                <a:solidFill>
                  <a:srgbClr val="F9C51A"/>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30578"/>
            <a:ext cx="2057400" cy="499558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30578"/>
            <a:ext cx="6019800" cy="49955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423773"/>
            <a:ext cx="4038600" cy="370239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23773"/>
            <a:ext cx="4038600" cy="370239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304553"/>
            <a:ext cx="4040188" cy="38216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304553"/>
            <a:ext cx="4041775" cy="38216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43510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1435103"/>
            <a:ext cx="5111750" cy="46910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694806"/>
            <a:ext cx="3008313" cy="343136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1238989"/>
            <a:ext cx="5486400" cy="348858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4059634-5AA4-F94E-A8DB-69439DC0F0BA}" type="datetimeFigureOut">
              <a:rPr lang="en-US" smtClean="0"/>
              <a:pPr/>
              <a:t>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p>
            <a:fld id="{9CAF9611-7A6F-B745-89CC-4FBE270A956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1553"/>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423773"/>
            <a:ext cx="8229600" cy="3702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4059634-5AA4-F94E-A8DB-69439DC0F0BA}" type="datetimeFigureOut">
              <a:rPr lang="en-US" smtClean="0"/>
              <a:pPr/>
              <a:t>2/3/2024</a:t>
            </a:fld>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8" name="Rectangle 7"/>
          <p:cNvSpPr/>
          <p:nvPr userDrawn="1"/>
        </p:nvSpPr>
        <p:spPr>
          <a:xfrm>
            <a:off x="7327900" y="6356354"/>
            <a:ext cx="1816100" cy="501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2"/>
          </a:solidFill>
          <a:latin typeface="Arial" panose="020B0604020202020204" pitchFamily="34" charset="0"/>
          <a:ea typeface="+mj-ea"/>
          <a:cs typeface="Arial" panose="020B0604020202020204" pitchFamily="34" charset="0"/>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342900" rtl="0" eaLnBrk="1" latinLnBrk="0" hangingPunct="1">
        <a:spcBef>
          <a:spcPct val="20000"/>
        </a:spcBef>
        <a:buFont typeface="Arial"/>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3429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342900" rtl="0" eaLnBrk="1" latinLnBrk="0" hangingPunct="1">
        <a:spcBef>
          <a:spcPct val="20000"/>
        </a:spcBef>
        <a:buFont typeface="Arial"/>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gion.org/dispatch/fa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D86A9C-31AB-42B2-851D-F660FFED2438}"/>
              </a:ext>
            </a:extLst>
          </p:cNvPr>
          <p:cNvSpPr>
            <a:spLocks noGrp="1"/>
          </p:cNvSpPr>
          <p:nvPr>
            <p:ph type="ctrTitle"/>
          </p:nvPr>
        </p:nvSpPr>
        <p:spPr/>
        <p:txBody>
          <a:bodyPr/>
          <a:lstStyle/>
          <a:p>
            <a:r>
              <a:rPr lang="en-US" dirty="0"/>
              <a:t>Don’t be that Post or Department</a:t>
            </a:r>
          </a:p>
        </p:txBody>
      </p:sp>
      <p:sp>
        <p:nvSpPr>
          <p:cNvPr id="2" name="TextBox 1">
            <a:extLst>
              <a:ext uri="{FF2B5EF4-FFF2-40B4-BE49-F238E27FC236}">
                <a16:creationId xmlns:a16="http://schemas.microsoft.com/office/drawing/2014/main" id="{3ABD7279-C253-8D24-1E4F-5144BFF402B1}"/>
              </a:ext>
            </a:extLst>
          </p:cNvPr>
          <p:cNvSpPr txBox="1"/>
          <p:nvPr/>
        </p:nvSpPr>
        <p:spPr>
          <a:xfrm>
            <a:off x="0" y="4582160"/>
            <a:ext cx="2738314" cy="1200329"/>
          </a:xfrm>
          <a:prstGeom prst="rect">
            <a:avLst/>
          </a:prstGeom>
          <a:noFill/>
        </p:spPr>
        <p:txBody>
          <a:bodyPr wrap="none" rtlCol="0">
            <a:spAutoFit/>
          </a:bodyPr>
          <a:lstStyle/>
          <a:p>
            <a:r>
              <a:rPr lang="en-US" dirty="0">
                <a:solidFill>
                  <a:schemeClr val="bg1"/>
                </a:solidFill>
              </a:rPr>
              <a:t>Mark Seavey</a:t>
            </a:r>
          </a:p>
          <a:p>
            <a:r>
              <a:rPr lang="en-US" dirty="0">
                <a:solidFill>
                  <a:schemeClr val="bg1"/>
                </a:solidFill>
              </a:rPr>
              <a:t>National Judge Advocate</a:t>
            </a:r>
          </a:p>
          <a:p>
            <a:r>
              <a:rPr lang="en-US" dirty="0">
                <a:solidFill>
                  <a:schemeClr val="bg1"/>
                </a:solidFill>
              </a:rPr>
              <a:t>mseavey@legion.org</a:t>
            </a:r>
          </a:p>
          <a:p>
            <a:r>
              <a:rPr lang="en-US" dirty="0">
                <a:solidFill>
                  <a:schemeClr val="bg1"/>
                </a:solidFill>
              </a:rPr>
              <a:t>legal@legion.org</a:t>
            </a:r>
          </a:p>
        </p:txBody>
      </p:sp>
    </p:spTree>
    <p:extLst>
      <p:ext uri="{BB962C8B-B14F-4D97-AF65-F5344CB8AC3E}">
        <p14:creationId xmlns:p14="http://schemas.microsoft.com/office/powerpoint/2010/main" val="197693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94560"/>
            <a:ext cx="8229600" cy="4450080"/>
          </a:xfrm>
        </p:spPr>
        <p:txBody>
          <a:bodyPr>
            <a:normAutofit/>
          </a:bodyPr>
          <a:lstStyle/>
          <a:p>
            <a:r>
              <a:rPr lang="en-US" sz="2900" b="1" dirty="0"/>
              <a:t>Requirements for office</a:t>
            </a:r>
          </a:p>
          <a:p>
            <a:pPr lvl="1"/>
            <a:r>
              <a:rPr lang="en-US" sz="2600" dirty="0"/>
              <a:t>None – but you can add to your bylaws</a:t>
            </a:r>
          </a:p>
          <a:p>
            <a:pPr lvl="1"/>
            <a:r>
              <a:rPr lang="en-US" sz="2500" dirty="0"/>
              <a:t>This is a Republic</a:t>
            </a:r>
          </a:p>
          <a:p>
            <a:pPr lvl="1"/>
            <a:r>
              <a:rPr lang="en-US" sz="2500" dirty="0"/>
              <a:t>Can we keep it?</a:t>
            </a:r>
          </a:p>
          <a:p>
            <a:pPr marL="0" indent="0">
              <a:buNone/>
            </a:pPr>
            <a:endParaRPr lang="en-US" dirty="0"/>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Procedures</a:t>
            </a:r>
            <a:br>
              <a:rPr lang="en-US" sz="3600" b="1" dirty="0"/>
            </a:br>
            <a:r>
              <a:rPr lang="en-US" sz="3600" b="1" dirty="0"/>
              <a:t>Rule 8</a:t>
            </a:r>
            <a:endParaRPr lang="en-US" sz="3600" dirty="0"/>
          </a:p>
        </p:txBody>
      </p:sp>
    </p:spTree>
    <p:extLst>
      <p:ext uri="{BB962C8B-B14F-4D97-AF65-F5344CB8AC3E}">
        <p14:creationId xmlns:p14="http://schemas.microsoft.com/office/powerpoint/2010/main" val="93676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94560"/>
            <a:ext cx="8229600" cy="4450080"/>
          </a:xfrm>
        </p:spPr>
        <p:txBody>
          <a:bodyPr>
            <a:normAutofit/>
          </a:bodyPr>
          <a:lstStyle/>
          <a:p>
            <a:pPr marL="0" indent="0">
              <a:buNone/>
            </a:pPr>
            <a:endParaRPr lang="en-US" dirty="0"/>
          </a:p>
          <a:p>
            <a:r>
              <a:rPr lang="en-US" sz="2900" b="1" dirty="0"/>
              <a:t>Discipline</a:t>
            </a:r>
          </a:p>
          <a:p>
            <a:pPr lvl="1"/>
            <a:r>
              <a:rPr lang="en-US" sz="2600" dirty="0"/>
              <a:t>Bar versus post – Drink up, behave and/or get out</a:t>
            </a:r>
          </a:p>
          <a:p>
            <a:pPr lvl="1"/>
            <a:r>
              <a:rPr lang="en-US" sz="2500" dirty="0"/>
              <a:t>Yes, the post does have ABSOLUTE</a:t>
            </a:r>
            <a:r>
              <a:rPr lang="en-US" sz="2500" i="1" dirty="0"/>
              <a:t> </a:t>
            </a:r>
            <a:r>
              <a:rPr lang="en-US" sz="2500" dirty="0"/>
              <a:t>authority over their SAL and ALR programs</a:t>
            </a:r>
          </a:p>
          <a:p>
            <a:pPr lvl="1"/>
            <a:r>
              <a:rPr lang="en-US" sz="2500" dirty="0"/>
              <a:t>Removing Officers and members – the members have the power</a:t>
            </a:r>
          </a:p>
          <a:p>
            <a:pPr marL="342900" lvl="1"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Procedures</a:t>
            </a:r>
            <a:br>
              <a:rPr lang="en-US" sz="3600" b="1" dirty="0"/>
            </a:br>
            <a:r>
              <a:rPr lang="en-US" sz="3600" b="1" dirty="0"/>
              <a:t>Rule 9</a:t>
            </a:r>
            <a:endParaRPr lang="en-US" sz="3600" dirty="0"/>
          </a:p>
        </p:txBody>
      </p:sp>
    </p:spTree>
    <p:extLst>
      <p:ext uri="{BB962C8B-B14F-4D97-AF65-F5344CB8AC3E}">
        <p14:creationId xmlns:p14="http://schemas.microsoft.com/office/powerpoint/2010/main" val="32256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94560"/>
            <a:ext cx="8229600" cy="4450080"/>
          </a:xfrm>
        </p:spPr>
        <p:txBody>
          <a:bodyPr>
            <a:normAutofit/>
          </a:bodyPr>
          <a:lstStyle/>
          <a:p>
            <a:pPr marL="342900" lvl="1" indent="0">
              <a:buNone/>
            </a:pPr>
            <a:endParaRPr lang="en-US" dirty="0"/>
          </a:p>
          <a:p>
            <a:r>
              <a:rPr lang="en-US" sz="2900" b="1" dirty="0"/>
              <a:t>Uniform code of Procedures – revoke, suspend or cancel a post or department</a:t>
            </a:r>
          </a:p>
          <a:p>
            <a:pPr lvl="1"/>
            <a:r>
              <a:rPr lang="en-US" sz="2600" dirty="0"/>
              <a:t>Only two ways to suspend or revoke – 1) exigent or 2) full</a:t>
            </a: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Procedures</a:t>
            </a:r>
            <a:br>
              <a:rPr lang="en-US" sz="3600" b="1" dirty="0"/>
            </a:br>
            <a:r>
              <a:rPr lang="en-US" sz="3600" b="1" dirty="0"/>
              <a:t>Rule 10</a:t>
            </a:r>
            <a:endParaRPr lang="en-US" sz="3600" dirty="0"/>
          </a:p>
        </p:txBody>
      </p:sp>
    </p:spTree>
    <p:extLst>
      <p:ext uri="{BB962C8B-B14F-4D97-AF65-F5344CB8AC3E}">
        <p14:creationId xmlns:p14="http://schemas.microsoft.com/office/powerpoint/2010/main" val="202418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94560"/>
            <a:ext cx="8229600" cy="4450080"/>
          </a:xfrm>
        </p:spPr>
        <p:txBody>
          <a:bodyPr>
            <a:normAutofit/>
          </a:bodyPr>
          <a:lstStyle/>
          <a:p>
            <a:pPr marL="342900" lvl="1" indent="0">
              <a:buNone/>
            </a:pPr>
            <a:endParaRPr lang="en-US" dirty="0"/>
          </a:p>
          <a:p>
            <a:r>
              <a:rPr lang="en-US" sz="2900" b="1" dirty="0"/>
              <a:t>Uniform code of Procedures – revoke, suspend or cancel a post or department</a:t>
            </a:r>
          </a:p>
          <a:p>
            <a:pPr lvl="1"/>
            <a:r>
              <a:rPr lang="en-US" sz="2600" dirty="0"/>
              <a:t>Only two ways to suspend or revoke – 1) exigent or 2) full</a:t>
            </a: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Procedures </a:t>
            </a:r>
            <a:br>
              <a:rPr lang="en-US" sz="3600" b="1" dirty="0"/>
            </a:br>
            <a:r>
              <a:rPr lang="en-US" sz="3600" b="1" dirty="0"/>
              <a:t>Rule 11</a:t>
            </a:r>
            <a:endParaRPr lang="en-US" sz="3600" dirty="0"/>
          </a:p>
        </p:txBody>
      </p:sp>
    </p:spTree>
    <p:extLst>
      <p:ext uri="{BB962C8B-B14F-4D97-AF65-F5344CB8AC3E}">
        <p14:creationId xmlns:p14="http://schemas.microsoft.com/office/powerpoint/2010/main" val="21752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265680"/>
            <a:ext cx="8229600" cy="4196080"/>
          </a:xfrm>
        </p:spPr>
        <p:txBody>
          <a:bodyPr>
            <a:normAutofit fontScale="70000" lnSpcReduction="20000"/>
          </a:bodyPr>
          <a:lstStyle/>
          <a:p>
            <a:r>
              <a:rPr lang="en-US" sz="2900" b="1" dirty="0"/>
              <a:t>Article II, Section 2 – flags, social media, be careful with frames, etc. </a:t>
            </a:r>
            <a:r>
              <a:rPr lang="en-US" sz="2300" b="1" dirty="0"/>
              <a:t>- </a:t>
            </a:r>
            <a:r>
              <a:rPr lang="en-US" sz="2600" dirty="0">
                <a:hlinkClick r:id="rId3"/>
              </a:rPr>
              <a:t>Frequently Asked Questions | The American Legion</a:t>
            </a:r>
            <a:endParaRPr lang="en-US" sz="2300" b="1" dirty="0"/>
          </a:p>
          <a:p>
            <a:pPr lvl="1"/>
            <a:r>
              <a:rPr lang="en-US" sz="2600" dirty="0"/>
              <a:t>Questionable flags </a:t>
            </a:r>
          </a:p>
          <a:p>
            <a:pPr lvl="1"/>
            <a:r>
              <a:rPr lang="en-US" sz="2500" dirty="0"/>
              <a:t>Facebook Posts and the use of digital frames</a:t>
            </a:r>
          </a:p>
          <a:p>
            <a:pPr lvl="1"/>
            <a:r>
              <a:rPr lang="en-US" sz="2500" dirty="0"/>
              <a:t>The post and your cover - politics</a:t>
            </a:r>
          </a:p>
          <a:p>
            <a:pPr marL="0" indent="0">
              <a:buNone/>
            </a:pPr>
            <a:endParaRPr lang="en-US" dirty="0"/>
          </a:p>
          <a:p>
            <a:r>
              <a:rPr lang="en-US" sz="2900" b="1" dirty="0"/>
              <a:t>Trademark and Tradename</a:t>
            </a:r>
          </a:p>
          <a:p>
            <a:pPr lvl="1"/>
            <a:r>
              <a:rPr lang="en-US" sz="2600" dirty="0"/>
              <a:t>No Touchy rule</a:t>
            </a:r>
          </a:p>
          <a:p>
            <a:pPr lvl="1"/>
            <a:r>
              <a:rPr lang="en-US" sz="2600" dirty="0"/>
              <a:t>Protect the flag</a:t>
            </a:r>
          </a:p>
          <a:p>
            <a:pPr lvl="1"/>
            <a:r>
              <a:rPr lang="en-US" sz="2500" dirty="0"/>
              <a:t>Keeping the NJA happy – police each other</a:t>
            </a:r>
          </a:p>
          <a:p>
            <a:pPr marL="342900" lvl="1" indent="0">
              <a:buNone/>
            </a:pPr>
            <a:endParaRPr lang="en-US" dirty="0"/>
          </a:p>
          <a:p>
            <a:r>
              <a:rPr lang="en-US" sz="2900" b="1" dirty="0"/>
              <a:t>Eligibility and DD-214’s</a:t>
            </a:r>
          </a:p>
          <a:p>
            <a:pPr lvl="1"/>
            <a:r>
              <a:rPr lang="en-US" sz="2600" dirty="0"/>
              <a:t>United States Public Health Service Commissioned Corps (USPHS)</a:t>
            </a:r>
          </a:p>
          <a:p>
            <a:pPr lvl="1"/>
            <a:r>
              <a:rPr lang="en-US" sz="2600" dirty="0"/>
              <a:t>Storing DD-214’s </a:t>
            </a:r>
          </a:p>
          <a:p>
            <a:pPr lvl="1"/>
            <a:r>
              <a:rPr lang="en-US" sz="2600" dirty="0"/>
              <a:t>General Discharges – block 23-30</a:t>
            </a:r>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NJA’s No-Go’s</a:t>
            </a:r>
            <a:br>
              <a:rPr lang="en-US" sz="3600" b="1" dirty="0"/>
            </a:br>
            <a:endParaRPr lang="en-US" sz="3600" dirty="0"/>
          </a:p>
        </p:txBody>
      </p:sp>
    </p:spTree>
    <p:extLst>
      <p:ext uri="{BB962C8B-B14F-4D97-AF65-F5344CB8AC3E}">
        <p14:creationId xmlns:p14="http://schemas.microsoft.com/office/powerpoint/2010/main" val="209919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3">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3">
                                            <p:txEl>
                                              <p:pRg st="7" end="7"/>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p:cTn id="2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4" dur="5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p:cTn id="2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1" dur="500"/>
                                        <p:tgtEl>
                                          <p:spTgt spid="3">
                                            <p:txEl>
                                              <p:pRg st="10" end="10"/>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 calcmode="lin" valueType="num">
                                      <p:cBhvr>
                                        <p:cTn id="34"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36" dur="500"/>
                                        <p:tgtEl>
                                          <p:spTgt spid="3">
                                            <p:txEl>
                                              <p:pRg st="11" end="11"/>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 calcmode="lin" valueType="num">
                                      <p:cBhvr>
                                        <p:cTn id="39"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41" dur="500"/>
                                        <p:tgtEl>
                                          <p:spTgt spid="3">
                                            <p:txEl>
                                              <p:pRg st="12" end="12"/>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 calcmode="lin" valueType="num">
                                      <p:cBhvr>
                                        <p:cTn id="44"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4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265680"/>
            <a:ext cx="8229600" cy="4196080"/>
          </a:xfrm>
        </p:spPr>
        <p:txBody>
          <a:bodyPr>
            <a:normAutofit fontScale="92500" lnSpcReduction="20000"/>
          </a:bodyPr>
          <a:lstStyle/>
          <a:p>
            <a:r>
              <a:rPr lang="en-US" sz="2900" b="1" dirty="0"/>
              <a:t>American Legion – Family Relationships </a:t>
            </a:r>
          </a:p>
          <a:p>
            <a:pPr lvl="1"/>
            <a:r>
              <a:rPr lang="en-US" sz="2600" dirty="0"/>
              <a:t>TAL v. ALA</a:t>
            </a:r>
          </a:p>
          <a:p>
            <a:pPr lvl="1"/>
            <a:r>
              <a:rPr lang="en-US" sz="2600" dirty="0"/>
              <a:t>Post and Department v. SAL, ALR and yes, even HOA’s</a:t>
            </a:r>
          </a:p>
          <a:p>
            <a:pPr lvl="1"/>
            <a:r>
              <a:rPr lang="en-US" sz="2500" dirty="0"/>
              <a:t>Four Rules  - leadership, rules, reports, controls</a:t>
            </a:r>
          </a:p>
          <a:p>
            <a:pPr marL="0" indent="0">
              <a:buNone/>
            </a:pPr>
            <a:endParaRPr lang="en-US" dirty="0"/>
          </a:p>
          <a:p>
            <a:r>
              <a:rPr lang="en-US" sz="2900" b="1" dirty="0"/>
              <a:t>Boards and Committees</a:t>
            </a:r>
          </a:p>
          <a:p>
            <a:pPr lvl="1"/>
            <a:r>
              <a:rPr lang="en-US" sz="2600" dirty="0"/>
              <a:t>Executive Boards – recommend decisions to whom?</a:t>
            </a:r>
          </a:p>
          <a:p>
            <a:pPr lvl="1"/>
            <a:r>
              <a:rPr lang="en-US" sz="2500" dirty="0"/>
              <a:t>Commissions and Committees – make recommendations and decisions to whom? </a:t>
            </a:r>
          </a:p>
          <a:p>
            <a:pPr lvl="1"/>
            <a:r>
              <a:rPr lang="en-US" sz="2500" dirty="0"/>
              <a:t>The General Body and their function</a:t>
            </a:r>
          </a:p>
          <a:p>
            <a:pPr marL="342900" lvl="1" indent="0">
              <a:buNone/>
            </a:pPr>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a:bodyPr>
          <a:lstStyle/>
          <a:p>
            <a:r>
              <a:rPr lang="en-US" sz="3600" b="1" dirty="0"/>
              <a:t>Relationships </a:t>
            </a:r>
            <a:endParaRPr lang="en-US" sz="3600" dirty="0"/>
          </a:p>
        </p:txBody>
      </p:sp>
    </p:spTree>
    <p:extLst>
      <p:ext uri="{BB962C8B-B14F-4D97-AF65-F5344CB8AC3E}">
        <p14:creationId xmlns:p14="http://schemas.microsoft.com/office/powerpoint/2010/main" val="16674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3">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4" dur="500"/>
                                        <p:tgtEl>
                                          <p:spTgt spid="3">
                                            <p:txEl>
                                              <p:pRg st="6" end="6"/>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9" dur="500"/>
                                        <p:tgtEl>
                                          <p:spTgt spid="3">
                                            <p:txEl>
                                              <p:pRg st="7" end="7"/>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 calcmode="lin" valueType="num">
                                      <p:cBhvr>
                                        <p:cTn id="22"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1453661"/>
            <a:ext cx="8229600" cy="5193323"/>
          </a:xfrm>
        </p:spPr>
        <p:txBody>
          <a:bodyPr>
            <a:normAutofit/>
          </a:bodyPr>
          <a:lstStyle/>
          <a:p>
            <a:pPr algn="l"/>
            <a:endParaRPr lang="en-US" sz="1800" b="0" i="0" u="none" strike="noStrike" baseline="0"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 </a:t>
            </a:r>
            <a:r>
              <a:rPr lang="en-US" sz="1800" b="1" i="0" u="none" strike="noStrike" baseline="0" dirty="0">
                <a:solidFill>
                  <a:srgbClr val="000000"/>
                </a:solidFill>
                <a:latin typeface="Cambria" panose="02040503050406030204" pitchFamily="18" charset="0"/>
              </a:rPr>
              <a:t>Rule #1 </a:t>
            </a:r>
            <a:r>
              <a:rPr lang="en-US" sz="1800" b="0" i="0" u="none" strike="noStrike" baseline="0" dirty="0">
                <a:solidFill>
                  <a:srgbClr val="000000"/>
                </a:solidFill>
                <a:latin typeface="Cambria" panose="02040503050406030204" pitchFamily="18" charset="0"/>
              </a:rPr>
              <a:t>– “</a:t>
            </a:r>
            <a:r>
              <a:rPr lang="en-US" sz="1800" b="0" i="1" u="none" strike="noStrike" baseline="0" dirty="0">
                <a:solidFill>
                  <a:srgbClr val="000000"/>
                </a:solidFill>
                <a:latin typeface="Cambria" panose="02040503050406030204" pitchFamily="18" charset="0"/>
              </a:rPr>
              <a:t>Leadership</a:t>
            </a:r>
            <a:r>
              <a:rPr lang="en-US" sz="1800" b="0" i="0" u="none" strike="noStrike" baseline="0" dirty="0">
                <a:solidFill>
                  <a:srgbClr val="000000"/>
                </a:solidFill>
                <a:latin typeface="Cambria" panose="02040503050406030204" pitchFamily="18" charset="0"/>
              </a:rPr>
              <a:t>” – All elected and appointed leaders must be confirmed by the parent organization after each selection, or as needed.</a:t>
            </a:r>
          </a:p>
          <a:p>
            <a:r>
              <a:rPr lang="en-US" sz="1800" b="0" i="0" u="none" strike="noStrike" baseline="0" dirty="0">
                <a:solidFill>
                  <a:srgbClr val="000000"/>
                </a:solidFill>
                <a:latin typeface="Cambria" panose="02040503050406030204" pitchFamily="18" charset="0"/>
              </a:rPr>
              <a:t> </a:t>
            </a:r>
            <a:r>
              <a:rPr lang="en-US" sz="1800" b="1" i="0" u="none" strike="noStrike" baseline="0" dirty="0">
                <a:solidFill>
                  <a:srgbClr val="000000"/>
                </a:solidFill>
                <a:latin typeface="Cambria" panose="02040503050406030204" pitchFamily="18" charset="0"/>
              </a:rPr>
              <a:t>Rule #2 </a:t>
            </a:r>
            <a:r>
              <a:rPr lang="en-US" sz="1800" b="0" i="0" u="none" strike="noStrike" baseline="0" dirty="0">
                <a:solidFill>
                  <a:srgbClr val="000000"/>
                </a:solidFill>
                <a:latin typeface="Cambria" panose="02040503050406030204" pitchFamily="18" charset="0"/>
              </a:rPr>
              <a:t>– “</a:t>
            </a:r>
            <a:r>
              <a:rPr lang="en-US" sz="1800" b="0" i="1" u="none" strike="noStrike" baseline="0" dirty="0">
                <a:solidFill>
                  <a:srgbClr val="000000"/>
                </a:solidFill>
                <a:latin typeface="Cambria" panose="02040503050406030204" pitchFamily="18" charset="0"/>
              </a:rPr>
              <a:t>Rules</a:t>
            </a:r>
            <a:r>
              <a:rPr lang="en-US" sz="1800" b="0" i="0" u="none" strike="noStrike" baseline="0" dirty="0">
                <a:solidFill>
                  <a:srgbClr val="000000"/>
                </a:solidFill>
                <a:latin typeface="Cambria" panose="02040503050406030204" pitchFamily="18" charset="0"/>
              </a:rPr>
              <a:t>” – All bylaws, amendments and/or standing rules must be presented to the parent organization for confirmation and approval prior to use. </a:t>
            </a:r>
            <a:r>
              <a:rPr lang="en-US" sz="1800" b="1" i="0" u="none" strike="noStrike" baseline="0" dirty="0">
                <a:solidFill>
                  <a:srgbClr val="000000"/>
                </a:solidFill>
                <a:latin typeface="Cambria" panose="02040503050406030204" pitchFamily="18" charset="0"/>
              </a:rPr>
              <a:t>Rule #3 </a:t>
            </a:r>
            <a:r>
              <a:rPr lang="en-US" sz="1800" b="0" i="0" u="none" strike="noStrike" baseline="0" dirty="0">
                <a:solidFill>
                  <a:srgbClr val="000000"/>
                </a:solidFill>
                <a:latin typeface="Cambria" panose="02040503050406030204" pitchFamily="18" charset="0"/>
              </a:rPr>
              <a:t>– “</a:t>
            </a:r>
            <a:r>
              <a:rPr lang="en-US" sz="1800" b="0" i="1" u="none" strike="noStrike" baseline="0" dirty="0">
                <a:solidFill>
                  <a:srgbClr val="000000"/>
                </a:solidFill>
                <a:latin typeface="Cambria" panose="02040503050406030204" pitchFamily="18" charset="0"/>
              </a:rPr>
              <a:t>Reports</a:t>
            </a:r>
            <a:r>
              <a:rPr lang="en-US" sz="1800" b="0" i="0" u="none" strike="noStrike" baseline="0" dirty="0">
                <a:solidFill>
                  <a:srgbClr val="000000"/>
                </a:solidFill>
                <a:latin typeface="Cambria" panose="02040503050406030204" pitchFamily="18" charset="0"/>
              </a:rPr>
              <a:t>” – The program will provide to the parent organization: (a) monthly activities reports; (b) quarterly financial reports; (c) an annual financial statement; and (d) any additional report(s) requested by the parent organization. </a:t>
            </a:r>
          </a:p>
          <a:p>
            <a:r>
              <a:rPr lang="en-US" sz="1800" b="1" i="0" u="none" strike="noStrike" baseline="0" dirty="0">
                <a:solidFill>
                  <a:srgbClr val="000000"/>
                </a:solidFill>
                <a:latin typeface="Cambria" panose="02040503050406030204" pitchFamily="18" charset="0"/>
              </a:rPr>
              <a:t>Rule #4 </a:t>
            </a:r>
            <a:r>
              <a:rPr lang="en-US" sz="1800" b="0" i="0" u="none" strike="noStrike" baseline="0" dirty="0">
                <a:solidFill>
                  <a:srgbClr val="000000"/>
                </a:solidFill>
                <a:latin typeface="Cambria" panose="02040503050406030204" pitchFamily="18" charset="0"/>
              </a:rPr>
              <a:t>– “</a:t>
            </a:r>
            <a:r>
              <a:rPr lang="en-US" sz="1800" b="0" i="1" u="none" strike="noStrike" baseline="0" dirty="0">
                <a:solidFill>
                  <a:srgbClr val="000000"/>
                </a:solidFill>
                <a:latin typeface="Cambria" panose="02040503050406030204" pitchFamily="18" charset="0"/>
              </a:rPr>
              <a:t>Controls</a:t>
            </a:r>
            <a:r>
              <a:rPr lang="en-US" sz="1800" b="0" i="0" u="none" strike="noStrike" baseline="0" dirty="0">
                <a:solidFill>
                  <a:srgbClr val="000000"/>
                </a:solidFill>
                <a:latin typeface="Cambria" panose="02040503050406030204" pitchFamily="18" charset="0"/>
              </a:rPr>
              <a:t>” – The parent organization may provide the program with the employer identification number (EIN) and the tax-exemption status with the necessary financial controls over their usage. All program financial accounts must have a minimum of two (2) parental signatories appointed by the parent organization.</a:t>
            </a:r>
          </a:p>
          <a:p>
            <a:r>
              <a:rPr lang="en-US" sz="1800" b="0" i="0" u="none" strike="noStrike" baseline="0" dirty="0">
                <a:solidFill>
                  <a:srgbClr val="000000"/>
                </a:solidFill>
                <a:latin typeface="Cambria" panose="02040503050406030204" pitchFamily="18" charset="0"/>
              </a:rPr>
              <a:t>“</a:t>
            </a:r>
            <a:r>
              <a:rPr lang="en-US" sz="1800" b="0" i="1" u="none" strike="noStrike" baseline="0" dirty="0">
                <a:solidFill>
                  <a:srgbClr val="000000"/>
                </a:solidFill>
                <a:latin typeface="Cambria" panose="02040503050406030204" pitchFamily="18" charset="0"/>
              </a:rPr>
              <a:t>Parent Organization</a:t>
            </a:r>
            <a:r>
              <a:rPr lang="en-US" sz="1800" b="0" i="0" u="none" strike="noStrike" baseline="0" dirty="0">
                <a:solidFill>
                  <a:srgbClr val="000000"/>
                </a:solidFill>
                <a:latin typeface="Cambria" panose="02040503050406030204" pitchFamily="18" charset="0"/>
              </a:rPr>
              <a:t>” denotes an American Legion organization level as it relates to the program at the post, district, department and/or the national organization. </a:t>
            </a:r>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a:xfrm>
            <a:off x="457200" y="821586"/>
            <a:ext cx="8229600" cy="1143000"/>
          </a:xfrm>
        </p:spPr>
        <p:txBody>
          <a:bodyPr>
            <a:normAutofit/>
          </a:bodyPr>
          <a:lstStyle/>
          <a:p>
            <a:r>
              <a:rPr lang="en-US" sz="3600" b="1" dirty="0"/>
              <a:t>Four Rules of a Program </a:t>
            </a:r>
            <a:endParaRPr lang="en-US" sz="3600" dirty="0"/>
          </a:p>
        </p:txBody>
      </p:sp>
    </p:spTree>
    <p:extLst>
      <p:ext uri="{BB962C8B-B14F-4D97-AF65-F5344CB8AC3E}">
        <p14:creationId xmlns:p14="http://schemas.microsoft.com/office/powerpoint/2010/main" val="326047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293-7E8F-4A1C-A9BC-BC056AC61F8C}"/>
              </a:ext>
            </a:extLst>
          </p:cNvPr>
          <p:cNvSpPr>
            <a:spLocks noGrp="1"/>
          </p:cNvSpPr>
          <p:nvPr>
            <p:ph type="title"/>
          </p:nvPr>
        </p:nvSpPr>
        <p:spPr>
          <a:xfrm>
            <a:off x="628650" y="4847011"/>
            <a:ext cx="7886700" cy="994172"/>
          </a:xfrm>
        </p:spPr>
        <p:txBody>
          <a:bodyPr/>
          <a:lstStyle/>
          <a:p>
            <a:pPr algn="ctr"/>
            <a:r>
              <a:rPr lang="en-US" b="1" dirty="0"/>
              <a:t>Do not put our logo on a flag image</a:t>
            </a:r>
          </a:p>
        </p:txBody>
      </p:sp>
      <p:pic>
        <p:nvPicPr>
          <p:cNvPr id="5124" name="Picture 4" descr="See the source image">
            <a:extLst>
              <a:ext uri="{FF2B5EF4-FFF2-40B4-BE49-F238E27FC236}">
                <a16:creationId xmlns:a16="http://schemas.microsoft.com/office/drawing/2014/main" id="{05F10B1C-4E85-4565-BF3A-3A82E4E3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837" y="1927938"/>
            <a:ext cx="4976327" cy="27991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4F28DF0-B3B8-0E1E-722D-46B2D5AEABD5}"/>
              </a:ext>
            </a:extLst>
          </p:cNvPr>
          <p:cNvSpPr txBox="1"/>
          <p:nvPr/>
        </p:nvSpPr>
        <p:spPr>
          <a:xfrm>
            <a:off x="2190795" y="1123172"/>
            <a:ext cx="5365764" cy="553998"/>
          </a:xfrm>
          <a:prstGeom prst="rect">
            <a:avLst/>
          </a:prstGeom>
          <a:noFill/>
        </p:spPr>
        <p:txBody>
          <a:bodyPr wrap="none" rtlCol="0">
            <a:spAutoFit/>
          </a:bodyPr>
          <a:lstStyle/>
          <a:p>
            <a:r>
              <a:rPr lang="en-US" sz="3000" b="1" dirty="0"/>
              <a:t>Emblem use Do’s and Don’ts </a:t>
            </a:r>
          </a:p>
        </p:txBody>
      </p:sp>
    </p:spTree>
    <p:extLst>
      <p:ext uri="{BB962C8B-B14F-4D97-AF65-F5344CB8AC3E}">
        <p14:creationId xmlns:p14="http://schemas.microsoft.com/office/powerpoint/2010/main" val="1316115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293-7E8F-4A1C-A9BC-BC056AC61F8C}"/>
              </a:ext>
            </a:extLst>
          </p:cNvPr>
          <p:cNvSpPr>
            <a:spLocks noGrp="1"/>
          </p:cNvSpPr>
          <p:nvPr>
            <p:ph type="title"/>
          </p:nvPr>
        </p:nvSpPr>
        <p:spPr>
          <a:xfrm>
            <a:off x="628650" y="4847011"/>
            <a:ext cx="7886700" cy="994172"/>
          </a:xfrm>
        </p:spPr>
        <p:txBody>
          <a:bodyPr/>
          <a:lstStyle/>
          <a:p>
            <a:pPr algn="ctr"/>
            <a:r>
              <a:rPr lang="en-US" b="1" dirty="0"/>
              <a:t>Double Nay </a:t>
            </a:r>
            <a:r>
              <a:rPr lang="en-US" b="1" dirty="0" err="1"/>
              <a:t>Nay</a:t>
            </a:r>
            <a:endParaRPr lang="en-US" b="1" dirty="0"/>
          </a:p>
        </p:txBody>
      </p:sp>
      <p:sp>
        <p:nvSpPr>
          <p:cNvPr id="3" name="TextBox 2">
            <a:extLst>
              <a:ext uri="{FF2B5EF4-FFF2-40B4-BE49-F238E27FC236}">
                <a16:creationId xmlns:a16="http://schemas.microsoft.com/office/drawing/2014/main" id="{D4F28DF0-B3B8-0E1E-722D-46B2D5AEABD5}"/>
              </a:ext>
            </a:extLst>
          </p:cNvPr>
          <p:cNvSpPr txBox="1"/>
          <p:nvPr/>
        </p:nvSpPr>
        <p:spPr>
          <a:xfrm>
            <a:off x="2190795" y="1123172"/>
            <a:ext cx="5365764" cy="553998"/>
          </a:xfrm>
          <a:prstGeom prst="rect">
            <a:avLst/>
          </a:prstGeom>
          <a:noFill/>
        </p:spPr>
        <p:txBody>
          <a:bodyPr wrap="none" rtlCol="0">
            <a:spAutoFit/>
          </a:bodyPr>
          <a:lstStyle/>
          <a:p>
            <a:r>
              <a:rPr lang="en-US" sz="3000" b="1" dirty="0"/>
              <a:t>Emblem use Do’s and Don’ts </a:t>
            </a:r>
          </a:p>
        </p:txBody>
      </p:sp>
      <p:pic>
        <p:nvPicPr>
          <p:cNvPr id="4" name="Picture 3">
            <a:extLst>
              <a:ext uri="{FF2B5EF4-FFF2-40B4-BE49-F238E27FC236}">
                <a16:creationId xmlns:a16="http://schemas.microsoft.com/office/drawing/2014/main" id="{844B00BD-8730-57AC-2AF8-97BAB461B622}"/>
              </a:ext>
            </a:extLst>
          </p:cNvPr>
          <p:cNvPicPr>
            <a:picLocks noChangeAspect="1"/>
          </p:cNvPicPr>
          <p:nvPr/>
        </p:nvPicPr>
        <p:blipFill>
          <a:blip r:embed="rId2"/>
          <a:stretch>
            <a:fillRect/>
          </a:stretch>
        </p:blipFill>
        <p:spPr>
          <a:xfrm>
            <a:off x="2208130" y="1773982"/>
            <a:ext cx="4579891" cy="3206522"/>
          </a:xfrm>
          <a:prstGeom prst="rect">
            <a:avLst/>
          </a:prstGeom>
        </p:spPr>
      </p:pic>
    </p:spTree>
    <p:extLst>
      <p:ext uri="{BB962C8B-B14F-4D97-AF65-F5344CB8AC3E}">
        <p14:creationId xmlns:p14="http://schemas.microsoft.com/office/powerpoint/2010/main" val="47612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A293-7E8F-4A1C-A9BC-BC056AC61F8C}"/>
              </a:ext>
            </a:extLst>
          </p:cNvPr>
          <p:cNvSpPr>
            <a:spLocks noGrp="1"/>
          </p:cNvSpPr>
          <p:nvPr>
            <p:ph type="title"/>
          </p:nvPr>
        </p:nvSpPr>
        <p:spPr>
          <a:xfrm>
            <a:off x="628650" y="4847011"/>
            <a:ext cx="7886700" cy="994172"/>
          </a:xfrm>
        </p:spPr>
        <p:txBody>
          <a:bodyPr/>
          <a:lstStyle/>
          <a:p>
            <a:pPr algn="ctr"/>
            <a:r>
              <a:rPr lang="en-US" b="1" dirty="0"/>
              <a:t>Yes it is cool, but NO</a:t>
            </a:r>
          </a:p>
        </p:txBody>
      </p:sp>
      <p:sp>
        <p:nvSpPr>
          <p:cNvPr id="3" name="TextBox 2">
            <a:extLst>
              <a:ext uri="{FF2B5EF4-FFF2-40B4-BE49-F238E27FC236}">
                <a16:creationId xmlns:a16="http://schemas.microsoft.com/office/drawing/2014/main" id="{D4F28DF0-B3B8-0E1E-722D-46B2D5AEABD5}"/>
              </a:ext>
            </a:extLst>
          </p:cNvPr>
          <p:cNvSpPr txBox="1"/>
          <p:nvPr/>
        </p:nvSpPr>
        <p:spPr>
          <a:xfrm>
            <a:off x="2190795" y="1123172"/>
            <a:ext cx="5365764" cy="553998"/>
          </a:xfrm>
          <a:prstGeom prst="rect">
            <a:avLst/>
          </a:prstGeom>
          <a:noFill/>
        </p:spPr>
        <p:txBody>
          <a:bodyPr wrap="none" rtlCol="0">
            <a:spAutoFit/>
          </a:bodyPr>
          <a:lstStyle/>
          <a:p>
            <a:r>
              <a:rPr lang="en-US" sz="3000" b="1" dirty="0"/>
              <a:t>Emblem use Do’s and Don’ts </a:t>
            </a:r>
          </a:p>
        </p:txBody>
      </p:sp>
      <p:pic>
        <p:nvPicPr>
          <p:cNvPr id="5" name="Picture 4" descr="See the source image">
            <a:extLst>
              <a:ext uri="{FF2B5EF4-FFF2-40B4-BE49-F238E27FC236}">
                <a16:creationId xmlns:a16="http://schemas.microsoft.com/office/drawing/2014/main" id="{EC46D553-FF29-5E56-70A4-1318DCC60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545" y="1786818"/>
            <a:ext cx="3322910" cy="331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8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45688" y="1730056"/>
            <a:ext cx="8028878" cy="677864"/>
          </a:xfrm>
        </p:spPr>
        <p:txBody>
          <a:bodyPr/>
          <a:lstStyle/>
          <a:p>
            <a:pPr eaLnBrk="1" hangingPunct="1">
              <a:defRPr/>
            </a:pPr>
            <a:r>
              <a:rPr lang="en-US" sz="3200" b="1" dirty="0"/>
              <a:t>Enabling Objectives</a:t>
            </a:r>
          </a:p>
        </p:txBody>
      </p:sp>
      <p:sp>
        <p:nvSpPr>
          <p:cNvPr id="2" name="TextBox 1">
            <a:extLst>
              <a:ext uri="{FF2B5EF4-FFF2-40B4-BE49-F238E27FC236}">
                <a16:creationId xmlns:a16="http://schemas.microsoft.com/office/drawing/2014/main" id="{E4AFE65A-E52F-42F8-6173-A7A56FB896B1}"/>
              </a:ext>
            </a:extLst>
          </p:cNvPr>
          <p:cNvSpPr txBox="1"/>
          <p:nvPr/>
        </p:nvSpPr>
        <p:spPr>
          <a:xfrm>
            <a:off x="133541" y="2595880"/>
            <a:ext cx="8642109" cy="3693319"/>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Understand and Define what a corporation is and how to maintain it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Understanding the authority and governance of corporate officers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Discuss procedures for various incidences and how your corporate board reacts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Understand the National Judge Advocate’s “No-Go’s”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Understand the relationship between TAL, SAL, ALR, ALA and HOA, etc.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Understand the specific functions of the e-board, comm/comm, general body</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80593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B734-F80D-423E-92B4-4D32E1EE08C8}"/>
              </a:ext>
            </a:extLst>
          </p:cNvPr>
          <p:cNvSpPr>
            <a:spLocks noGrp="1"/>
          </p:cNvSpPr>
          <p:nvPr>
            <p:ph type="title"/>
          </p:nvPr>
        </p:nvSpPr>
        <p:spPr/>
        <p:txBody>
          <a:bodyPr/>
          <a:lstStyle/>
          <a:p>
            <a:r>
              <a:rPr lang="en-US" dirty="0"/>
              <a:t>Department logos….</a:t>
            </a:r>
          </a:p>
        </p:txBody>
      </p:sp>
      <p:pic>
        <p:nvPicPr>
          <p:cNvPr id="8194" name="Picture 2" descr="See the source image">
            <a:extLst>
              <a:ext uri="{FF2B5EF4-FFF2-40B4-BE49-F238E27FC236}">
                <a16:creationId xmlns:a16="http://schemas.microsoft.com/office/drawing/2014/main" id="{40B06E75-394A-4975-8B23-CFFB7D857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261" y="2034073"/>
            <a:ext cx="3203899" cy="320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029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B734-F80D-423E-92B4-4D32E1EE08C8}"/>
              </a:ext>
            </a:extLst>
          </p:cNvPr>
          <p:cNvSpPr>
            <a:spLocks noGrp="1"/>
          </p:cNvSpPr>
          <p:nvPr>
            <p:ph type="title"/>
          </p:nvPr>
        </p:nvSpPr>
        <p:spPr/>
        <p:txBody>
          <a:bodyPr/>
          <a:lstStyle/>
          <a:p>
            <a:r>
              <a:rPr lang="en-US" dirty="0"/>
              <a:t>Department logos….</a:t>
            </a:r>
          </a:p>
        </p:txBody>
      </p:sp>
      <p:pic>
        <p:nvPicPr>
          <p:cNvPr id="7170" name="Picture 2" descr="See the source image">
            <a:extLst>
              <a:ext uri="{FF2B5EF4-FFF2-40B4-BE49-F238E27FC236}">
                <a16:creationId xmlns:a16="http://schemas.microsoft.com/office/drawing/2014/main" id="{E608DE6C-7732-45A0-AFCC-6794227DA7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0248" y="2226469"/>
            <a:ext cx="3263504" cy="326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186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C1DA-25D7-407D-8A06-9C1C9DBF72D5}"/>
              </a:ext>
            </a:extLst>
          </p:cNvPr>
          <p:cNvSpPr>
            <a:spLocks noGrp="1"/>
          </p:cNvSpPr>
          <p:nvPr>
            <p:ph type="title"/>
          </p:nvPr>
        </p:nvSpPr>
        <p:spPr/>
        <p:txBody>
          <a:bodyPr/>
          <a:lstStyle/>
          <a:p>
            <a:r>
              <a:rPr lang="en-US" dirty="0"/>
              <a:t>Perfectly fine….</a:t>
            </a:r>
          </a:p>
        </p:txBody>
      </p:sp>
      <p:pic>
        <p:nvPicPr>
          <p:cNvPr id="10242" name="Picture 2" descr="See the source image">
            <a:extLst>
              <a:ext uri="{FF2B5EF4-FFF2-40B4-BE49-F238E27FC236}">
                <a16:creationId xmlns:a16="http://schemas.microsoft.com/office/drawing/2014/main" id="{7060D449-4849-4D9F-8719-0274EB1C2F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0964" y="2532460"/>
            <a:ext cx="1785938" cy="179308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DE192656-5D8B-4664-8019-A9162940B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713" y="2532459"/>
            <a:ext cx="2243138" cy="127158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94D05D0-A1C9-4084-892B-B2BB6CA25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280" y="2439590"/>
            <a:ext cx="14287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See the source image">
            <a:extLst>
              <a:ext uri="{FF2B5EF4-FFF2-40B4-BE49-F238E27FC236}">
                <a16:creationId xmlns:a16="http://schemas.microsoft.com/office/drawing/2014/main" id="{D7E35A36-8146-456F-943F-E9A7DCB10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854" y="243959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19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A6EA5-E78E-4EAC-BA2E-E5894539CBA9}"/>
              </a:ext>
            </a:extLst>
          </p:cNvPr>
          <p:cNvSpPr>
            <a:spLocks noGrp="1"/>
          </p:cNvSpPr>
          <p:nvPr>
            <p:ph type="title"/>
          </p:nvPr>
        </p:nvSpPr>
        <p:spPr>
          <a:xfrm>
            <a:off x="1285141" y="1017856"/>
            <a:ext cx="6403029" cy="994172"/>
          </a:xfrm>
        </p:spPr>
        <p:txBody>
          <a:bodyPr>
            <a:normAutofit/>
          </a:bodyPr>
          <a:lstStyle/>
          <a:p>
            <a:pPr algn="l"/>
            <a:r>
              <a:rPr lang="en-US" sz="3600" b="1" dirty="0">
                <a:solidFill>
                  <a:srgbClr val="363B3F"/>
                </a:solidFill>
                <a:latin typeface="Roboto Slab" pitchFamily="2" charset="0"/>
              </a:rPr>
              <a:t>Brand Mark versus Emblem</a:t>
            </a:r>
          </a:p>
        </p:txBody>
      </p:sp>
      <p:pic>
        <p:nvPicPr>
          <p:cNvPr id="3076" name="Picture 4" descr="See the source image">
            <a:extLst>
              <a:ext uri="{FF2B5EF4-FFF2-40B4-BE49-F238E27FC236}">
                <a16:creationId xmlns:a16="http://schemas.microsoft.com/office/drawing/2014/main" id="{D9E274D3-94A2-40D2-9589-CEF2FC42F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4812" y="2012029"/>
            <a:ext cx="4430600" cy="1864619"/>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See the source image">
            <a:extLst>
              <a:ext uri="{FF2B5EF4-FFF2-40B4-BE49-F238E27FC236}">
                <a16:creationId xmlns:a16="http://schemas.microsoft.com/office/drawing/2014/main" id="{2EA7C28B-76A0-05BD-F791-AAB6D0C93DA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6340" y="2012028"/>
            <a:ext cx="2061572" cy="2144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68DA52-40B2-F69E-D7BC-3014F70DB183}"/>
              </a:ext>
            </a:extLst>
          </p:cNvPr>
          <p:cNvSpPr txBox="1"/>
          <p:nvPr/>
        </p:nvSpPr>
        <p:spPr>
          <a:xfrm>
            <a:off x="3062602" y="2598003"/>
            <a:ext cx="1095172" cy="854080"/>
          </a:xfrm>
          <a:prstGeom prst="rect">
            <a:avLst/>
          </a:prstGeom>
          <a:noFill/>
        </p:spPr>
        <p:txBody>
          <a:bodyPr wrap="none" rtlCol="0">
            <a:spAutoFit/>
          </a:bodyPr>
          <a:lstStyle/>
          <a:p>
            <a:r>
              <a:rPr lang="en-US" sz="4950" dirty="0"/>
              <a:t>VS.</a:t>
            </a:r>
          </a:p>
        </p:txBody>
      </p:sp>
      <p:sp>
        <p:nvSpPr>
          <p:cNvPr id="5" name="TextBox 4">
            <a:extLst>
              <a:ext uri="{FF2B5EF4-FFF2-40B4-BE49-F238E27FC236}">
                <a16:creationId xmlns:a16="http://schemas.microsoft.com/office/drawing/2014/main" id="{003BC6C5-66EC-4E84-4AE2-42772837D3FF}"/>
              </a:ext>
            </a:extLst>
          </p:cNvPr>
          <p:cNvSpPr txBox="1"/>
          <p:nvPr/>
        </p:nvSpPr>
        <p:spPr>
          <a:xfrm>
            <a:off x="526367" y="4351446"/>
            <a:ext cx="7920576" cy="1061829"/>
          </a:xfrm>
          <a:prstGeom prst="rect">
            <a:avLst/>
          </a:prstGeom>
          <a:noFill/>
        </p:spPr>
        <p:txBody>
          <a:bodyPr wrap="square" rtlCol="0">
            <a:spAutoFit/>
          </a:bodyPr>
          <a:lstStyle/>
          <a:p>
            <a:pPr algn="ctr"/>
            <a:r>
              <a:rPr lang="en-US" sz="2100" dirty="0">
                <a:solidFill>
                  <a:srgbClr val="222222"/>
                </a:solidFill>
                <a:latin typeface="Arial" panose="020B0604020202020204" pitchFamily="34" charset="0"/>
              </a:rPr>
              <a:t>Going forward, the brand mark is to be used in all marketing communications applications, while the emblem should be reserved for official documents and communications.</a:t>
            </a:r>
          </a:p>
        </p:txBody>
      </p:sp>
    </p:spTree>
    <p:extLst>
      <p:ext uri="{BB962C8B-B14F-4D97-AF65-F5344CB8AC3E}">
        <p14:creationId xmlns:p14="http://schemas.microsoft.com/office/powerpoint/2010/main" val="357686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44DE-EE9D-7100-11F9-058F6E0A6F42}"/>
              </a:ext>
            </a:extLst>
          </p:cNvPr>
          <p:cNvSpPr>
            <a:spLocks noGrp="1"/>
          </p:cNvSpPr>
          <p:nvPr>
            <p:ph type="title"/>
          </p:nvPr>
        </p:nvSpPr>
        <p:spPr>
          <a:xfrm>
            <a:off x="628650" y="1153348"/>
            <a:ext cx="7886700" cy="994172"/>
          </a:xfrm>
        </p:spPr>
        <p:txBody>
          <a:bodyPr>
            <a:normAutofit fontScale="90000"/>
          </a:bodyPr>
          <a:lstStyle/>
          <a:p>
            <a:pPr algn="ctr"/>
            <a:r>
              <a:rPr lang="en-US" b="1" dirty="0"/>
              <a:t>Official Business Logos</a:t>
            </a:r>
            <a:br>
              <a:rPr lang="en-US" b="1" dirty="0"/>
            </a:br>
            <a:r>
              <a:rPr lang="en-US" b="1" dirty="0"/>
              <a:t>https://www.legion.org/emblem</a:t>
            </a:r>
          </a:p>
        </p:txBody>
      </p:sp>
      <p:pic>
        <p:nvPicPr>
          <p:cNvPr id="4" name="Picture 2" descr="See the source image">
            <a:extLst>
              <a:ext uri="{FF2B5EF4-FFF2-40B4-BE49-F238E27FC236}">
                <a16:creationId xmlns:a16="http://schemas.microsoft.com/office/drawing/2014/main" id="{B8BE952E-934C-063F-0DF5-D2483F269D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634" y="2760696"/>
            <a:ext cx="1542296" cy="1603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A0AD111-F0B0-096D-EB3E-9B5AB161C80D}"/>
              </a:ext>
            </a:extLst>
          </p:cNvPr>
          <p:cNvPicPr>
            <a:picLocks noChangeAspect="1"/>
          </p:cNvPicPr>
          <p:nvPr/>
        </p:nvPicPr>
        <p:blipFill>
          <a:blip r:embed="rId3"/>
          <a:stretch>
            <a:fillRect/>
          </a:stretch>
        </p:blipFill>
        <p:spPr>
          <a:xfrm>
            <a:off x="3631750" y="2628922"/>
            <a:ext cx="1387520" cy="1697273"/>
          </a:xfrm>
          <a:prstGeom prst="rect">
            <a:avLst/>
          </a:prstGeom>
        </p:spPr>
      </p:pic>
      <p:pic>
        <p:nvPicPr>
          <p:cNvPr id="8" name="Picture 7">
            <a:extLst>
              <a:ext uri="{FF2B5EF4-FFF2-40B4-BE49-F238E27FC236}">
                <a16:creationId xmlns:a16="http://schemas.microsoft.com/office/drawing/2014/main" id="{3FA7520E-293D-FEC0-99F8-F9EAFCC395E2}"/>
              </a:ext>
            </a:extLst>
          </p:cNvPr>
          <p:cNvPicPr>
            <a:picLocks noChangeAspect="1"/>
          </p:cNvPicPr>
          <p:nvPr/>
        </p:nvPicPr>
        <p:blipFill>
          <a:blip r:embed="rId4"/>
          <a:stretch>
            <a:fillRect/>
          </a:stretch>
        </p:blipFill>
        <p:spPr>
          <a:xfrm>
            <a:off x="6179895" y="2580365"/>
            <a:ext cx="1580585" cy="1697272"/>
          </a:xfrm>
          <a:prstGeom prst="rect">
            <a:avLst/>
          </a:prstGeom>
        </p:spPr>
      </p:pic>
      <p:sp>
        <p:nvSpPr>
          <p:cNvPr id="9" name="TextBox 8">
            <a:extLst>
              <a:ext uri="{FF2B5EF4-FFF2-40B4-BE49-F238E27FC236}">
                <a16:creationId xmlns:a16="http://schemas.microsoft.com/office/drawing/2014/main" id="{BEF1471E-C413-AA6E-9DA4-5792FFBBF2A6}"/>
              </a:ext>
            </a:extLst>
          </p:cNvPr>
          <p:cNvSpPr txBox="1"/>
          <p:nvPr/>
        </p:nvSpPr>
        <p:spPr>
          <a:xfrm>
            <a:off x="930634" y="4710482"/>
            <a:ext cx="6690144" cy="830997"/>
          </a:xfrm>
          <a:prstGeom prst="rect">
            <a:avLst/>
          </a:prstGeom>
          <a:noFill/>
        </p:spPr>
        <p:txBody>
          <a:bodyPr wrap="square" rtlCol="0">
            <a:spAutoFit/>
          </a:bodyPr>
          <a:lstStyle/>
          <a:p>
            <a:pPr algn="ctr"/>
            <a:r>
              <a:rPr lang="en-US" sz="2400" dirty="0"/>
              <a:t>Ok for the use of </a:t>
            </a:r>
            <a:r>
              <a:rPr lang="en-US" sz="2400" u="sng" dirty="0"/>
              <a:t>official </a:t>
            </a:r>
            <a:r>
              <a:rPr lang="en-US" sz="2400" dirty="0"/>
              <a:t>business</a:t>
            </a:r>
          </a:p>
          <a:p>
            <a:pPr algn="ctr"/>
            <a:r>
              <a:rPr lang="en-US" sz="2400" dirty="0"/>
              <a:t>i.e. meetings and correspondence </a:t>
            </a:r>
          </a:p>
        </p:txBody>
      </p:sp>
    </p:spTree>
    <p:extLst>
      <p:ext uri="{BB962C8B-B14F-4D97-AF65-F5344CB8AC3E}">
        <p14:creationId xmlns:p14="http://schemas.microsoft.com/office/powerpoint/2010/main" val="31307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0249B-9888-14DE-A032-942D434F199C}"/>
              </a:ext>
            </a:extLst>
          </p:cNvPr>
          <p:cNvSpPr>
            <a:spLocks noGrp="1"/>
          </p:cNvSpPr>
          <p:nvPr>
            <p:ph type="title"/>
          </p:nvPr>
        </p:nvSpPr>
        <p:spPr>
          <a:xfrm>
            <a:off x="628650" y="1131094"/>
            <a:ext cx="7886700" cy="655796"/>
          </a:xfrm>
        </p:spPr>
        <p:txBody>
          <a:bodyPr/>
          <a:lstStyle/>
          <a:p>
            <a:pPr algn="ctr"/>
            <a:r>
              <a:rPr lang="en-US" b="1" dirty="0"/>
              <a:t>Marketing Logos</a:t>
            </a:r>
          </a:p>
        </p:txBody>
      </p:sp>
      <p:pic>
        <p:nvPicPr>
          <p:cNvPr id="12" name="Content Placeholder 11" descr="A group of logos on a gray background&#10;&#10;Description automatically generated with low confidence">
            <a:extLst>
              <a:ext uri="{FF2B5EF4-FFF2-40B4-BE49-F238E27FC236}">
                <a16:creationId xmlns:a16="http://schemas.microsoft.com/office/drawing/2014/main" id="{E2D123EA-F08A-87BA-133F-83A6A67C54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0681" y="1786890"/>
            <a:ext cx="6982639" cy="4070340"/>
          </a:xfrm>
        </p:spPr>
      </p:pic>
    </p:spTree>
    <p:extLst>
      <p:ext uri="{BB962C8B-B14F-4D97-AF65-F5344CB8AC3E}">
        <p14:creationId xmlns:p14="http://schemas.microsoft.com/office/powerpoint/2010/main" val="260372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whs\AppData\Local\Microsoft\Windows\Temporary Internet Files\Content.IE5\4TZUDI23\MC900431548[1].png"/>
          <p:cNvPicPr>
            <a:picLocks noChangeAspect="1" noChangeArrowheads="1"/>
          </p:cNvPicPr>
          <p:nvPr/>
        </p:nvPicPr>
        <p:blipFill>
          <a:blip r:embed="rId3" cstate="print"/>
          <a:srcRect/>
          <a:stretch>
            <a:fillRect/>
          </a:stretch>
        </p:blipFill>
        <p:spPr bwMode="auto">
          <a:xfrm rot="669508">
            <a:off x="5428998" y="2849346"/>
            <a:ext cx="3686764" cy="3686764"/>
          </a:xfrm>
          <a:prstGeom prst="rect">
            <a:avLst/>
          </a:prstGeom>
          <a:noFill/>
        </p:spPr>
      </p:pic>
      <p:sp>
        <p:nvSpPr>
          <p:cNvPr id="3" name="Subtitle 2"/>
          <p:cNvSpPr>
            <a:spLocks noGrp="1"/>
          </p:cNvSpPr>
          <p:nvPr>
            <p:ph type="subTitle" idx="1"/>
          </p:nvPr>
        </p:nvSpPr>
        <p:spPr>
          <a:xfrm rot="21172933">
            <a:off x="548929" y="2536907"/>
            <a:ext cx="4094230" cy="713943"/>
          </a:xfrm>
        </p:spPr>
        <p:txBody>
          <a:bodyPr>
            <a:normAutofit fontScale="92500" lnSpcReduction="20000"/>
          </a:bodyPr>
          <a:lstStyle/>
          <a:p>
            <a:r>
              <a:rPr lang="en-US" sz="5400" dirty="0"/>
              <a:t>Questions?</a:t>
            </a:r>
          </a:p>
          <a:p>
            <a:endParaRPr lang="en-US" dirty="0"/>
          </a:p>
          <a:p>
            <a:endParaRPr lang="en-US" dirty="0"/>
          </a:p>
        </p:txBody>
      </p:sp>
      <p:sp>
        <p:nvSpPr>
          <p:cNvPr id="2" name="TextBox 1">
            <a:extLst>
              <a:ext uri="{FF2B5EF4-FFF2-40B4-BE49-F238E27FC236}">
                <a16:creationId xmlns:a16="http://schemas.microsoft.com/office/drawing/2014/main" id="{45A403DE-1FA1-4261-AD87-05806F73A44B}"/>
              </a:ext>
            </a:extLst>
          </p:cNvPr>
          <p:cNvSpPr txBox="1"/>
          <p:nvPr/>
        </p:nvSpPr>
        <p:spPr>
          <a:xfrm>
            <a:off x="2120400" y="6215400"/>
            <a:ext cx="6001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institution is an equal opportunity provider.</a:t>
            </a:r>
          </a:p>
        </p:txBody>
      </p:sp>
      <p:sp>
        <p:nvSpPr>
          <p:cNvPr id="4" name="TextBox 3">
            <a:extLst>
              <a:ext uri="{FF2B5EF4-FFF2-40B4-BE49-F238E27FC236}">
                <a16:creationId xmlns:a16="http://schemas.microsoft.com/office/drawing/2014/main" id="{2D81086D-4CAC-2BC0-F08C-CDE2B4C145DD}"/>
              </a:ext>
            </a:extLst>
          </p:cNvPr>
          <p:cNvSpPr txBox="1"/>
          <p:nvPr/>
        </p:nvSpPr>
        <p:spPr>
          <a:xfrm>
            <a:off x="820615" y="4173415"/>
            <a:ext cx="3621504" cy="646331"/>
          </a:xfrm>
          <a:prstGeom prst="rect">
            <a:avLst/>
          </a:prstGeom>
          <a:noFill/>
        </p:spPr>
        <p:txBody>
          <a:bodyPr wrap="none" rtlCol="0">
            <a:spAutoFit/>
          </a:bodyPr>
          <a:lstStyle/>
          <a:p>
            <a:r>
              <a:rPr lang="en-US" sz="3600" dirty="0">
                <a:solidFill>
                  <a:srgbClr val="FFC000"/>
                </a:solidFill>
              </a:rPr>
              <a:t>legal@legion.org</a:t>
            </a:r>
          </a:p>
        </p:txBody>
      </p:sp>
    </p:spTree>
    <p:extLst>
      <p:ext uri="{BB962C8B-B14F-4D97-AF65-F5344CB8AC3E}">
        <p14:creationId xmlns:p14="http://schemas.microsoft.com/office/powerpoint/2010/main" val="390031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53920"/>
            <a:ext cx="8229600" cy="4330860"/>
          </a:xfrm>
        </p:spPr>
        <p:txBody>
          <a:bodyPr>
            <a:normAutofit/>
          </a:bodyPr>
          <a:lstStyle/>
          <a:p>
            <a:pPr marL="0" indent="0">
              <a:buNone/>
            </a:pPr>
            <a:endParaRPr lang="en-US" dirty="0"/>
          </a:p>
          <a:p>
            <a:r>
              <a:rPr lang="en-US" sz="2600" b="1" dirty="0"/>
              <a:t>Incorporate and file your IRS form 990 – protection starts here</a:t>
            </a:r>
          </a:p>
          <a:p>
            <a:pPr lvl="1"/>
            <a:r>
              <a:rPr lang="en-US" sz="2200" dirty="0"/>
              <a:t>Because if you do not………what will happen?</a:t>
            </a:r>
          </a:p>
          <a:p>
            <a:pPr lvl="1"/>
            <a:r>
              <a:rPr lang="en-US" sz="2200" dirty="0"/>
              <a:t>The alternative is spending lots of money on hiring lawyers</a:t>
            </a:r>
            <a:endParaRPr lang="en-US" dirty="0"/>
          </a:p>
          <a:p>
            <a:pPr marL="342900" lvl="1" indent="0">
              <a:buNone/>
            </a:pPr>
            <a:endParaRPr lang="en-US" dirty="0"/>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Corporations</a:t>
            </a:r>
            <a:br>
              <a:rPr lang="en-US" sz="3600" b="1" dirty="0"/>
            </a:br>
            <a:r>
              <a:rPr lang="en-US" sz="3600" b="1" dirty="0"/>
              <a:t>Rule 1</a:t>
            </a:r>
            <a:endParaRPr lang="en-US" sz="3600" dirty="0"/>
          </a:p>
        </p:txBody>
      </p:sp>
    </p:spTree>
    <p:extLst>
      <p:ext uri="{BB962C8B-B14F-4D97-AF65-F5344CB8AC3E}">
        <p14:creationId xmlns:p14="http://schemas.microsoft.com/office/powerpoint/2010/main" val="183836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53920"/>
            <a:ext cx="8229600" cy="4330860"/>
          </a:xfrm>
        </p:spPr>
        <p:txBody>
          <a:bodyPr>
            <a:normAutofit/>
          </a:bodyPr>
          <a:lstStyle/>
          <a:p>
            <a:pPr marL="0" indent="0">
              <a:buNone/>
            </a:pPr>
            <a:endParaRPr lang="en-US" dirty="0"/>
          </a:p>
          <a:p>
            <a:r>
              <a:rPr lang="en-US" sz="2600" b="1" dirty="0"/>
              <a:t>Directors and Officers and General Liability Insurance - Mitigate</a:t>
            </a:r>
          </a:p>
          <a:p>
            <a:pPr lvl="1"/>
            <a:r>
              <a:rPr lang="en-US" sz="2200" dirty="0"/>
              <a:t>When you do not have insurance, you invite mayhem</a:t>
            </a:r>
          </a:p>
          <a:p>
            <a:pPr lvl="1"/>
            <a:r>
              <a:rPr lang="en-US" sz="2200" dirty="0"/>
              <a:t>Stuff happens; be prepared and have insurance before you have a problem, not when you have a problem</a:t>
            </a:r>
          </a:p>
          <a:p>
            <a:pPr lvl="1"/>
            <a:endParaRPr lang="en-US" dirty="0"/>
          </a:p>
          <a:p>
            <a:pPr lvl="1"/>
            <a:endParaRPr lang="en-US" dirty="0"/>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Corporations</a:t>
            </a:r>
            <a:br>
              <a:rPr lang="en-US" sz="3600" b="1" dirty="0"/>
            </a:br>
            <a:r>
              <a:rPr lang="en-US" sz="3600" b="1" dirty="0"/>
              <a:t>Rule 2</a:t>
            </a:r>
            <a:br>
              <a:rPr lang="en-US" sz="3600" b="1" dirty="0"/>
            </a:br>
            <a:endParaRPr lang="en-US" sz="3600" dirty="0"/>
          </a:p>
        </p:txBody>
      </p:sp>
    </p:spTree>
    <p:extLst>
      <p:ext uri="{BB962C8B-B14F-4D97-AF65-F5344CB8AC3E}">
        <p14:creationId xmlns:p14="http://schemas.microsoft.com/office/powerpoint/2010/main" val="119355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53920"/>
            <a:ext cx="8229600" cy="4330860"/>
          </a:xfrm>
        </p:spPr>
        <p:txBody>
          <a:bodyPr>
            <a:normAutofit/>
          </a:bodyPr>
          <a:lstStyle/>
          <a:p>
            <a:pPr marL="342900" lvl="1" indent="0">
              <a:buNone/>
            </a:pPr>
            <a:endParaRPr lang="en-US" dirty="0"/>
          </a:p>
          <a:p>
            <a:r>
              <a:rPr lang="en-US" sz="2600" b="1" dirty="0"/>
              <a:t>Corporate Responsibility – minutes, meeting governance, executive sessions, filing your consolidated post report (CPR)</a:t>
            </a:r>
          </a:p>
          <a:p>
            <a:pPr lvl="1"/>
            <a:r>
              <a:rPr lang="en-US" sz="2200" dirty="0"/>
              <a:t>These are not suggestions for having a good meeting</a:t>
            </a:r>
          </a:p>
          <a:p>
            <a:pPr lvl="1"/>
            <a:r>
              <a:rPr lang="en-US" sz="2200" dirty="0"/>
              <a:t>Hey, commander, you are not running your post or department; you are the chairman of your corporation’s board.</a:t>
            </a:r>
          </a:p>
          <a:p>
            <a:pPr lvl="1"/>
            <a:endParaRPr lang="en-US" dirty="0"/>
          </a:p>
          <a:p>
            <a:pPr lvl="1"/>
            <a:endParaRPr lang="en-US" dirty="0"/>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Corporations</a:t>
            </a:r>
            <a:br>
              <a:rPr lang="en-US" sz="3600" b="1" dirty="0"/>
            </a:br>
            <a:r>
              <a:rPr lang="en-US" sz="3600" b="1" dirty="0"/>
              <a:t>Rule 3 </a:t>
            </a:r>
            <a:endParaRPr lang="en-US" sz="3600" dirty="0"/>
          </a:p>
        </p:txBody>
      </p:sp>
    </p:spTree>
    <p:extLst>
      <p:ext uri="{BB962C8B-B14F-4D97-AF65-F5344CB8AC3E}">
        <p14:creationId xmlns:p14="http://schemas.microsoft.com/office/powerpoint/2010/main" val="24204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74240"/>
            <a:ext cx="8229600" cy="4310540"/>
          </a:xfrm>
        </p:spPr>
        <p:txBody>
          <a:bodyPr>
            <a:normAutofit/>
          </a:bodyPr>
          <a:lstStyle/>
          <a:p>
            <a:pPr marL="0" indent="0">
              <a:buNone/>
            </a:pPr>
            <a:endParaRPr lang="en-US" dirty="0"/>
          </a:p>
          <a:p>
            <a:r>
              <a:rPr lang="en-US" sz="2900" b="1" dirty="0"/>
              <a:t>Don’t fire anyone without knowing your authority (adjutants, service officers, employees)</a:t>
            </a:r>
          </a:p>
          <a:p>
            <a:pPr lvl="1"/>
            <a:r>
              <a:rPr lang="en-US" sz="2500" dirty="0"/>
              <a:t>Are you really the boss here? </a:t>
            </a:r>
          </a:p>
          <a:p>
            <a:pPr lvl="1"/>
            <a:r>
              <a:rPr lang="en-US" sz="2500" dirty="0"/>
              <a:t>I am the commander, and I hereby un-appoint you</a:t>
            </a:r>
          </a:p>
          <a:p>
            <a:pPr marL="0" indent="0">
              <a:buNone/>
            </a:pPr>
            <a:endParaRPr lang="en-US" dirty="0"/>
          </a:p>
          <a:p>
            <a:pPr lvl="1"/>
            <a:endParaRPr lang="en-US" dirty="0"/>
          </a:p>
          <a:p>
            <a:pPr lvl="1"/>
            <a:endParaRPr lang="en-US" dirty="0"/>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Authority </a:t>
            </a:r>
            <a:br>
              <a:rPr lang="en-US" sz="3600" b="1" dirty="0"/>
            </a:br>
            <a:r>
              <a:rPr lang="en-US" sz="3600" b="1" dirty="0"/>
              <a:t>Rule 4</a:t>
            </a:r>
            <a:endParaRPr lang="en-US" sz="3600" dirty="0"/>
          </a:p>
        </p:txBody>
      </p:sp>
    </p:spTree>
    <p:extLst>
      <p:ext uri="{BB962C8B-B14F-4D97-AF65-F5344CB8AC3E}">
        <p14:creationId xmlns:p14="http://schemas.microsoft.com/office/powerpoint/2010/main" val="94255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74240"/>
            <a:ext cx="8229600" cy="4310540"/>
          </a:xfrm>
        </p:spPr>
        <p:txBody>
          <a:bodyPr>
            <a:normAutofit/>
          </a:bodyPr>
          <a:lstStyle/>
          <a:p>
            <a:pPr marL="0" indent="0">
              <a:buNone/>
            </a:pPr>
            <a:endParaRPr lang="en-US" dirty="0"/>
          </a:p>
          <a:p>
            <a:pPr marL="0" indent="0">
              <a:buNone/>
            </a:pPr>
            <a:endParaRPr lang="en-US" dirty="0"/>
          </a:p>
          <a:p>
            <a:r>
              <a:rPr lang="en-US" sz="2900" b="1" dirty="0"/>
              <a:t>Mutual Touchy – Corp v. Corp</a:t>
            </a:r>
          </a:p>
          <a:p>
            <a:pPr lvl="1"/>
            <a:r>
              <a:rPr lang="en-US" sz="2600" dirty="0"/>
              <a:t>If you can reach out to them…..</a:t>
            </a:r>
          </a:p>
          <a:p>
            <a:pPr lvl="1"/>
            <a:r>
              <a:rPr lang="en-US" sz="2500" dirty="0"/>
              <a:t>Then they can reach out to you also</a:t>
            </a:r>
          </a:p>
          <a:p>
            <a:pPr marL="342900" lvl="1" indent="0">
              <a:buNone/>
            </a:pPr>
            <a:endParaRPr lang="en-US" dirty="0"/>
          </a:p>
          <a:p>
            <a:pPr lvl="1"/>
            <a:endParaRPr lang="en-US" dirty="0"/>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Authority </a:t>
            </a:r>
            <a:br>
              <a:rPr lang="en-US" sz="3600" b="1" dirty="0"/>
            </a:br>
            <a:r>
              <a:rPr lang="en-US" sz="3600" b="1" dirty="0"/>
              <a:t>Rule 5</a:t>
            </a:r>
            <a:endParaRPr lang="en-US" sz="3600" dirty="0"/>
          </a:p>
        </p:txBody>
      </p:sp>
    </p:spTree>
    <p:extLst>
      <p:ext uri="{BB962C8B-B14F-4D97-AF65-F5344CB8AC3E}">
        <p14:creationId xmlns:p14="http://schemas.microsoft.com/office/powerpoint/2010/main" val="15809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74240"/>
            <a:ext cx="8229600" cy="4310540"/>
          </a:xfrm>
        </p:spPr>
        <p:txBody>
          <a:bodyPr>
            <a:normAutofit/>
          </a:bodyPr>
          <a:lstStyle/>
          <a:p>
            <a:pPr marL="342900" lvl="1" indent="0">
              <a:buNone/>
            </a:pPr>
            <a:endParaRPr lang="en-US" dirty="0"/>
          </a:p>
          <a:p>
            <a:r>
              <a:rPr lang="en-US" sz="2900" b="1" dirty="0"/>
              <a:t>Financial Transparency – know your fiduciary authority</a:t>
            </a:r>
          </a:p>
          <a:p>
            <a:pPr lvl="1"/>
            <a:r>
              <a:rPr lang="en-US" sz="2500" dirty="0"/>
              <a:t>Do not give raises and bonuses not approved by the board</a:t>
            </a:r>
          </a:p>
          <a:p>
            <a:pPr lvl="1"/>
            <a:r>
              <a:rPr lang="en-US" sz="2500" dirty="0"/>
              <a:t>Know when there is a potential conflict of interest</a:t>
            </a:r>
          </a:p>
          <a:p>
            <a:pPr lvl="1"/>
            <a:r>
              <a:rPr lang="en-US" sz="2500" dirty="0"/>
              <a:t>If it sounds shady – it probably is</a:t>
            </a:r>
          </a:p>
          <a:p>
            <a:pPr lvl="1"/>
            <a:r>
              <a:rPr lang="en-US" sz="2500" dirty="0"/>
              <a:t>Perception becomes reality – reality ends up in the courtroom</a:t>
            </a:r>
          </a:p>
          <a:p>
            <a:pPr lvl="1"/>
            <a:endParaRPr lang="en-US" dirty="0"/>
          </a:p>
          <a:p>
            <a:pPr lvl="1"/>
            <a:endParaRPr lang="en-US" dirty="0"/>
          </a:p>
          <a:p>
            <a:pPr marL="0" indent="0">
              <a:buNone/>
            </a:pPr>
            <a:endParaRPr lang="en-US" dirty="0">
              <a:highlight>
                <a:srgbClr val="FFFF00"/>
              </a:highlight>
            </a:endParaRPr>
          </a:p>
          <a:p>
            <a:pPr marL="0" indent="0">
              <a:buNone/>
            </a:pPr>
            <a:endParaRPr lang="en-US" dirty="0">
              <a:highlight>
                <a:srgbClr val="FFFF00"/>
              </a:highlight>
            </a:endParaRPr>
          </a:p>
          <a:p>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Authority </a:t>
            </a:r>
            <a:br>
              <a:rPr lang="en-US" sz="3600" b="1" dirty="0"/>
            </a:br>
            <a:r>
              <a:rPr lang="en-US" sz="3600" b="1" dirty="0"/>
              <a:t>Rule 6</a:t>
            </a:r>
            <a:endParaRPr lang="en-US" sz="3600" dirty="0"/>
          </a:p>
        </p:txBody>
      </p:sp>
    </p:spTree>
    <p:extLst>
      <p:ext uri="{BB962C8B-B14F-4D97-AF65-F5344CB8AC3E}">
        <p14:creationId xmlns:p14="http://schemas.microsoft.com/office/powerpoint/2010/main" val="3389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3D1A4C-B834-49F3-9160-08DF2A7CA92B}"/>
              </a:ext>
            </a:extLst>
          </p:cNvPr>
          <p:cNvSpPr>
            <a:spLocks noGrp="1"/>
          </p:cNvSpPr>
          <p:nvPr>
            <p:ph idx="1"/>
          </p:nvPr>
        </p:nvSpPr>
        <p:spPr>
          <a:xfrm>
            <a:off x="457200" y="2194560"/>
            <a:ext cx="8229600" cy="4450080"/>
          </a:xfrm>
        </p:spPr>
        <p:txBody>
          <a:bodyPr>
            <a:normAutofit/>
          </a:bodyPr>
          <a:lstStyle/>
          <a:p>
            <a:r>
              <a:rPr lang="en-US" sz="2900" b="1" dirty="0"/>
              <a:t>Requirements for office</a:t>
            </a:r>
          </a:p>
          <a:p>
            <a:pPr lvl="1"/>
            <a:r>
              <a:rPr lang="en-US" sz="2600" dirty="0"/>
              <a:t>None – but you can add to your bylaws</a:t>
            </a:r>
          </a:p>
          <a:p>
            <a:pPr lvl="1"/>
            <a:r>
              <a:rPr lang="en-US" sz="2500" dirty="0"/>
              <a:t>This is a Republic</a:t>
            </a:r>
          </a:p>
          <a:p>
            <a:pPr lvl="1"/>
            <a:r>
              <a:rPr lang="en-US" sz="2500" dirty="0"/>
              <a:t>Can we keep it?</a:t>
            </a:r>
          </a:p>
          <a:p>
            <a:pPr marL="0" indent="0">
              <a:buNone/>
            </a:pPr>
            <a:endParaRPr lang="en-US" dirty="0"/>
          </a:p>
          <a:p>
            <a:pPr marL="0" indent="0">
              <a:buNone/>
            </a:pPr>
            <a:endParaRPr lang="en-US" dirty="0"/>
          </a:p>
        </p:txBody>
      </p:sp>
      <p:sp>
        <p:nvSpPr>
          <p:cNvPr id="5" name="Title 4">
            <a:extLst>
              <a:ext uri="{FF2B5EF4-FFF2-40B4-BE49-F238E27FC236}">
                <a16:creationId xmlns:a16="http://schemas.microsoft.com/office/drawing/2014/main" id="{A2CA45DD-58FC-402F-998A-06F7AB15F7EB}"/>
              </a:ext>
            </a:extLst>
          </p:cNvPr>
          <p:cNvSpPr>
            <a:spLocks noGrp="1"/>
          </p:cNvSpPr>
          <p:nvPr>
            <p:ph type="title"/>
          </p:nvPr>
        </p:nvSpPr>
        <p:spPr/>
        <p:txBody>
          <a:bodyPr>
            <a:normAutofit fontScale="90000"/>
          </a:bodyPr>
          <a:lstStyle/>
          <a:p>
            <a:r>
              <a:rPr lang="en-US" sz="3600" b="1" dirty="0"/>
              <a:t>Procedures </a:t>
            </a:r>
            <a:br>
              <a:rPr lang="en-US" sz="3600" b="1" dirty="0"/>
            </a:br>
            <a:r>
              <a:rPr lang="en-US" sz="3600" b="1" dirty="0"/>
              <a:t>Rule 7</a:t>
            </a:r>
            <a:endParaRPr lang="en-US" sz="3600" dirty="0"/>
          </a:p>
        </p:txBody>
      </p:sp>
    </p:spTree>
    <p:extLst>
      <p:ext uri="{BB962C8B-B14F-4D97-AF65-F5344CB8AC3E}">
        <p14:creationId xmlns:p14="http://schemas.microsoft.com/office/powerpoint/2010/main" val="3904209782"/>
      </p:ext>
    </p:extLst>
  </p:cSld>
  <p:clrMapOvr>
    <a:masterClrMapping/>
  </p:clrMapOvr>
</p:sld>
</file>

<file path=ppt/theme/theme1.xml><?xml version="1.0" encoding="utf-8"?>
<a:theme xmlns:a="http://schemas.openxmlformats.org/drawingml/2006/main" name="TAL DRTV Update 824">
  <a:themeElements>
    <a:clrScheme name="Legion">
      <a:dk1>
        <a:sysClr val="windowText" lastClr="000000"/>
      </a:dk1>
      <a:lt1>
        <a:sysClr val="window" lastClr="FFFFFF"/>
      </a:lt1>
      <a:dk2>
        <a:srgbClr val="002C54"/>
      </a:dk2>
      <a:lt2>
        <a:srgbClr val="EEECE1"/>
      </a:lt2>
      <a:accent1>
        <a:srgbClr val="99201C"/>
      </a:accent1>
      <a:accent2>
        <a:srgbClr val="B5691D"/>
      </a:accent2>
      <a:accent3>
        <a:srgbClr val="AECC2A"/>
      </a:accent3>
      <a:accent4>
        <a:srgbClr val="487D26"/>
      </a:accent4>
      <a:accent5>
        <a:srgbClr val="120B2F"/>
      </a:accent5>
      <a:accent6>
        <a:srgbClr val="F9C51A"/>
      </a:accent6>
      <a:hlink>
        <a:srgbClr val="0000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D4FF57A77ABE49AB3AABE19CA94E43" ma:contentTypeVersion="9" ma:contentTypeDescription="Create a new document." ma:contentTypeScope="" ma:versionID="0979eb596b2851f319e2a0916361a11e">
  <xsd:schema xmlns:xsd="http://www.w3.org/2001/XMLSchema" xmlns:xs="http://www.w3.org/2001/XMLSchema" xmlns:p="http://schemas.microsoft.com/office/2006/metadata/properties" xmlns:ns2="abd488d1-1616-4939-b69e-bf8f5173aa4d" targetNamespace="http://schemas.microsoft.com/office/2006/metadata/properties" ma:root="true" ma:fieldsID="3a54cbedb16a7045953f7bceac65d3f4" ns2:_="">
    <xsd:import namespace="abd488d1-1616-4939-b69e-bf8f5173a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488d1-1616-4939-b69e-bf8f5173a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03D11F-2CA0-48D1-9FCE-0C24B36DB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488d1-1616-4939-b69e-bf8f5173a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0D42E1-5E36-409F-892B-A7CCC5C82AFC}">
  <ds:schemaRefs>
    <ds:schemaRef ds:uri="http://schemas.microsoft.com/sharepoint/v3/contenttype/forms"/>
  </ds:schemaRefs>
</ds:datastoreItem>
</file>

<file path=customXml/itemProps3.xml><?xml version="1.0" encoding="utf-8"?>
<ds:datastoreItem xmlns:ds="http://schemas.openxmlformats.org/officeDocument/2006/customXml" ds:itemID="{1ED85DCF-3D7B-43D4-A0D0-B33AC3B798FF}">
  <ds:schemaRefs>
    <ds:schemaRef ds:uri="http://schemas.microsoft.com/office/2006/documentManagement/types"/>
    <ds:schemaRef ds:uri="http://purl.org/dc/term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abd488d1-1616-4939-b69e-bf8f5173aa4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28082</TotalTime>
  <Words>5620</Words>
  <Application>Microsoft Office PowerPoint</Application>
  <PresentationFormat>On-screen Show (4:3)</PresentationFormat>
  <Paragraphs>415</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Cambria</vt:lpstr>
      <vt:lpstr>Roboto Slab</vt:lpstr>
      <vt:lpstr>Trebuchet MS</vt:lpstr>
      <vt:lpstr>TAL DRTV Update 824</vt:lpstr>
      <vt:lpstr>Don’t be that Post or Department</vt:lpstr>
      <vt:lpstr>Enabling Objectives</vt:lpstr>
      <vt:lpstr>Corporations Rule 1</vt:lpstr>
      <vt:lpstr>Corporations Rule 2 </vt:lpstr>
      <vt:lpstr>Corporations Rule 3 </vt:lpstr>
      <vt:lpstr>Authority  Rule 4</vt:lpstr>
      <vt:lpstr>Authority  Rule 5</vt:lpstr>
      <vt:lpstr>Authority  Rule 6</vt:lpstr>
      <vt:lpstr>Procedures  Rule 7</vt:lpstr>
      <vt:lpstr>Procedures Rule 8</vt:lpstr>
      <vt:lpstr>Procedures Rule 9</vt:lpstr>
      <vt:lpstr>Procedures Rule 10</vt:lpstr>
      <vt:lpstr>Procedures  Rule 11</vt:lpstr>
      <vt:lpstr>NJA’s No-Go’s </vt:lpstr>
      <vt:lpstr>Relationships </vt:lpstr>
      <vt:lpstr>Four Rules of a Program </vt:lpstr>
      <vt:lpstr>Do not put our logo on a flag image</vt:lpstr>
      <vt:lpstr>Double Nay Nay</vt:lpstr>
      <vt:lpstr>Yes it is cool, but NO</vt:lpstr>
      <vt:lpstr>Department logos….</vt:lpstr>
      <vt:lpstr>Department logos….</vt:lpstr>
      <vt:lpstr>Perfectly fine….</vt:lpstr>
      <vt:lpstr>Brand Mark versus Emblem</vt:lpstr>
      <vt:lpstr>Official Business Logos https://www.legion.org/emblem</vt:lpstr>
      <vt:lpstr>Marketing Logos</vt:lpstr>
      <vt:lpstr>PowerPoint Presentation</vt:lpstr>
    </vt:vector>
  </TitlesOfParts>
  <Company>The American Legion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Everett</dc:creator>
  <cp:lastModifiedBy>Lombrano, Barbara J.</cp:lastModifiedBy>
  <cp:revision>386</cp:revision>
  <cp:lastPrinted>2024-01-23T21:22:30Z</cp:lastPrinted>
  <dcterms:created xsi:type="dcterms:W3CDTF">2014-07-25T19:46:03Z</dcterms:created>
  <dcterms:modified xsi:type="dcterms:W3CDTF">2024-02-03T21:19:08Z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0x01010083D4FF57A77ABE49AB3AABE19CA94E43</vt:lpwstr>
  </property>
  <property fmtid="{D5CDD505-2E9C-101B-9397-08002B2CF9AE}" pid="3" name="MSIP_Label_ecc91b28-7e0e-4bfd-870f-ca289b7f09ce_Enabled">
    <vt:lpwstr>true</vt:lpwstr>
  </property>
  <property fmtid="{D5CDD505-2E9C-101B-9397-08002B2CF9AE}" pid="4" name="MSIP_Label_ecc91b28-7e0e-4bfd-870f-ca289b7f09ce_SetDate">
    <vt:lpwstr>2023-10-03T15:35:34Z</vt:lpwstr>
  </property>
  <property fmtid="{D5CDD505-2E9C-101B-9397-08002B2CF9AE}" pid="5" name="MSIP_Label_ecc91b28-7e0e-4bfd-870f-ca289b7f09ce_Method">
    <vt:lpwstr>Standard</vt:lpwstr>
  </property>
  <property fmtid="{D5CDD505-2E9C-101B-9397-08002B2CF9AE}" pid="6" name="MSIP_Label_ecc91b28-7e0e-4bfd-870f-ca289b7f09ce_Name">
    <vt:lpwstr>Confidential</vt:lpwstr>
  </property>
  <property fmtid="{D5CDD505-2E9C-101B-9397-08002B2CF9AE}" pid="7" name="MSIP_Label_ecc91b28-7e0e-4bfd-870f-ca289b7f09ce_SiteId">
    <vt:lpwstr>dd9d243c-8688-470f-8812-4ceb7ac50b6c</vt:lpwstr>
  </property>
  <property fmtid="{D5CDD505-2E9C-101B-9397-08002B2CF9AE}" pid="8" name="MSIP_Label_ecc91b28-7e0e-4bfd-870f-ca289b7f09ce_ActionId">
    <vt:lpwstr>e79da18a-bab8-4509-98ce-3b12be940d1b</vt:lpwstr>
  </property>
  <property fmtid="{D5CDD505-2E9C-101B-9397-08002B2CF9AE}" pid="9" name="MSIP_Label_ecc91b28-7e0e-4bfd-870f-ca289b7f09ce_ContentBits">
    <vt:lpwstr>0</vt:lpwstr>
  </property>
</Properties>
</file>